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4"/>
  </p:sldMasterIdLst>
  <p:sldIdLst>
    <p:sldId id="256" r:id="rId5"/>
    <p:sldId id="257" r:id="rId6"/>
    <p:sldId id="258" r:id="rId7"/>
    <p:sldId id="259" r:id="rId8"/>
    <p:sldId id="260" r:id="rId9"/>
    <p:sldId id="261" r:id="rId10"/>
    <p:sldId id="262" r:id="rId11"/>
    <p:sldId id="263" r:id="rId12"/>
    <p:sldId id="265" r:id="rId13"/>
    <p:sldId id="264" r:id="rId14"/>
    <p:sldId id="266" r:id="rId15"/>
    <p:sldId id="269"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67" d="100"/>
          <a:sy n="67"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12/30/2021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033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180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384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47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181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562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097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523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43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944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12/30/2021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099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12/30/2021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1688642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00000"/>
        </a:lnSpc>
        <a:spcBef>
          <a:spcPct val="0"/>
        </a:spcBef>
        <a:buNone/>
        <a:defRPr sz="4400" b="1" kern="1200" spc="13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spc="8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spc="8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spc="8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8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8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ublicdomainpictures.net/view-image.php?image=79382&amp;picture=telecommunication-antenna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man-calling-on-phone-94171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orage.googleapis.com/dqlab-dataset/dqlab_telco.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y, mountain, outdoor, overlooking&#10;&#10;Description automatically generated">
            <a:extLst>
              <a:ext uri="{FF2B5EF4-FFF2-40B4-BE49-F238E27FC236}">
                <a16:creationId xmlns:a16="http://schemas.microsoft.com/office/drawing/2014/main" id="{345213F2-A9D8-4526-BC19-96150F7C860C}"/>
              </a:ext>
            </a:extLst>
          </p:cNvPr>
          <p:cNvPicPr>
            <a:picLocks noChangeAspect="1"/>
          </p:cNvPicPr>
          <p:nvPr/>
        </p:nvPicPr>
        <p:blipFill rotWithShape="1">
          <a:blip r:embed="rId2">
            <a:alphaModFix am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658" r="-1" b="68"/>
          <a:stretch/>
        </p:blipFill>
        <p:spPr>
          <a:xfrm>
            <a:off x="20" y="10"/>
            <a:ext cx="12188932" cy="6856614"/>
          </a:xfrm>
          <a:prstGeom prst="rect">
            <a:avLst/>
          </a:prstGeom>
        </p:spPr>
      </p:pic>
      <p:grpSp>
        <p:nvGrpSpPr>
          <p:cNvPr id="81"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82" name="Freeform: Shape 81">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87"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100" name="Freeform: Shape 99">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88" name="Freeform: Shape 87">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107"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8"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0" name="Freeform: Shape 109">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9" name="Freeform: Shape 108">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11A9BAD-8650-4D5D-A39B-5C0C36B5BA4C}"/>
              </a:ext>
            </a:extLst>
          </p:cNvPr>
          <p:cNvSpPr>
            <a:spLocks noGrp="1"/>
          </p:cNvSpPr>
          <p:nvPr>
            <p:ph type="ctrTitle"/>
          </p:nvPr>
        </p:nvSpPr>
        <p:spPr>
          <a:xfrm>
            <a:off x="4000500" y="740211"/>
            <a:ext cx="7530685" cy="3163864"/>
          </a:xfrm>
        </p:spPr>
        <p:txBody>
          <a:bodyPr>
            <a:normAutofit/>
          </a:bodyPr>
          <a:lstStyle/>
          <a:p>
            <a:pPr algn="l"/>
            <a:r>
              <a:rPr lang="en-US" sz="5400">
                <a:solidFill>
                  <a:srgbClr val="FFFFFF"/>
                </a:solidFill>
              </a:rPr>
              <a:t>Telecomunication Customer Churn Analysis</a:t>
            </a:r>
            <a:endParaRPr lang="en-ID" sz="5400">
              <a:solidFill>
                <a:srgbClr val="FFFFFF"/>
              </a:solidFill>
            </a:endParaRPr>
          </a:p>
        </p:txBody>
      </p:sp>
      <p:sp>
        <p:nvSpPr>
          <p:cNvPr id="3" name="Subtitle 2">
            <a:extLst>
              <a:ext uri="{FF2B5EF4-FFF2-40B4-BE49-F238E27FC236}">
                <a16:creationId xmlns:a16="http://schemas.microsoft.com/office/drawing/2014/main" id="{DAE791A5-A69D-4074-86B2-D77D1446F275}"/>
              </a:ext>
            </a:extLst>
          </p:cNvPr>
          <p:cNvSpPr>
            <a:spLocks noGrp="1"/>
          </p:cNvSpPr>
          <p:nvPr>
            <p:ph type="subTitle" idx="1"/>
          </p:nvPr>
        </p:nvSpPr>
        <p:spPr>
          <a:xfrm>
            <a:off x="4000193" y="4074515"/>
            <a:ext cx="7583133" cy="1279124"/>
          </a:xfrm>
        </p:spPr>
        <p:txBody>
          <a:bodyPr>
            <a:normAutofit/>
          </a:bodyPr>
          <a:lstStyle/>
          <a:p>
            <a:pPr algn="l"/>
            <a:r>
              <a:rPr lang="en-US" sz="2200">
                <a:solidFill>
                  <a:srgbClr val="FFFFFF"/>
                </a:solidFill>
              </a:rPr>
              <a:t>Yurham Afif</a:t>
            </a:r>
            <a:endParaRPr lang="en-ID" sz="2200">
              <a:solidFill>
                <a:srgbClr val="FFFFFF"/>
              </a:solidFill>
            </a:endParaRPr>
          </a:p>
        </p:txBody>
      </p:sp>
      <p:grpSp>
        <p:nvGrpSpPr>
          <p:cNvPr id="118"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119" name="Straight Connector 118">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0907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DE63604-5F2A-406F-8270-12B55E802372}"/>
              </a:ext>
            </a:extLst>
          </p:cNvPr>
          <p:cNvSpPr>
            <a:spLocks noGrp="1"/>
          </p:cNvSpPr>
          <p:nvPr>
            <p:ph type="title"/>
          </p:nvPr>
        </p:nvSpPr>
        <p:spPr>
          <a:xfrm>
            <a:off x="1198181" y="4078540"/>
            <a:ext cx="4795282" cy="2040973"/>
          </a:xfrm>
        </p:spPr>
        <p:txBody>
          <a:bodyPr anchor="ctr">
            <a:normAutofit fontScale="90000"/>
          </a:bodyPr>
          <a:lstStyle/>
          <a:p>
            <a:r>
              <a:rPr lang="en-US" dirty="0" err="1"/>
              <a:t>Korelasi</a:t>
            </a:r>
            <a:r>
              <a:rPr lang="en-US" dirty="0"/>
              <a:t> </a:t>
            </a:r>
            <a:r>
              <a:rPr lang="en-US" dirty="0" err="1"/>
              <a:t>Variabel</a:t>
            </a:r>
            <a:r>
              <a:rPr lang="en-US" dirty="0"/>
              <a:t> dengan Churn</a:t>
            </a:r>
            <a:endParaRPr lang="en-ID" dirty="0"/>
          </a:p>
        </p:txBody>
      </p:sp>
      <p:grpSp>
        <p:nvGrpSpPr>
          <p:cNvPr id="75"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6" name="Freeform: Shape 75">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9" name="Freeform: Shape 78">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8" name="Freeform: Shape 77">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146" name="Picture 2">
            <a:extLst>
              <a:ext uri="{FF2B5EF4-FFF2-40B4-BE49-F238E27FC236}">
                <a16:creationId xmlns:a16="http://schemas.microsoft.com/office/drawing/2014/main" id="{50968545-B656-4B54-ABBC-8C9228AC72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3766" y="-35803"/>
            <a:ext cx="9666584" cy="4229130"/>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8" name="Freeform: Shape 87">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Freeform: Shape 88">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2064657B-47F3-4D60-BA36-DB0B5E8EC1DE}"/>
              </a:ext>
            </a:extLst>
          </p:cNvPr>
          <p:cNvSpPr>
            <a:spLocks noGrp="1"/>
          </p:cNvSpPr>
          <p:nvPr>
            <p:ph idx="1"/>
          </p:nvPr>
        </p:nvSpPr>
        <p:spPr>
          <a:xfrm>
            <a:off x="6195372" y="4084395"/>
            <a:ext cx="4977905" cy="2035130"/>
          </a:xfrm>
        </p:spPr>
        <p:txBody>
          <a:bodyPr anchor="ctr">
            <a:normAutofit/>
          </a:bodyPr>
          <a:lstStyle/>
          <a:p>
            <a:r>
              <a:rPr lang="en-US" sz="1800" dirty="0" err="1"/>
              <a:t>Tidak</a:t>
            </a:r>
            <a:r>
              <a:rPr lang="en-US" sz="1800" dirty="0"/>
              <a:t> </a:t>
            </a:r>
            <a:r>
              <a:rPr lang="en-US" sz="1800" dirty="0" err="1"/>
              <a:t>ada</a:t>
            </a:r>
            <a:r>
              <a:rPr lang="en-US" sz="1800" dirty="0"/>
              <a:t> </a:t>
            </a:r>
            <a:r>
              <a:rPr lang="en-US" sz="1800" dirty="0" err="1"/>
              <a:t>korelasi</a:t>
            </a:r>
            <a:r>
              <a:rPr lang="en-US" sz="1800" dirty="0"/>
              <a:t>: </a:t>
            </a:r>
            <a:r>
              <a:rPr lang="en-US" sz="1800" dirty="0" err="1"/>
              <a:t>jenis</a:t>
            </a:r>
            <a:r>
              <a:rPr lang="en-US" sz="1800" dirty="0"/>
              <a:t> </a:t>
            </a:r>
            <a:r>
              <a:rPr lang="en-US" sz="1800" dirty="0" err="1"/>
              <a:t>kelamin</a:t>
            </a:r>
            <a:r>
              <a:rPr lang="en-US" sz="1800" dirty="0"/>
              <a:t> (gender) dan </a:t>
            </a:r>
            <a:r>
              <a:rPr lang="en-US" sz="1800" dirty="0" err="1"/>
              <a:t>layanan</a:t>
            </a:r>
            <a:r>
              <a:rPr lang="en-US" sz="1800" dirty="0"/>
              <a:t> </a:t>
            </a:r>
            <a:r>
              <a:rPr lang="en-US" sz="1800" dirty="0" err="1"/>
              <a:t>telfonnya</a:t>
            </a:r>
            <a:r>
              <a:rPr lang="en-US" sz="1800" dirty="0"/>
              <a:t> (</a:t>
            </a:r>
            <a:r>
              <a:rPr lang="en-US" sz="1800" dirty="0" err="1"/>
              <a:t>PhoneService</a:t>
            </a:r>
            <a:r>
              <a:rPr lang="en-US" sz="1800" dirty="0"/>
              <a:t>)</a:t>
            </a:r>
            <a:endParaRPr lang="en-ID" sz="1800" dirty="0"/>
          </a:p>
        </p:txBody>
      </p:sp>
    </p:spTree>
    <p:extLst>
      <p:ext uri="{BB962C8B-B14F-4D97-AF65-F5344CB8AC3E}">
        <p14:creationId xmlns:p14="http://schemas.microsoft.com/office/powerpoint/2010/main" val="40542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3018-728C-4609-9185-0590D6F3DCAE}"/>
              </a:ext>
            </a:extLst>
          </p:cNvPr>
          <p:cNvSpPr>
            <a:spLocks noGrp="1"/>
          </p:cNvSpPr>
          <p:nvPr>
            <p:ph type="title"/>
          </p:nvPr>
        </p:nvSpPr>
        <p:spPr/>
        <p:txBody>
          <a:bodyPr/>
          <a:lstStyle/>
          <a:p>
            <a:r>
              <a:rPr lang="en-US" dirty="0"/>
              <a:t>Modelling Data</a:t>
            </a:r>
            <a:endParaRPr lang="en-ID" dirty="0"/>
          </a:p>
        </p:txBody>
      </p:sp>
      <p:sp>
        <p:nvSpPr>
          <p:cNvPr id="3" name="Content Placeholder 2">
            <a:extLst>
              <a:ext uri="{FF2B5EF4-FFF2-40B4-BE49-F238E27FC236}">
                <a16:creationId xmlns:a16="http://schemas.microsoft.com/office/drawing/2014/main" id="{E904B0B0-F8D8-4B42-99C5-D4598747FCCE}"/>
              </a:ext>
            </a:extLst>
          </p:cNvPr>
          <p:cNvSpPr>
            <a:spLocks noGrp="1"/>
          </p:cNvSpPr>
          <p:nvPr>
            <p:ph idx="1"/>
          </p:nvPr>
        </p:nvSpPr>
        <p:spPr/>
        <p:txBody>
          <a:bodyPr>
            <a:normAutofit fontScale="85000" lnSpcReduction="20000"/>
          </a:bodyPr>
          <a:lstStyle/>
          <a:p>
            <a:pPr marL="0" indent="0">
              <a:buNone/>
            </a:pPr>
            <a:r>
              <a:rPr lang="en-US" dirty="0"/>
              <a:t>Data Preparation</a:t>
            </a:r>
          </a:p>
          <a:p>
            <a:r>
              <a:rPr lang="en-ID" dirty="0"/>
              <a:t>Label encoding</a:t>
            </a:r>
          </a:p>
          <a:p>
            <a:r>
              <a:rPr lang="en-ID" dirty="0"/>
              <a:t>One-hot encoding</a:t>
            </a:r>
          </a:p>
          <a:p>
            <a:r>
              <a:rPr lang="en-ID" dirty="0"/>
              <a:t>Min-max scaling</a:t>
            </a:r>
          </a:p>
          <a:p>
            <a:r>
              <a:rPr lang="en-ID" dirty="0"/>
              <a:t>Train-test split (70:30)</a:t>
            </a:r>
          </a:p>
          <a:p>
            <a:pPr marL="0" indent="0">
              <a:buNone/>
            </a:pPr>
            <a:r>
              <a:rPr lang="en-ID" dirty="0"/>
              <a:t>ML model (supervised learning)</a:t>
            </a:r>
          </a:p>
          <a:p>
            <a:r>
              <a:rPr lang="en-ID" dirty="0"/>
              <a:t>Logistic regression</a:t>
            </a:r>
          </a:p>
          <a:p>
            <a:r>
              <a:rPr lang="en-ID" dirty="0"/>
              <a:t>Random forest classifier</a:t>
            </a:r>
          </a:p>
          <a:p>
            <a:r>
              <a:rPr lang="en-ID" dirty="0"/>
              <a:t>Gradient boosting classifier</a:t>
            </a:r>
          </a:p>
        </p:txBody>
      </p:sp>
    </p:spTree>
    <p:extLst>
      <p:ext uri="{BB962C8B-B14F-4D97-AF65-F5344CB8AC3E}">
        <p14:creationId xmlns:p14="http://schemas.microsoft.com/office/powerpoint/2010/main" val="37440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Rectangle 10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5"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6" name="Freeform: Shape 105">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7" name="Freeform: Shape 106">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D1ABF4-68BD-4205-AE01-AC247C1D2446}"/>
              </a:ext>
            </a:extLst>
          </p:cNvPr>
          <p:cNvSpPr>
            <a:spLocks noGrp="1"/>
          </p:cNvSpPr>
          <p:nvPr>
            <p:ph type="title"/>
          </p:nvPr>
        </p:nvSpPr>
        <p:spPr>
          <a:xfrm>
            <a:off x="1198181" y="168425"/>
            <a:ext cx="4795282" cy="2091782"/>
          </a:xfrm>
        </p:spPr>
        <p:txBody>
          <a:bodyPr anchor="ctr">
            <a:normAutofit/>
          </a:bodyPr>
          <a:lstStyle/>
          <a:p>
            <a:r>
              <a:rPr lang="en-US" dirty="0"/>
              <a:t>Feature Importance</a:t>
            </a:r>
            <a:endParaRPr lang="en-ID" dirty="0"/>
          </a:p>
        </p:txBody>
      </p:sp>
      <p:sp>
        <p:nvSpPr>
          <p:cNvPr id="3" name="Content Placeholder 2">
            <a:extLst>
              <a:ext uri="{FF2B5EF4-FFF2-40B4-BE49-F238E27FC236}">
                <a16:creationId xmlns:a16="http://schemas.microsoft.com/office/drawing/2014/main" id="{39EB665E-95C3-4AB8-8E6E-0B2049954ACF}"/>
              </a:ext>
            </a:extLst>
          </p:cNvPr>
          <p:cNvSpPr>
            <a:spLocks noGrp="1"/>
          </p:cNvSpPr>
          <p:nvPr>
            <p:ph idx="1"/>
          </p:nvPr>
        </p:nvSpPr>
        <p:spPr>
          <a:xfrm>
            <a:off x="6195372" y="169025"/>
            <a:ext cx="4977905" cy="2091182"/>
          </a:xfrm>
        </p:spPr>
        <p:txBody>
          <a:bodyPr anchor="ctr">
            <a:normAutofit/>
          </a:bodyPr>
          <a:lstStyle/>
          <a:p>
            <a:r>
              <a:rPr lang="en-US" sz="1800" dirty="0"/>
              <a:t>Top 10 features: </a:t>
            </a:r>
            <a:r>
              <a:rPr lang="en-US" sz="1800" dirty="0" err="1"/>
              <a:t>nilai</a:t>
            </a:r>
            <a:r>
              <a:rPr lang="en-US" sz="1800" dirty="0"/>
              <a:t> </a:t>
            </a:r>
            <a:r>
              <a:rPr lang="en-US" sz="1800" dirty="0" err="1"/>
              <a:t>tinggi</a:t>
            </a:r>
            <a:r>
              <a:rPr lang="en-US" sz="1800" dirty="0"/>
              <a:t> </a:t>
            </a:r>
            <a:r>
              <a:rPr lang="en-US" sz="1800" dirty="0" err="1"/>
              <a:t>mengakibatkan</a:t>
            </a:r>
            <a:r>
              <a:rPr lang="en-US" sz="1800" dirty="0"/>
              <a:t> churn</a:t>
            </a:r>
          </a:p>
          <a:p>
            <a:r>
              <a:rPr lang="en-US" sz="1800" dirty="0"/>
              <a:t>Bottom 10 features: </a:t>
            </a:r>
            <a:r>
              <a:rPr lang="en-US" sz="1800" dirty="0" err="1"/>
              <a:t>nilai</a:t>
            </a:r>
            <a:r>
              <a:rPr lang="en-US" sz="1800" dirty="0"/>
              <a:t> </a:t>
            </a:r>
            <a:r>
              <a:rPr lang="en-US" sz="1800" dirty="0" err="1"/>
              <a:t>tinggi</a:t>
            </a:r>
            <a:r>
              <a:rPr lang="en-US" sz="1800" dirty="0"/>
              <a:t> </a:t>
            </a:r>
            <a:r>
              <a:rPr lang="en-US" sz="1800" dirty="0" err="1"/>
              <a:t>mengakibatkan</a:t>
            </a:r>
            <a:r>
              <a:rPr lang="en-US" sz="1800" dirty="0"/>
              <a:t> </a:t>
            </a:r>
            <a:r>
              <a:rPr lang="en-US" sz="1800" dirty="0" err="1"/>
              <a:t>tidak</a:t>
            </a:r>
            <a:r>
              <a:rPr lang="en-US" sz="1800" dirty="0"/>
              <a:t> churn</a:t>
            </a:r>
            <a:endParaRPr lang="en-ID" sz="1800" dirty="0"/>
          </a:p>
        </p:txBody>
      </p:sp>
      <p:pic>
        <p:nvPicPr>
          <p:cNvPr id="5" name="Picture 8">
            <a:extLst>
              <a:ext uri="{FF2B5EF4-FFF2-40B4-BE49-F238E27FC236}">
                <a16:creationId xmlns:a16="http://schemas.microsoft.com/office/drawing/2014/main" id="{E2A891C8-33B8-4093-A486-DC15DF203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5365" y="2349948"/>
            <a:ext cx="4272411" cy="4478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B1B29050-79AF-46B5-9C1F-4AB0C94BC34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5801" y="2320589"/>
            <a:ext cx="4331616" cy="4280895"/>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6"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3128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7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1" name="Rectangle 7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2" name="Top left">
            <a:extLst>
              <a:ext uri="{FF2B5EF4-FFF2-40B4-BE49-F238E27FC236}">
                <a16:creationId xmlns:a16="http://schemas.microsoft.com/office/drawing/2014/main" id="{91762ABF-50DA-40CC-A2B2-982F38D3AE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8203" name="Freeform: Shape 79">
              <a:extLst>
                <a:ext uri="{FF2B5EF4-FFF2-40B4-BE49-F238E27FC236}">
                  <a16:creationId xmlns:a16="http://schemas.microsoft.com/office/drawing/2014/main" id="{79637CF5-AF71-4A58-A491-34F3DFCF3D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4" name="Freeform: Shape 80">
              <a:extLst>
                <a:ext uri="{FF2B5EF4-FFF2-40B4-BE49-F238E27FC236}">
                  <a16:creationId xmlns:a16="http://schemas.microsoft.com/office/drawing/2014/main" id="{5B83A163-9BF9-4D6C-8FCD-6FE35CB58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5" name="Freeform: Shape 81">
              <a:extLst>
                <a:ext uri="{FF2B5EF4-FFF2-40B4-BE49-F238E27FC236}">
                  <a16:creationId xmlns:a16="http://schemas.microsoft.com/office/drawing/2014/main" id="{C03DE7C2-3E79-403F-ACDC-8E02989B7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6" name="Freeform: Shape 82">
              <a:extLst>
                <a:ext uri="{FF2B5EF4-FFF2-40B4-BE49-F238E27FC236}">
                  <a16:creationId xmlns:a16="http://schemas.microsoft.com/office/drawing/2014/main" id="{D9909569-A5B9-4494-A55F-7B35498F7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7" name="Freeform: Shape 83">
              <a:extLst>
                <a:ext uri="{FF2B5EF4-FFF2-40B4-BE49-F238E27FC236}">
                  <a16:creationId xmlns:a16="http://schemas.microsoft.com/office/drawing/2014/main" id="{43777E8F-47A6-4367-9BAD-5151DB0F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8" name="Freeform: Shape 84">
              <a:extLst>
                <a:ext uri="{FF2B5EF4-FFF2-40B4-BE49-F238E27FC236}">
                  <a16:creationId xmlns:a16="http://schemas.microsoft.com/office/drawing/2014/main" id="{2E26A227-CD92-4725-B1CD-2F8B4FB35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9" name="Freeform: Shape 85">
              <a:extLst>
                <a:ext uri="{FF2B5EF4-FFF2-40B4-BE49-F238E27FC236}">
                  <a16:creationId xmlns:a16="http://schemas.microsoft.com/office/drawing/2014/main" id="{7698A4AD-F505-42C8-BB56-7C8D59FAF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0" name="Freeform: Shape 86">
              <a:extLst>
                <a:ext uri="{FF2B5EF4-FFF2-40B4-BE49-F238E27FC236}">
                  <a16:creationId xmlns:a16="http://schemas.microsoft.com/office/drawing/2014/main" id="{38106AC9-BD7E-49F2-9B51-818614B81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4573CD5-8BC0-403F-95DA-0F74DA9AD2F2}"/>
              </a:ext>
            </a:extLst>
          </p:cNvPr>
          <p:cNvSpPr>
            <a:spLocks noGrp="1"/>
          </p:cNvSpPr>
          <p:nvPr>
            <p:ph type="title"/>
          </p:nvPr>
        </p:nvSpPr>
        <p:spPr>
          <a:xfrm>
            <a:off x="1198181" y="559813"/>
            <a:ext cx="7031415" cy="1664573"/>
          </a:xfrm>
        </p:spPr>
        <p:txBody>
          <a:bodyPr>
            <a:normAutofit/>
          </a:bodyPr>
          <a:lstStyle/>
          <a:p>
            <a:r>
              <a:rPr lang="en-US" dirty="0"/>
              <a:t>Hasil </a:t>
            </a:r>
            <a:r>
              <a:rPr lang="en-US" dirty="0" err="1"/>
              <a:t>Akurasi</a:t>
            </a:r>
            <a:r>
              <a:rPr lang="en-US" dirty="0"/>
              <a:t> </a:t>
            </a:r>
            <a:r>
              <a:rPr lang="en-US" dirty="0" err="1"/>
              <a:t>Prediksi</a:t>
            </a:r>
            <a:endParaRPr lang="en-ID" dirty="0"/>
          </a:p>
        </p:txBody>
      </p:sp>
      <p:sp>
        <p:nvSpPr>
          <p:cNvPr id="7" name="Content Placeholder 6">
            <a:extLst>
              <a:ext uri="{FF2B5EF4-FFF2-40B4-BE49-F238E27FC236}">
                <a16:creationId xmlns:a16="http://schemas.microsoft.com/office/drawing/2014/main" id="{5CBB92A9-1E73-412B-8E61-49575BBC36E7}"/>
              </a:ext>
            </a:extLst>
          </p:cNvPr>
          <p:cNvSpPr>
            <a:spLocks noGrp="1"/>
          </p:cNvSpPr>
          <p:nvPr>
            <p:ph idx="1"/>
          </p:nvPr>
        </p:nvSpPr>
        <p:spPr>
          <a:xfrm>
            <a:off x="1185756" y="2384474"/>
            <a:ext cx="7030962" cy="3728613"/>
          </a:xfrm>
        </p:spPr>
        <p:txBody>
          <a:bodyPr>
            <a:normAutofit/>
          </a:bodyPr>
          <a:lstStyle/>
          <a:p>
            <a:pPr marL="0" indent="0">
              <a:buNone/>
            </a:pPr>
            <a:r>
              <a:rPr lang="en-US" sz="1800" dirty="0"/>
              <a:t>Model Gradient boosting classifier </a:t>
            </a:r>
            <a:r>
              <a:rPr lang="en-US" sz="1800" dirty="0" err="1"/>
              <a:t>dipilih</a:t>
            </a:r>
            <a:r>
              <a:rPr lang="en-US" sz="1800" dirty="0"/>
              <a:t> </a:t>
            </a:r>
            <a:r>
              <a:rPr lang="en-US" sz="1800" dirty="0" err="1"/>
              <a:t>karena</a:t>
            </a:r>
            <a:r>
              <a:rPr lang="en-US" sz="1800" dirty="0"/>
              <a:t> </a:t>
            </a:r>
            <a:r>
              <a:rPr lang="en-US" sz="1800" dirty="0" err="1"/>
              <a:t>tingkat</a:t>
            </a:r>
            <a:r>
              <a:rPr lang="en-US" sz="1800" dirty="0"/>
              <a:t> </a:t>
            </a:r>
            <a:r>
              <a:rPr lang="en-US" sz="1800" dirty="0" err="1"/>
              <a:t>akurasi</a:t>
            </a:r>
            <a:r>
              <a:rPr lang="en-US" sz="1800" dirty="0"/>
              <a:t> data training dan </a:t>
            </a:r>
            <a:r>
              <a:rPr lang="en-US" sz="1800" dirty="0" err="1"/>
              <a:t>tes</a:t>
            </a:r>
            <a:r>
              <a:rPr lang="en-US" sz="1800" dirty="0"/>
              <a:t> yang </a:t>
            </a:r>
            <a:r>
              <a:rPr lang="en-US" sz="1800" dirty="0" err="1"/>
              <a:t>tinggi</a:t>
            </a:r>
            <a:r>
              <a:rPr lang="en-US" sz="1800" dirty="0"/>
              <a:t> (&gt;80%) </a:t>
            </a:r>
            <a:r>
              <a:rPr lang="en-US" sz="1800" dirty="0" err="1"/>
              <a:t>namun</a:t>
            </a:r>
            <a:r>
              <a:rPr lang="en-US" sz="1800" dirty="0"/>
              <a:t> </a:t>
            </a:r>
            <a:r>
              <a:rPr lang="en-US" sz="1800" dirty="0" err="1"/>
              <a:t>tidak</a:t>
            </a:r>
            <a:r>
              <a:rPr lang="en-US" sz="1800" dirty="0"/>
              <a:t> </a:t>
            </a:r>
            <a:r>
              <a:rPr lang="en-US" sz="1800" dirty="0" err="1"/>
              <a:t>terpaut</a:t>
            </a:r>
            <a:r>
              <a:rPr lang="en-US" sz="1800" dirty="0"/>
              <a:t> </a:t>
            </a:r>
            <a:r>
              <a:rPr lang="en-US" sz="1800" dirty="0" err="1"/>
              <a:t>jauh</a:t>
            </a:r>
            <a:r>
              <a:rPr lang="en-US" sz="1800" dirty="0"/>
              <a:t> </a:t>
            </a:r>
            <a:r>
              <a:rPr lang="en-US" sz="1800" dirty="0" err="1"/>
              <a:t>sehingga</a:t>
            </a:r>
            <a:r>
              <a:rPr lang="en-US" sz="1800" dirty="0"/>
              <a:t> </a:t>
            </a:r>
            <a:r>
              <a:rPr lang="en-US" sz="1800" dirty="0" err="1"/>
              <a:t>kemungkinan</a:t>
            </a:r>
            <a:r>
              <a:rPr lang="en-US" sz="1800" dirty="0"/>
              <a:t> overfitting </a:t>
            </a:r>
            <a:r>
              <a:rPr lang="en-US" sz="1800" dirty="0" err="1"/>
              <a:t>maupun</a:t>
            </a:r>
            <a:r>
              <a:rPr lang="en-US" sz="1800" dirty="0"/>
              <a:t> underfitting </a:t>
            </a:r>
            <a:r>
              <a:rPr lang="en-US" sz="1800" dirty="0" err="1"/>
              <a:t>dapat</a:t>
            </a:r>
            <a:r>
              <a:rPr lang="en-US" sz="1800" dirty="0"/>
              <a:t> </a:t>
            </a:r>
            <a:r>
              <a:rPr lang="en-US" sz="1800" dirty="0" err="1"/>
              <a:t>dihindari</a:t>
            </a:r>
            <a:r>
              <a:rPr lang="en-US" sz="1800" dirty="0"/>
              <a:t>.</a:t>
            </a:r>
          </a:p>
          <a:p>
            <a:pPr marL="0" indent="0">
              <a:buNone/>
            </a:pPr>
            <a:r>
              <a:rPr lang="en-US" sz="1800" dirty="0"/>
              <a:t>Hyperparameter tuning </a:t>
            </a:r>
            <a:r>
              <a:rPr lang="en-US" sz="1800" dirty="0" err="1"/>
              <a:t>kurang</a:t>
            </a:r>
            <a:r>
              <a:rPr lang="en-US" sz="1800" dirty="0"/>
              <a:t> </a:t>
            </a:r>
            <a:r>
              <a:rPr lang="en-US" sz="1800" dirty="0" err="1"/>
              <a:t>berhasil</a:t>
            </a:r>
            <a:r>
              <a:rPr lang="en-US" sz="1800" dirty="0"/>
              <a:t> (overfit pada data training) </a:t>
            </a:r>
            <a:r>
              <a:rPr lang="en-US" sz="1800" dirty="0" err="1"/>
              <a:t>sehingga</a:t>
            </a:r>
            <a:r>
              <a:rPr lang="en-US" sz="1800" dirty="0"/>
              <a:t> model yang </a:t>
            </a:r>
            <a:r>
              <a:rPr lang="en-US" sz="1800" dirty="0" err="1"/>
              <a:t>dipilih</a:t>
            </a:r>
            <a:r>
              <a:rPr lang="en-US" sz="1800" dirty="0"/>
              <a:t> </a:t>
            </a:r>
            <a:r>
              <a:rPr lang="en-US" sz="1800" dirty="0" err="1"/>
              <a:t>menggunakan</a:t>
            </a:r>
            <a:r>
              <a:rPr lang="en-US" sz="1800" dirty="0"/>
              <a:t> parameter </a:t>
            </a:r>
            <a:r>
              <a:rPr lang="en-US" sz="1800" dirty="0" err="1"/>
              <a:t>standar</a:t>
            </a:r>
            <a:endParaRPr lang="en-ID" sz="1800" dirty="0"/>
          </a:p>
        </p:txBody>
      </p:sp>
      <p:pic>
        <p:nvPicPr>
          <p:cNvPr id="8194" name="Picture 2">
            <a:extLst>
              <a:ext uri="{FF2B5EF4-FFF2-40B4-BE49-F238E27FC236}">
                <a16:creationId xmlns:a16="http://schemas.microsoft.com/office/drawing/2014/main" id="{A43EEB85-632E-4912-8038-0B8D68BAA5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2751" y="553657"/>
            <a:ext cx="2774626" cy="186305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1D52D5F-9793-494A-B6DB-D54A7DC079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03052" y="2496345"/>
            <a:ext cx="2774626" cy="186305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6199840-B58E-4D63-BAA5-96512887AF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09572" y="4427000"/>
            <a:ext cx="2774626" cy="1863058"/>
          </a:xfrm>
          <a:prstGeom prst="rect">
            <a:avLst/>
          </a:prstGeom>
          <a:noFill/>
          <a:extLst>
            <a:ext uri="{909E8E84-426E-40DD-AFC4-6F175D3DCCD1}">
              <a14:hiddenFill xmlns:a14="http://schemas.microsoft.com/office/drawing/2010/main">
                <a:solidFill>
                  <a:srgbClr val="FFFFFF"/>
                </a:solidFill>
              </a14:hiddenFill>
            </a:ext>
          </a:extLst>
        </p:spPr>
      </p:pic>
      <p:grpSp>
        <p:nvGrpSpPr>
          <p:cNvPr id="8211" name="Bottom Right">
            <a:extLst>
              <a:ext uri="{FF2B5EF4-FFF2-40B4-BE49-F238E27FC236}">
                <a16:creationId xmlns:a16="http://schemas.microsoft.com/office/drawing/2014/main" id="{258AA509-00BB-4563-A244-269BF1982B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90" name="Graphic 157">
              <a:extLst>
                <a:ext uri="{FF2B5EF4-FFF2-40B4-BE49-F238E27FC236}">
                  <a16:creationId xmlns:a16="http://schemas.microsoft.com/office/drawing/2014/main" id="{466C4096-40A5-4D13-8980-9497B87B5C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8212" name="Freeform: Shape 91">
                <a:extLst>
                  <a:ext uri="{FF2B5EF4-FFF2-40B4-BE49-F238E27FC236}">
                    <a16:creationId xmlns:a16="http://schemas.microsoft.com/office/drawing/2014/main" id="{17837C7A-6FA7-4DA2-BD53-CC44E164F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3" name="Freeform: Shape 92">
                <a:extLst>
                  <a:ext uri="{FF2B5EF4-FFF2-40B4-BE49-F238E27FC236}">
                    <a16:creationId xmlns:a16="http://schemas.microsoft.com/office/drawing/2014/main" id="{C076FF91-C188-4A90-8C8E-77A4821F3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4" name="Freeform: Shape 93">
                <a:extLst>
                  <a:ext uri="{FF2B5EF4-FFF2-40B4-BE49-F238E27FC236}">
                    <a16:creationId xmlns:a16="http://schemas.microsoft.com/office/drawing/2014/main" id="{2F69B920-493F-4A57-BD3E-B7FEF182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5" name="Freeform: Shape 94">
                <a:extLst>
                  <a:ext uri="{FF2B5EF4-FFF2-40B4-BE49-F238E27FC236}">
                    <a16:creationId xmlns:a16="http://schemas.microsoft.com/office/drawing/2014/main" id="{0FEDB033-FEAB-498C-9E16-E375AAE89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6" name="Freeform: Shape 95">
                <a:extLst>
                  <a:ext uri="{FF2B5EF4-FFF2-40B4-BE49-F238E27FC236}">
                    <a16:creationId xmlns:a16="http://schemas.microsoft.com/office/drawing/2014/main" id="{2A9CAFA6-C70F-418C-B9DC-6F5ACB709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7" name="Freeform: Shape 96">
                <a:extLst>
                  <a:ext uri="{FF2B5EF4-FFF2-40B4-BE49-F238E27FC236}">
                    <a16:creationId xmlns:a16="http://schemas.microsoft.com/office/drawing/2014/main" id="{3FDE0E51-EFD9-4A13-8196-AA113E7D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8" name="Freeform: Shape 97">
                <a:extLst>
                  <a:ext uri="{FF2B5EF4-FFF2-40B4-BE49-F238E27FC236}">
                    <a16:creationId xmlns:a16="http://schemas.microsoft.com/office/drawing/2014/main" id="{482BE71F-DB96-4933-901F-2B8AE682D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219" name="Freeform: Shape 90">
              <a:extLst>
                <a:ext uri="{FF2B5EF4-FFF2-40B4-BE49-F238E27FC236}">
                  <a16:creationId xmlns:a16="http://schemas.microsoft.com/office/drawing/2014/main" id="{5DAF1CDE-9D11-4755-95CF-096732954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4" name="Content Placeholder 4">
            <a:extLst>
              <a:ext uri="{FF2B5EF4-FFF2-40B4-BE49-F238E27FC236}">
                <a16:creationId xmlns:a16="http://schemas.microsoft.com/office/drawing/2014/main" id="{FDC7EA2B-85EE-4D47-AB4C-F06B7010E531}"/>
              </a:ext>
            </a:extLst>
          </p:cNvPr>
          <p:cNvGraphicFramePr>
            <a:graphicFrameLocks/>
          </p:cNvGraphicFramePr>
          <p:nvPr>
            <p:extLst>
              <p:ext uri="{D42A27DB-BD31-4B8C-83A1-F6EECF244321}">
                <p14:modId xmlns:p14="http://schemas.microsoft.com/office/powerpoint/2010/main" val="3865843230"/>
              </p:ext>
            </p:extLst>
          </p:nvPr>
        </p:nvGraphicFramePr>
        <p:xfrm>
          <a:off x="1513173" y="5337558"/>
          <a:ext cx="2781300" cy="952500"/>
        </p:xfrm>
        <a:graphic>
          <a:graphicData uri="http://schemas.openxmlformats.org/drawingml/2006/table">
            <a:tbl>
              <a:tblPr>
                <a:tableStyleId>{5C22544A-7EE6-4342-B048-85BDC9FD1C3A}</a:tableStyleId>
              </a:tblPr>
              <a:tblGrid>
                <a:gridCol w="1562100">
                  <a:extLst>
                    <a:ext uri="{9D8B030D-6E8A-4147-A177-3AD203B41FA5}">
                      <a16:colId xmlns:a16="http://schemas.microsoft.com/office/drawing/2014/main" val="2850180898"/>
                    </a:ext>
                  </a:extLst>
                </a:gridCol>
                <a:gridCol w="609600">
                  <a:extLst>
                    <a:ext uri="{9D8B030D-6E8A-4147-A177-3AD203B41FA5}">
                      <a16:colId xmlns:a16="http://schemas.microsoft.com/office/drawing/2014/main" val="798385053"/>
                    </a:ext>
                  </a:extLst>
                </a:gridCol>
                <a:gridCol w="609600">
                  <a:extLst>
                    <a:ext uri="{9D8B030D-6E8A-4147-A177-3AD203B41FA5}">
                      <a16:colId xmlns:a16="http://schemas.microsoft.com/office/drawing/2014/main" val="2785847182"/>
                    </a:ext>
                  </a:extLst>
                </a:gridCol>
              </a:tblGrid>
              <a:tr h="190500">
                <a:tc rowSpan="2">
                  <a:txBody>
                    <a:bodyPr/>
                    <a:lstStyle/>
                    <a:p>
                      <a:pPr algn="ctr" fontAlgn="b"/>
                      <a:r>
                        <a:rPr lang="en-ID" sz="1000" u="none" strike="noStrike" dirty="0">
                          <a:effectLst/>
                        </a:rPr>
                        <a:t>Classifier</a:t>
                      </a:r>
                      <a:endParaRPr lang="en-ID" sz="10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D" sz="1100" u="none" strike="noStrike">
                          <a:effectLst/>
                        </a:rPr>
                        <a:t>Accuracy</a:t>
                      </a:r>
                      <a:endParaRPr lang="en-ID"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D"/>
                    </a:p>
                  </a:txBody>
                  <a:tcPr/>
                </a:tc>
                <a:extLst>
                  <a:ext uri="{0D108BD9-81ED-4DB2-BD59-A6C34878D82A}">
                    <a16:rowId xmlns:a16="http://schemas.microsoft.com/office/drawing/2014/main" val="988709859"/>
                  </a:ext>
                </a:extLst>
              </a:tr>
              <a:tr h="190500">
                <a:tc vMerge="1">
                  <a:txBody>
                    <a:bodyPr/>
                    <a:lstStyle/>
                    <a:p>
                      <a:endParaRPr lang="en-ID"/>
                    </a:p>
                  </a:txBody>
                  <a:tcPr/>
                </a:tc>
                <a:tc>
                  <a:txBody>
                    <a:bodyPr/>
                    <a:lstStyle/>
                    <a:p>
                      <a:pPr algn="ctr" fontAlgn="b"/>
                      <a:r>
                        <a:rPr lang="en-ID" sz="1100" u="none" strike="noStrike">
                          <a:effectLst/>
                        </a:rPr>
                        <a:t>Train</a:t>
                      </a:r>
                      <a:endParaRPr lang="en-ID"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1100" u="none" strike="noStrike">
                          <a:effectLst/>
                        </a:rPr>
                        <a:t>Test</a:t>
                      </a:r>
                      <a:endParaRPr lang="en-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1653425"/>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Logistic regression</a:t>
                      </a:r>
                    </a:p>
                  </a:txBody>
                  <a:tcPr marL="9525" marR="9525" marT="9525" marB="0" anchor="b"/>
                </a:tc>
                <a:tc>
                  <a:txBody>
                    <a:bodyPr/>
                    <a:lstStyle/>
                    <a:p>
                      <a:pPr algn="r" fontAlgn="b"/>
                      <a:r>
                        <a:rPr lang="en-ID" sz="1100" u="none" strike="noStrike">
                          <a:effectLst/>
                        </a:rPr>
                        <a:t>0,811</a:t>
                      </a:r>
                      <a:endParaRPr lang="en-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100" u="none" strike="noStrike">
                          <a:effectLst/>
                        </a:rPr>
                        <a:t>0,798</a:t>
                      </a:r>
                      <a:endParaRPr lang="en-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58655"/>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Random forest </a:t>
                      </a:r>
                    </a:p>
                  </a:txBody>
                  <a:tcPr marL="9525" marR="9525" marT="9525" marB="0" anchor="b"/>
                </a:tc>
                <a:tc>
                  <a:txBody>
                    <a:bodyPr/>
                    <a:lstStyle/>
                    <a:p>
                      <a:pPr algn="r" fontAlgn="b"/>
                      <a:r>
                        <a:rPr lang="en-ID" sz="1100" u="none" strike="noStrike">
                          <a:effectLst/>
                        </a:rPr>
                        <a:t>0,998</a:t>
                      </a:r>
                      <a:endParaRPr lang="en-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100" u="none" strike="noStrike">
                          <a:effectLst/>
                        </a:rPr>
                        <a:t>0,796</a:t>
                      </a:r>
                      <a:endParaRPr lang="en-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10171"/>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Gradient boosting </a:t>
                      </a:r>
                    </a:p>
                  </a:txBody>
                  <a:tcPr marL="9525" marR="9525" marT="9525" marB="0" anchor="b"/>
                </a:tc>
                <a:tc>
                  <a:txBody>
                    <a:bodyPr/>
                    <a:lstStyle/>
                    <a:p>
                      <a:pPr algn="r" fontAlgn="b"/>
                      <a:r>
                        <a:rPr lang="en-ID" sz="1100" u="none" strike="noStrike">
                          <a:effectLst/>
                        </a:rPr>
                        <a:t>0,834</a:t>
                      </a:r>
                      <a:endParaRPr lang="en-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100" u="none" strike="noStrike" dirty="0">
                          <a:effectLst/>
                        </a:rPr>
                        <a:t>0,807</a:t>
                      </a:r>
                      <a:endParaRPr lang="en-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9249023"/>
                  </a:ext>
                </a:extLst>
              </a:tr>
            </a:tbl>
          </a:graphicData>
        </a:graphic>
      </p:graphicFrame>
      <p:graphicFrame>
        <p:nvGraphicFramePr>
          <p:cNvPr id="55" name="Content Placeholder 4">
            <a:extLst>
              <a:ext uri="{FF2B5EF4-FFF2-40B4-BE49-F238E27FC236}">
                <a16:creationId xmlns:a16="http://schemas.microsoft.com/office/drawing/2014/main" id="{6E3DE980-6D4F-4DB9-A861-DE9449181D27}"/>
              </a:ext>
            </a:extLst>
          </p:cNvPr>
          <p:cNvGraphicFramePr>
            <a:graphicFrameLocks/>
          </p:cNvGraphicFramePr>
          <p:nvPr>
            <p:extLst>
              <p:ext uri="{D42A27DB-BD31-4B8C-83A1-F6EECF244321}">
                <p14:modId xmlns:p14="http://schemas.microsoft.com/office/powerpoint/2010/main" val="1240848366"/>
              </p:ext>
            </p:extLst>
          </p:nvPr>
        </p:nvGraphicFramePr>
        <p:xfrm>
          <a:off x="4666495" y="5337558"/>
          <a:ext cx="2781300" cy="952500"/>
        </p:xfrm>
        <a:graphic>
          <a:graphicData uri="http://schemas.openxmlformats.org/drawingml/2006/table">
            <a:tbl>
              <a:tblPr>
                <a:tableStyleId>{5C22544A-7EE6-4342-B048-85BDC9FD1C3A}</a:tableStyleId>
              </a:tblPr>
              <a:tblGrid>
                <a:gridCol w="1562100">
                  <a:extLst>
                    <a:ext uri="{9D8B030D-6E8A-4147-A177-3AD203B41FA5}">
                      <a16:colId xmlns:a16="http://schemas.microsoft.com/office/drawing/2014/main" val="2850180898"/>
                    </a:ext>
                  </a:extLst>
                </a:gridCol>
                <a:gridCol w="609600">
                  <a:extLst>
                    <a:ext uri="{9D8B030D-6E8A-4147-A177-3AD203B41FA5}">
                      <a16:colId xmlns:a16="http://schemas.microsoft.com/office/drawing/2014/main" val="798385053"/>
                    </a:ext>
                  </a:extLst>
                </a:gridCol>
                <a:gridCol w="609600">
                  <a:extLst>
                    <a:ext uri="{9D8B030D-6E8A-4147-A177-3AD203B41FA5}">
                      <a16:colId xmlns:a16="http://schemas.microsoft.com/office/drawing/2014/main" val="2785847182"/>
                    </a:ext>
                  </a:extLst>
                </a:gridCol>
              </a:tblGrid>
              <a:tr h="190500">
                <a:tc rowSpan="2">
                  <a:txBody>
                    <a:bodyPr/>
                    <a:lstStyle/>
                    <a:p>
                      <a:pPr algn="ctr" fontAlgn="b"/>
                      <a:r>
                        <a:rPr lang="en-ID" sz="1000" u="none" strike="noStrike" dirty="0">
                          <a:effectLst/>
                        </a:rPr>
                        <a:t>Classifier</a:t>
                      </a:r>
                      <a:endParaRPr lang="en-ID" sz="10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D" sz="1100" u="none" strike="noStrike">
                          <a:effectLst/>
                        </a:rPr>
                        <a:t>Accuracy</a:t>
                      </a:r>
                      <a:endParaRPr lang="en-ID"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D"/>
                    </a:p>
                  </a:txBody>
                  <a:tcPr/>
                </a:tc>
                <a:extLst>
                  <a:ext uri="{0D108BD9-81ED-4DB2-BD59-A6C34878D82A}">
                    <a16:rowId xmlns:a16="http://schemas.microsoft.com/office/drawing/2014/main" val="988709859"/>
                  </a:ext>
                </a:extLst>
              </a:tr>
              <a:tr h="190500">
                <a:tc vMerge="1">
                  <a:txBody>
                    <a:bodyPr/>
                    <a:lstStyle/>
                    <a:p>
                      <a:endParaRPr lang="en-ID"/>
                    </a:p>
                  </a:txBody>
                  <a:tcPr/>
                </a:tc>
                <a:tc>
                  <a:txBody>
                    <a:bodyPr/>
                    <a:lstStyle/>
                    <a:p>
                      <a:pPr algn="ctr" fontAlgn="b"/>
                      <a:r>
                        <a:rPr lang="en-ID" sz="1100" u="none" strike="noStrike">
                          <a:effectLst/>
                        </a:rPr>
                        <a:t>Train</a:t>
                      </a:r>
                      <a:endParaRPr lang="en-ID"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1100" u="none" strike="noStrike">
                          <a:effectLst/>
                        </a:rPr>
                        <a:t>Test</a:t>
                      </a:r>
                      <a:endParaRPr lang="en-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1653425"/>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Logistic regression</a:t>
                      </a:r>
                    </a:p>
                  </a:txBody>
                  <a:tcPr marL="9525" marR="9525" marT="9525" marB="0" anchor="b"/>
                </a:tc>
                <a:tc>
                  <a:txBody>
                    <a:bodyPr/>
                    <a:lstStyle/>
                    <a:p>
                      <a:pPr algn="r" fontAlgn="b"/>
                      <a:r>
                        <a:rPr lang="en-ID" sz="1100" dirty="0"/>
                        <a:t>0.810</a:t>
                      </a:r>
                      <a:endParaRPr lang="en-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D" sz="1100" dirty="0"/>
                        <a:t>0.801</a:t>
                      </a:r>
                      <a:endParaRPr lang="en-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58655"/>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Random forest </a:t>
                      </a:r>
                    </a:p>
                  </a:txBody>
                  <a:tcPr marL="9525" marR="9525" marT="9525" marB="0" anchor="b"/>
                </a:tc>
                <a:tc>
                  <a:txBody>
                    <a:bodyPr/>
                    <a:lstStyle/>
                    <a:p>
                      <a:pPr algn="r" fontAlgn="b"/>
                      <a:r>
                        <a:rPr lang="en-ID" sz="1100" dirty="0"/>
                        <a:t>0.869</a:t>
                      </a:r>
                      <a:endParaRPr lang="en-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D" sz="1100" dirty="0"/>
                        <a:t>0.80</a:t>
                      </a:r>
                      <a:endParaRPr lang="en-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10171"/>
                  </a:ext>
                </a:extLst>
              </a:tr>
              <a:tr h="190500">
                <a:tc>
                  <a:txBody>
                    <a:bodyPr/>
                    <a:lstStyle/>
                    <a:p>
                      <a:pPr algn="l" fontAlgn="b">
                        <a:buClr>
                          <a:schemeClr val="accent5"/>
                        </a:buClr>
                        <a:buSzPts val="1000"/>
                        <a:buFont typeface="Calibri" panose="020F0502020204030204" pitchFamily="34" charset="0"/>
                        <a:buNone/>
                      </a:pPr>
                      <a:r>
                        <a:rPr lang="en-ID" sz="1000" b="0" i="0" u="none" strike="noStrike" dirty="0">
                          <a:solidFill>
                            <a:srgbClr val="000000"/>
                          </a:solidFill>
                          <a:effectLst/>
                          <a:latin typeface="Calibri" panose="020F0502020204030204" pitchFamily="34" charset="0"/>
                        </a:rPr>
                        <a:t>Gradient boosting </a:t>
                      </a:r>
                    </a:p>
                  </a:txBody>
                  <a:tcPr marL="9525" marR="9525" marT="9525" marB="0" anchor="b"/>
                </a:tc>
                <a:tc>
                  <a:txBody>
                    <a:bodyPr/>
                    <a:lstStyle/>
                    <a:p>
                      <a:pPr algn="r" fontAlgn="b"/>
                      <a:r>
                        <a:rPr lang="en-ID" sz="1100" dirty="0"/>
                        <a:t>0.869</a:t>
                      </a:r>
                      <a:endParaRPr lang="en-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D" sz="1100" dirty="0"/>
                        <a:t>0.800</a:t>
                      </a:r>
                      <a:endParaRPr lang="en-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9249023"/>
                  </a:ext>
                </a:extLst>
              </a:tr>
            </a:tbl>
          </a:graphicData>
        </a:graphic>
      </p:graphicFrame>
      <p:sp>
        <p:nvSpPr>
          <p:cNvPr id="8" name="Rectangle 7">
            <a:extLst>
              <a:ext uri="{FF2B5EF4-FFF2-40B4-BE49-F238E27FC236}">
                <a16:creationId xmlns:a16="http://schemas.microsoft.com/office/drawing/2014/main" id="{FC258CD2-5649-4BE9-8363-120E27E9B2EA}"/>
              </a:ext>
            </a:extLst>
          </p:cNvPr>
          <p:cNvSpPr/>
          <p:nvPr/>
        </p:nvSpPr>
        <p:spPr>
          <a:xfrm>
            <a:off x="8592751" y="4359403"/>
            <a:ext cx="2985151" cy="21445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56">
            <a:extLst>
              <a:ext uri="{FF2B5EF4-FFF2-40B4-BE49-F238E27FC236}">
                <a16:creationId xmlns:a16="http://schemas.microsoft.com/office/drawing/2014/main" id="{58428886-801C-4863-90D1-6C204025E517}"/>
              </a:ext>
            </a:extLst>
          </p:cNvPr>
          <p:cNvSpPr/>
          <p:nvPr/>
        </p:nvSpPr>
        <p:spPr>
          <a:xfrm>
            <a:off x="1417753" y="6113087"/>
            <a:ext cx="2985151" cy="1851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7F62224A-E02A-4DA5-A942-DC2F8A47FDA5}"/>
              </a:ext>
            </a:extLst>
          </p:cNvPr>
          <p:cNvSpPr txBox="1"/>
          <p:nvPr/>
        </p:nvSpPr>
        <p:spPr>
          <a:xfrm>
            <a:off x="2534744" y="5060841"/>
            <a:ext cx="4651869" cy="307777"/>
          </a:xfrm>
          <a:prstGeom prst="rect">
            <a:avLst/>
          </a:prstGeom>
          <a:noFill/>
        </p:spPr>
        <p:txBody>
          <a:bodyPr wrap="square" rtlCol="0">
            <a:spAutoFit/>
          </a:bodyPr>
          <a:lstStyle/>
          <a:p>
            <a:r>
              <a:rPr lang="en-US" sz="1400" dirty="0" err="1"/>
              <a:t>Standar</a:t>
            </a:r>
            <a:r>
              <a:rPr lang="en-US" sz="1400" dirty="0"/>
              <a:t>			          Tuned</a:t>
            </a:r>
            <a:endParaRPr lang="en-ID" sz="1400" dirty="0"/>
          </a:p>
        </p:txBody>
      </p:sp>
    </p:spTree>
    <p:extLst>
      <p:ext uri="{BB962C8B-B14F-4D97-AF65-F5344CB8AC3E}">
        <p14:creationId xmlns:p14="http://schemas.microsoft.com/office/powerpoint/2010/main" val="391339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052C-9822-45D3-B228-C6F15447CDB2}"/>
              </a:ext>
            </a:extLst>
          </p:cNvPr>
          <p:cNvSpPr>
            <a:spLocks noGrp="1"/>
          </p:cNvSpPr>
          <p:nvPr>
            <p:ph type="title"/>
          </p:nvPr>
        </p:nvSpPr>
        <p:spPr/>
        <p:txBody>
          <a:bodyPr/>
          <a:lstStyle/>
          <a:p>
            <a:r>
              <a:rPr lang="en-US" dirty="0"/>
              <a:t>Kesimpulan</a:t>
            </a:r>
            <a:endParaRPr lang="en-ID" dirty="0"/>
          </a:p>
        </p:txBody>
      </p:sp>
      <p:sp>
        <p:nvSpPr>
          <p:cNvPr id="3" name="Content Placeholder 2">
            <a:extLst>
              <a:ext uri="{FF2B5EF4-FFF2-40B4-BE49-F238E27FC236}">
                <a16:creationId xmlns:a16="http://schemas.microsoft.com/office/drawing/2014/main" id="{60D11F0B-820F-46BC-A344-40172D08AF6D}"/>
              </a:ext>
            </a:extLst>
          </p:cNvPr>
          <p:cNvSpPr>
            <a:spLocks noGrp="1"/>
          </p:cNvSpPr>
          <p:nvPr>
            <p:ph idx="1"/>
          </p:nvPr>
        </p:nvSpPr>
        <p:spPr/>
        <p:txBody>
          <a:bodyPr>
            <a:normAutofit fontScale="85000" lnSpcReduction="20000"/>
          </a:bodyPr>
          <a:lstStyle/>
          <a:p>
            <a:r>
              <a:rPr lang="en-ID" b="1" dirty="0" err="1"/>
              <a:t>Durasi</a:t>
            </a:r>
            <a:r>
              <a:rPr lang="en-ID" b="1" dirty="0"/>
              <a:t> </a:t>
            </a:r>
            <a:r>
              <a:rPr lang="en-ID" b="1" dirty="0" err="1"/>
              <a:t>kontrak</a:t>
            </a:r>
            <a:r>
              <a:rPr lang="en-ID" b="1" dirty="0"/>
              <a:t> </a:t>
            </a:r>
            <a:r>
              <a:rPr lang="en-ID" u="sng" dirty="0" err="1"/>
              <a:t>dari</a:t>
            </a:r>
            <a:r>
              <a:rPr lang="en-ID" u="sng" dirty="0"/>
              <a:t> </a:t>
            </a:r>
            <a:r>
              <a:rPr lang="en-ID" u="sng" dirty="0" err="1"/>
              <a:t>bulan</a:t>
            </a:r>
            <a:r>
              <a:rPr lang="en-ID" u="sng" dirty="0"/>
              <a:t> </a:t>
            </a:r>
            <a:r>
              <a:rPr lang="en-ID" u="sng" dirty="0" err="1"/>
              <a:t>ke</a:t>
            </a:r>
            <a:r>
              <a:rPr lang="en-ID" u="sng" dirty="0"/>
              <a:t> </a:t>
            </a:r>
            <a:r>
              <a:rPr lang="en-ID" u="sng" dirty="0" err="1"/>
              <a:t>bulan</a:t>
            </a:r>
            <a:r>
              <a:rPr lang="en-ID" u="sng" dirty="0"/>
              <a:t> </a:t>
            </a:r>
            <a:r>
              <a:rPr lang="en-ID" dirty="0" err="1"/>
              <a:t>adalah</a:t>
            </a:r>
            <a:r>
              <a:rPr lang="en-ID" dirty="0"/>
              <a:t> </a:t>
            </a:r>
            <a:r>
              <a:rPr lang="en-ID" dirty="0" err="1"/>
              <a:t>pendorong</a:t>
            </a:r>
            <a:r>
              <a:rPr lang="en-ID" dirty="0"/>
              <a:t> churn </a:t>
            </a:r>
            <a:r>
              <a:rPr lang="en-ID" dirty="0" err="1"/>
              <a:t>terbesar</a:t>
            </a:r>
            <a:r>
              <a:rPr lang="en-ID" dirty="0"/>
              <a:t>, </a:t>
            </a:r>
            <a:r>
              <a:rPr lang="en-ID" dirty="0" err="1"/>
              <a:t>disusul</a:t>
            </a:r>
            <a:r>
              <a:rPr lang="en-ID" dirty="0"/>
              <a:t> oleh </a:t>
            </a:r>
            <a:r>
              <a:rPr lang="en-ID" b="1" dirty="0"/>
              <a:t>Internet service</a:t>
            </a:r>
            <a:r>
              <a:rPr lang="en-ID" b="1" i="1" dirty="0"/>
              <a:t> </a:t>
            </a:r>
            <a:r>
              <a:rPr lang="en-ID" dirty="0"/>
              <a:t>fibre optic, </a:t>
            </a:r>
            <a:r>
              <a:rPr lang="en-ID" b="1" dirty="0" err="1"/>
              <a:t>Metode</a:t>
            </a:r>
            <a:r>
              <a:rPr lang="en-ID" b="1" dirty="0"/>
              <a:t> </a:t>
            </a:r>
            <a:r>
              <a:rPr lang="en-ID" b="1" dirty="0" err="1"/>
              <a:t>pembayaran</a:t>
            </a:r>
            <a:r>
              <a:rPr lang="en-ID" b="1" dirty="0"/>
              <a:t> </a:t>
            </a:r>
            <a:r>
              <a:rPr lang="en-ID" dirty="0" err="1"/>
              <a:t>dengan</a:t>
            </a:r>
            <a:r>
              <a:rPr lang="en-ID" dirty="0"/>
              <a:t> electronic check dan </a:t>
            </a:r>
            <a:r>
              <a:rPr lang="en-ID" b="1" dirty="0"/>
              <a:t>paperless billing</a:t>
            </a:r>
            <a:endParaRPr lang="en-ID" dirty="0"/>
          </a:p>
          <a:p>
            <a:r>
              <a:rPr lang="en-ID" b="1" dirty="0" err="1"/>
              <a:t>Jumlah</a:t>
            </a:r>
            <a:r>
              <a:rPr lang="en-ID" b="1" dirty="0"/>
              <a:t> </a:t>
            </a:r>
            <a:r>
              <a:rPr lang="en-ID" b="1" dirty="0" err="1"/>
              <a:t>layanan</a:t>
            </a:r>
            <a:r>
              <a:rPr lang="en-ID" b="1" dirty="0"/>
              <a:t> </a:t>
            </a:r>
            <a:r>
              <a:rPr lang="en-ID" b="1" dirty="0" err="1"/>
              <a:t>tambahan</a:t>
            </a:r>
            <a:r>
              <a:rPr lang="en-ID" b="1" dirty="0"/>
              <a:t> </a:t>
            </a:r>
            <a:r>
              <a:rPr lang="en-ID" dirty="0" err="1"/>
              <a:t>ternyata</a:t>
            </a:r>
            <a:r>
              <a:rPr lang="en-ID" b="1" dirty="0"/>
              <a:t> </a:t>
            </a:r>
            <a:r>
              <a:rPr lang="en-ID" dirty="0" err="1"/>
              <a:t>tidak</a:t>
            </a:r>
            <a:r>
              <a:rPr lang="en-ID" dirty="0"/>
              <a:t> </a:t>
            </a:r>
            <a:r>
              <a:rPr lang="en-ID" dirty="0" err="1"/>
              <a:t>berpengaruh</a:t>
            </a:r>
            <a:r>
              <a:rPr lang="en-ID" dirty="0"/>
              <a:t> </a:t>
            </a:r>
            <a:r>
              <a:rPr lang="en-ID" dirty="0" err="1"/>
              <a:t>signifikan</a:t>
            </a:r>
            <a:r>
              <a:rPr lang="en-ID" dirty="0"/>
              <a:t> pada churn</a:t>
            </a:r>
          </a:p>
          <a:p>
            <a:r>
              <a:rPr lang="en-ID" b="1" dirty="0"/>
              <a:t>Tenure</a:t>
            </a:r>
            <a:r>
              <a:rPr lang="en-ID" dirty="0"/>
              <a:t> </a:t>
            </a:r>
            <a:r>
              <a:rPr lang="en-ID" dirty="0" err="1"/>
              <a:t>tinggi</a:t>
            </a:r>
            <a:r>
              <a:rPr lang="en-ID" dirty="0"/>
              <a:t> </a:t>
            </a:r>
            <a:r>
              <a:rPr lang="en-ID" dirty="0" err="1"/>
              <a:t>menempati</a:t>
            </a:r>
            <a:r>
              <a:rPr lang="en-ID" dirty="0"/>
              <a:t> </a:t>
            </a:r>
            <a:r>
              <a:rPr lang="en-ID" dirty="0" err="1"/>
              <a:t>peringkat</a:t>
            </a:r>
            <a:r>
              <a:rPr lang="en-ID" dirty="0"/>
              <a:t> </a:t>
            </a:r>
            <a:r>
              <a:rPr lang="en-ID" dirty="0" err="1"/>
              <a:t>sebagai</a:t>
            </a:r>
            <a:r>
              <a:rPr lang="en-ID" dirty="0"/>
              <a:t> </a:t>
            </a:r>
            <a:r>
              <a:rPr lang="en-ID" dirty="0" err="1"/>
              <a:t>faktor</a:t>
            </a:r>
            <a:r>
              <a:rPr lang="en-ID" dirty="0"/>
              <a:t> </a:t>
            </a:r>
            <a:r>
              <a:rPr lang="en-ID" dirty="0" err="1"/>
              <a:t>terkuat</a:t>
            </a:r>
            <a:r>
              <a:rPr lang="en-ID" dirty="0"/>
              <a:t> </a:t>
            </a:r>
            <a:r>
              <a:rPr lang="en-ID" dirty="0" err="1"/>
              <a:t>untuk</a:t>
            </a:r>
            <a:r>
              <a:rPr lang="en-ID" dirty="0"/>
              <a:t> </a:t>
            </a:r>
            <a:r>
              <a:rPr lang="en-ID" dirty="0" err="1"/>
              <a:t>tidak</a:t>
            </a:r>
            <a:r>
              <a:rPr lang="en-ID" dirty="0"/>
              <a:t> churn dan </a:t>
            </a:r>
            <a:r>
              <a:rPr lang="en-ID" dirty="0" err="1"/>
              <a:t>fitur</a:t>
            </a:r>
            <a:r>
              <a:rPr lang="en-ID" dirty="0"/>
              <a:t> </a:t>
            </a:r>
            <a:r>
              <a:rPr lang="en-ID" dirty="0" err="1"/>
              <a:t>terkuat</a:t>
            </a:r>
            <a:r>
              <a:rPr lang="en-ID" dirty="0"/>
              <a:t> </a:t>
            </a:r>
            <a:r>
              <a:rPr lang="en-ID" dirty="0" err="1"/>
              <a:t>secara</a:t>
            </a:r>
            <a:r>
              <a:rPr lang="en-ID" dirty="0"/>
              <a:t> </a:t>
            </a:r>
            <a:r>
              <a:rPr lang="en-ID" dirty="0" err="1"/>
              <a:t>keseluruhan</a:t>
            </a:r>
            <a:r>
              <a:rPr lang="en-ID" dirty="0"/>
              <a:t>. </a:t>
            </a:r>
          </a:p>
          <a:p>
            <a:r>
              <a:rPr lang="en-ID" b="1" dirty="0"/>
              <a:t>Senior citizen </a:t>
            </a:r>
            <a:r>
              <a:rPr lang="en-ID" dirty="0"/>
              <a:t>yang churn </a:t>
            </a:r>
            <a:r>
              <a:rPr lang="en-ID" dirty="0" err="1"/>
              <a:t>jauh</a:t>
            </a:r>
            <a:r>
              <a:rPr lang="en-ID" dirty="0"/>
              <a:t> </a:t>
            </a:r>
            <a:r>
              <a:rPr lang="en-ID" dirty="0" err="1"/>
              <a:t>lebih</a:t>
            </a:r>
            <a:r>
              <a:rPr lang="en-ID" dirty="0"/>
              <a:t> </a:t>
            </a:r>
            <a:r>
              <a:rPr lang="en-ID" dirty="0" err="1"/>
              <a:t>tinggi</a:t>
            </a:r>
            <a:r>
              <a:rPr lang="en-ID" dirty="0"/>
              <a:t> </a:t>
            </a:r>
            <a:r>
              <a:rPr lang="en-ID" dirty="0" err="1"/>
              <a:t>daripada</a:t>
            </a:r>
            <a:r>
              <a:rPr lang="en-ID" dirty="0"/>
              <a:t> non-churn</a:t>
            </a:r>
          </a:p>
          <a:p>
            <a:r>
              <a:rPr lang="en-ID" dirty="0"/>
              <a:t>Model </a:t>
            </a:r>
            <a:r>
              <a:rPr lang="en-ID" dirty="0" err="1"/>
              <a:t>terbaik</a:t>
            </a:r>
            <a:r>
              <a:rPr lang="en-ID" dirty="0"/>
              <a:t> </a:t>
            </a:r>
            <a:r>
              <a:rPr lang="en-ID" dirty="0" err="1"/>
              <a:t>untuk</a:t>
            </a:r>
            <a:r>
              <a:rPr lang="en-ID" dirty="0"/>
              <a:t> </a:t>
            </a:r>
            <a:r>
              <a:rPr lang="en-ID" dirty="0" err="1"/>
              <a:t>klasifikasi</a:t>
            </a:r>
            <a:r>
              <a:rPr lang="en-ID" dirty="0"/>
              <a:t> data churn </a:t>
            </a:r>
            <a:r>
              <a:rPr lang="en-ID" dirty="0" err="1"/>
              <a:t>ini</a:t>
            </a:r>
            <a:r>
              <a:rPr lang="en-ID" dirty="0"/>
              <a:t> </a:t>
            </a:r>
            <a:r>
              <a:rPr lang="en-ID" dirty="0" err="1"/>
              <a:t>adalah</a:t>
            </a:r>
            <a:r>
              <a:rPr lang="en-ID" dirty="0"/>
              <a:t> </a:t>
            </a:r>
            <a:r>
              <a:rPr lang="en-ID" b="1" dirty="0"/>
              <a:t>gradient boosting classifier</a:t>
            </a:r>
            <a:r>
              <a:rPr lang="en-ID" b="1" i="1" dirty="0"/>
              <a:t>, </a:t>
            </a:r>
            <a:r>
              <a:rPr lang="en-ID" dirty="0" err="1"/>
              <a:t>namun</a:t>
            </a:r>
            <a:r>
              <a:rPr lang="en-ID" dirty="0"/>
              <a:t> tuning hyperparameter </a:t>
            </a:r>
            <a:r>
              <a:rPr lang="en-ID" dirty="0" err="1"/>
              <a:t>lebih</a:t>
            </a:r>
            <a:r>
              <a:rPr lang="en-ID" dirty="0"/>
              <a:t> </a:t>
            </a:r>
            <a:r>
              <a:rPr lang="en-ID" dirty="0" err="1"/>
              <a:t>jauh</a:t>
            </a:r>
            <a:r>
              <a:rPr lang="en-ID" dirty="0"/>
              <a:t> </a:t>
            </a:r>
            <a:r>
              <a:rPr lang="en-ID" dirty="0" err="1"/>
              <a:t>perlu</a:t>
            </a:r>
            <a:r>
              <a:rPr lang="en-ID" dirty="0"/>
              <a:t> </a:t>
            </a:r>
            <a:r>
              <a:rPr lang="en-ID" dirty="0" err="1"/>
              <a:t>dilakukan</a:t>
            </a:r>
            <a:r>
              <a:rPr lang="en-ID" dirty="0"/>
              <a:t> agar </a:t>
            </a:r>
            <a:r>
              <a:rPr lang="en-ID" dirty="0" err="1"/>
              <a:t>akurasi</a:t>
            </a:r>
            <a:r>
              <a:rPr lang="en-ID" dirty="0"/>
              <a:t> </a:t>
            </a:r>
            <a:r>
              <a:rPr lang="en-ID" dirty="0" err="1"/>
              <a:t>klasifikasi</a:t>
            </a:r>
            <a:r>
              <a:rPr lang="en-ID" dirty="0"/>
              <a:t> data </a:t>
            </a:r>
            <a:r>
              <a:rPr lang="en-ID" dirty="0" err="1"/>
              <a:t>semakin</a:t>
            </a:r>
            <a:r>
              <a:rPr lang="en-ID" dirty="0"/>
              <a:t> </a:t>
            </a:r>
            <a:r>
              <a:rPr lang="en-ID" dirty="0" err="1"/>
              <a:t>meningkat</a:t>
            </a:r>
            <a:endParaRPr lang="en-ID"/>
          </a:p>
          <a:p>
            <a:endParaRPr lang="en-ID" dirty="0"/>
          </a:p>
        </p:txBody>
      </p:sp>
    </p:spTree>
    <p:extLst>
      <p:ext uri="{BB962C8B-B14F-4D97-AF65-F5344CB8AC3E}">
        <p14:creationId xmlns:p14="http://schemas.microsoft.com/office/powerpoint/2010/main" val="207677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Peluncuran roket">
            <a:extLst>
              <a:ext uri="{FF2B5EF4-FFF2-40B4-BE49-F238E27FC236}">
                <a16:creationId xmlns:a16="http://schemas.microsoft.com/office/drawing/2014/main" id="{632871D8-E87A-4E92-80AD-F868A22CB9C7}"/>
              </a:ext>
            </a:extLst>
          </p:cNvPr>
          <p:cNvPicPr>
            <a:picLocks noChangeAspect="1"/>
          </p:cNvPicPr>
          <p:nvPr/>
        </p:nvPicPr>
        <p:blipFill rotWithShape="1">
          <a:blip r:embed="rId2">
            <a:alphaModFix amt="60000"/>
          </a:blip>
          <a:srcRect t="15726" r="-1" b="-1"/>
          <a:stretch/>
        </p:blipFill>
        <p:spPr>
          <a:xfrm>
            <a:off x="20" y="10"/>
            <a:ext cx="12188932" cy="6856614"/>
          </a:xfrm>
          <a:prstGeom prst="rect">
            <a:avLst/>
          </a:prstGeom>
        </p:spPr>
      </p:pic>
      <p:grpSp>
        <p:nvGrpSpPr>
          <p:cNvPr id="39"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0"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F237199-147E-455B-A1B5-1F9A6356199A}"/>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Background</a:t>
            </a:r>
            <a:endParaRPr lang="en-ID">
              <a:solidFill>
                <a:srgbClr val="FFFFFF"/>
              </a:solidFill>
            </a:endParaRPr>
          </a:p>
        </p:txBody>
      </p:sp>
      <p:grpSp>
        <p:nvGrpSpPr>
          <p:cNvPr id="47"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5"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E062A80-A732-448D-94B0-1673E065D397}"/>
              </a:ext>
            </a:extLst>
          </p:cNvPr>
          <p:cNvSpPr>
            <a:spLocks noGrp="1"/>
          </p:cNvSpPr>
          <p:nvPr>
            <p:ph idx="1"/>
          </p:nvPr>
        </p:nvSpPr>
        <p:spPr>
          <a:xfrm>
            <a:off x="6195372" y="726538"/>
            <a:ext cx="4977905" cy="5017076"/>
          </a:xfrm>
        </p:spPr>
        <p:txBody>
          <a:bodyPr anchor="ctr">
            <a:normAutofit/>
          </a:bodyPr>
          <a:lstStyle/>
          <a:p>
            <a:pPr marL="0" indent="0">
              <a:lnSpc>
                <a:spcPct val="100000"/>
              </a:lnSpc>
              <a:buNone/>
            </a:pPr>
            <a:r>
              <a:rPr lang="en-ID" sz="1500">
                <a:solidFill>
                  <a:srgbClr val="FFFFFF"/>
                </a:solidFill>
              </a:rPr>
              <a:t>Bagi perusahaan telekomunikasi, penting untuk menarik pelanggan baru dan pada saat yang sama menghindari pemutusan kontrak (</a:t>
            </a:r>
            <a:r>
              <a:rPr lang="en-ID" sz="1500" i="1">
                <a:solidFill>
                  <a:srgbClr val="FFFFFF"/>
                </a:solidFill>
              </a:rPr>
              <a:t>churn</a:t>
            </a:r>
            <a:r>
              <a:rPr lang="en-ID" sz="1500">
                <a:solidFill>
                  <a:srgbClr val="FFFFFF"/>
                </a:solidFill>
              </a:rPr>
              <a:t>) untuk menumbuhkan basis pendapatan mereka. Melihat churn, berbagai alasan memicu pelanggan untuk mengakhiri kontrak mereka, misalnya penawaran harga yang lebih baik, paket yang lebih menarik, pengalaman layanan yang buruk atau perubahan situasi pribadi pelanggan. Perusahaan telekomunikasi menerapkan model pembelajaran mesin untuk memprediksi churn berdasarkan pelanggan individu dan mengambil tindakan balasan seperti diskon, penawaran khusus, atau gratifikasi lainnya untuk mempertahankan pelanggan mereka. Analisis churn pelanggan termasuk masalah klasifikasi dalam domain </a:t>
            </a:r>
            <a:r>
              <a:rPr lang="en-ID" sz="1500" i="1">
                <a:solidFill>
                  <a:srgbClr val="FFFFFF"/>
                </a:solidFill>
              </a:rPr>
              <a:t>supervised learning</a:t>
            </a:r>
            <a:r>
              <a:rPr lang="en-ID" sz="1500">
                <a:solidFill>
                  <a:srgbClr val="FFFFFF"/>
                </a:solidFill>
              </a:rPr>
              <a:t>.</a:t>
            </a:r>
          </a:p>
        </p:txBody>
      </p:sp>
    </p:spTree>
    <p:extLst>
      <p:ext uri="{BB962C8B-B14F-4D97-AF65-F5344CB8AC3E}">
        <p14:creationId xmlns:p14="http://schemas.microsoft.com/office/powerpoint/2010/main" val="199090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talking on a cell phone&#10;&#10;Description automatically generated with medium confidence">
            <a:extLst>
              <a:ext uri="{FF2B5EF4-FFF2-40B4-BE49-F238E27FC236}">
                <a16:creationId xmlns:a16="http://schemas.microsoft.com/office/drawing/2014/main" id="{AE36E59F-B25C-47D9-914F-64C857D587D9}"/>
              </a:ext>
            </a:extLst>
          </p:cNvPr>
          <p:cNvPicPr>
            <a:picLocks noChangeAspect="1"/>
          </p:cNvPicPr>
          <p:nvPr/>
        </p:nvPicPr>
        <p:blipFill rotWithShape="1">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298" r="-1" b="8427"/>
          <a:stretch/>
        </p:blipFill>
        <p:spPr>
          <a:xfrm>
            <a:off x="20" y="10"/>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C0A53F6-FCB9-4457-9961-CC4F897917EA}"/>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Objective</a:t>
            </a:r>
            <a:endParaRPr lang="en-ID">
              <a:solidFill>
                <a:srgbClr val="FFFFFF"/>
              </a:solidFill>
            </a:endParaRP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2E29837-B747-4C3E-8B20-6E5D7C7357EA}"/>
              </a:ext>
            </a:extLst>
          </p:cNvPr>
          <p:cNvSpPr>
            <a:spLocks noGrp="1"/>
          </p:cNvSpPr>
          <p:nvPr>
            <p:ph idx="1"/>
          </p:nvPr>
        </p:nvSpPr>
        <p:spPr>
          <a:xfrm>
            <a:off x="6195372" y="726538"/>
            <a:ext cx="4977905" cy="5017076"/>
          </a:xfrm>
        </p:spPr>
        <p:txBody>
          <a:bodyPr anchor="ctr">
            <a:normAutofit/>
          </a:bodyPr>
          <a:lstStyle/>
          <a:p>
            <a:pPr marL="0" indent="0">
              <a:buNone/>
            </a:pPr>
            <a:r>
              <a:rPr lang="en-ID" sz="1800">
                <a:solidFill>
                  <a:srgbClr val="FFFFFF"/>
                </a:solidFill>
              </a:rPr>
              <a:t>Memprediksi apakah pelanggan individu akan churn atau tidak dan mencari fitur mana yang benar-benar mendorong pelanggan untuk churn sehingga dapat diantisipasi dengan memberikan perlakuan untuk membuat pelanggan tetap menggunakan layanan yang diberikan.</a:t>
            </a:r>
          </a:p>
        </p:txBody>
      </p:sp>
    </p:spTree>
    <p:extLst>
      <p:ext uri="{BB962C8B-B14F-4D97-AF65-F5344CB8AC3E}">
        <p14:creationId xmlns:p14="http://schemas.microsoft.com/office/powerpoint/2010/main" val="139178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17">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18">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22">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23">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24">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E5ECCE3-65FF-4737-A7EF-ED9B28A36F9D}"/>
              </a:ext>
            </a:extLst>
          </p:cNvPr>
          <p:cNvSpPr>
            <a:spLocks noGrp="1"/>
          </p:cNvSpPr>
          <p:nvPr>
            <p:ph type="title"/>
          </p:nvPr>
        </p:nvSpPr>
        <p:spPr>
          <a:xfrm>
            <a:off x="1198182" y="559813"/>
            <a:ext cx="3988369" cy="2236864"/>
          </a:xfrm>
        </p:spPr>
        <p:txBody>
          <a:bodyPr>
            <a:normAutofit/>
          </a:bodyPr>
          <a:lstStyle/>
          <a:p>
            <a:r>
              <a:rPr lang="en-US" sz="3700"/>
              <a:t>Data Understanding</a:t>
            </a:r>
            <a:endParaRPr lang="en-ID" sz="3700"/>
          </a:p>
        </p:txBody>
      </p:sp>
      <p:sp>
        <p:nvSpPr>
          <p:cNvPr id="3" name="Content Placeholder 2">
            <a:extLst>
              <a:ext uri="{FF2B5EF4-FFF2-40B4-BE49-F238E27FC236}">
                <a16:creationId xmlns:a16="http://schemas.microsoft.com/office/drawing/2014/main" id="{D12B2470-2026-45F8-8B42-819AA52095C1}"/>
              </a:ext>
            </a:extLst>
          </p:cNvPr>
          <p:cNvSpPr>
            <a:spLocks noGrp="1"/>
          </p:cNvSpPr>
          <p:nvPr>
            <p:ph idx="1"/>
          </p:nvPr>
        </p:nvSpPr>
        <p:spPr>
          <a:xfrm>
            <a:off x="1185756" y="2955401"/>
            <a:ext cx="3988112" cy="3157686"/>
          </a:xfrm>
        </p:spPr>
        <p:txBody>
          <a:bodyPr>
            <a:normAutofit/>
          </a:bodyPr>
          <a:lstStyle/>
          <a:p>
            <a:pPr marL="0" indent="0">
              <a:buNone/>
            </a:pPr>
            <a:r>
              <a:rPr lang="en-US" sz="1800" dirty="0" err="1"/>
              <a:t>Sampel</a:t>
            </a:r>
            <a:r>
              <a:rPr lang="en-US" sz="1800" dirty="0"/>
              <a:t> data </a:t>
            </a:r>
            <a:r>
              <a:rPr lang="en-US" sz="1800" dirty="0" err="1"/>
              <a:t>diperoleh</a:t>
            </a:r>
            <a:r>
              <a:rPr lang="en-US" sz="1800" dirty="0"/>
              <a:t> </a:t>
            </a:r>
            <a:r>
              <a:rPr lang="en-US" sz="1800" dirty="0" err="1"/>
              <a:t>dari</a:t>
            </a:r>
            <a:r>
              <a:rPr lang="en-US" sz="1800" dirty="0"/>
              <a:t> </a:t>
            </a:r>
            <a:r>
              <a:rPr lang="en-US" sz="1800" dirty="0" err="1"/>
              <a:t>DQLab</a:t>
            </a:r>
            <a:r>
              <a:rPr lang="en-US" sz="1800" dirty="0"/>
              <a:t> di </a:t>
            </a:r>
            <a:r>
              <a:rPr lang="en-US" sz="1800" dirty="0" err="1"/>
              <a:t>laman</a:t>
            </a:r>
            <a:r>
              <a:rPr lang="en-US" sz="1800" dirty="0"/>
              <a:t> </a:t>
            </a:r>
            <a:r>
              <a:rPr lang="en-US" sz="1800" dirty="0">
                <a:hlinkClick r:id="rId2"/>
              </a:rPr>
              <a:t>https://storage.googleapis.com/dqlab-dataset/dqlab_telco.csv</a:t>
            </a:r>
            <a:endParaRPr lang="en-US" sz="1800" dirty="0"/>
          </a:p>
          <a:p>
            <a:pPr marL="0" marR="0" lvl="0" indent="0" defTabSz="914400" rtl="0" eaLnBrk="0" fontAlgn="base" latinLnBrk="0" hangingPunct="0">
              <a:spcBef>
                <a:spcPct val="0"/>
              </a:spcBef>
              <a:spcAft>
                <a:spcPct val="0"/>
              </a:spcAft>
              <a:buClrTx/>
              <a:buSzTx/>
              <a:buFontTx/>
              <a:buNone/>
              <a:tabLst/>
            </a:pPr>
            <a:r>
              <a:rPr lang="en-US" altLang="en-US" sz="1800" dirty="0">
                <a:latin typeface="Arial" panose="020B0604020202020204" pitchFamily="34" charset="0"/>
              </a:rPr>
              <a:t>Total 7113 baris dan 22 </a:t>
            </a:r>
            <a:r>
              <a:rPr lang="en-US" altLang="en-US" sz="1800" dirty="0" err="1">
                <a:latin typeface="Arial" panose="020B0604020202020204" pitchFamily="34" charset="0"/>
              </a:rPr>
              <a:t>kolom</a:t>
            </a:r>
            <a:endParaRPr kumimoji="0" lang="en-US" altLang="en-US" sz="1800" b="0" i="0" u="none" strike="noStrike" cap="none" normalizeH="0" baseline="0" dirty="0">
              <a:ln>
                <a:noFill/>
              </a:ln>
              <a:effectLst/>
              <a:latin typeface="Arial" panose="020B0604020202020204" pitchFamily="34" charset="0"/>
            </a:endParaRPr>
          </a:p>
        </p:txBody>
      </p:sp>
      <p:grpSp>
        <p:nvGrpSpPr>
          <p:cNvPr id="50"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27">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9"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30">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29">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8" name="Table 7">
            <a:extLst>
              <a:ext uri="{FF2B5EF4-FFF2-40B4-BE49-F238E27FC236}">
                <a16:creationId xmlns:a16="http://schemas.microsoft.com/office/drawing/2014/main" id="{65B546A2-D35D-44EA-93D8-3176BF26B554}"/>
              </a:ext>
            </a:extLst>
          </p:cNvPr>
          <p:cNvGraphicFramePr>
            <a:graphicFrameLocks noGrp="1"/>
          </p:cNvGraphicFramePr>
          <p:nvPr>
            <p:extLst>
              <p:ext uri="{D42A27DB-BD31-4B8C-83A1-F6EECF244321}">
                <p14:modId xmlns:p14="http://schemas.microsoft.com/office/powerpoint/2010/main" val="2420973721"/>
              </p:ext>
            </p:extLst>
          </p:nvPr>
        </p:nvGraphicFramePr>
        <p:xfrm>
          <a:off x="5602903" y="852045"/>
          <a:ext cx="6387190" cy="5148678"/>
        </p:xfrm>
        <a:graphic>
          <a:graphicData uri="http://schemas.openxmlformats.org/drawingml/2006/table">
            <a:tbl>
              <a:tblPr firstRow="1" bandRow="1"/>
              <a:tblGrid>
                <a:gridCol w="1113463">
                  <a:extLst>
                    <a:ext uri="{9D8B030D-6E8A-4147-A177-3AD203B41FA5}">
                      <a16:colId xmlns:a16="http://schemas.microsoft.com/office/drawing/2014/main" val="2535237199"/>
                    </a:ext>
                  </a:extLst>
                </a:gridCol>
                <a:gridCol w="5273727">
                  <a:extLst>
                    <a:ext uri="{9D8B030D-6E8A-4147-A177-3AD203B41FA5}">
                      <a16:colId xmlns:a16="http://schemas.microsoft.com/office/drawing/2014/main" val="2603981354"/>
                    </a:ext>
                  </a:extLst>
                </a:gridCol>
              </a:tblGrid>
              <a:tr h="192314">
                <a:tc>
                  <a:txBody>
                    <a:bodyPr/>
                    <a:lstStyle/>
                    <a:p>
                      <a:pPr algn="l" rtl="0" fontAlgn="ctr"/>
                      <a:r>
                        <a:rPr lang="en-ID" sz="1000" b="1" i="0" u="none" strike="noStrike">
                          <a:solidFill>
                            <a:srgbClr val="000000"/>
                          </a:solidFill>
                          <a:effectLst/>
                          <a:latin typeface="Calibri" panose="020F0502020204030204" pitchFamily="34" charset="0"/>
                        </a:rPr>
                        <a:t>Classification labels</a:t>
                      </a:r>
                    </a:p>
                  </a:txBody>
                  <a:tcPr marL="8155" marR="8155" marT="815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D" sz="1000" b="0" i="0" u="none" strike="noStrike">
                        <a:solidFill>
                          <a:srgbClr val="000000"/>
                        </a:solidFill>
                        <a:effectLst/>
                        <a:latin typeface="Calibri" panose="020F0502020204030204" pitchFamily="34" charset="0"/>
                      </a:endParaRP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8258096"/>
                  </a:ext>
                </a:extLst>
              </a:tr>
              <a:tr h="192314">
                <a:tc>
                  <a:txBody>
                    <a:bodyPr/>
                    <a:lstStyle/>
                    <a:p>
                      <a:pPr algn="l" rtl="0" fontAlgn="ctr"/>
                      <a:r>
                        <a:rPr lang="en-ID" sz="1000" b="0" i="0" u="none" strike="noStrike">
                          <a:solidFill>
                            <a:srgbClr val="000000"/>
                          </a:solidFill>
                          <a:effectLst/>
                          <a:latin typeface="Calibri" panose="020F0502020204030204" pitchFamily="34" charset="0"/>
                        </a:rPr>
                        <a:t>Churn </a:t>
                      </a:r>
                    </a:p>
                  </a:txBody>
                  <a:tcPr marL="8155" marR="8155" marT="815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churned or not (Yes or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89886913"/>
                  </a:ext>
                </a:extLst>
              </a:tr>
              <a:tr h="192314">
                <a:tc gridSpan="2">
                  <a:txBody>
                    <a:bodyPr/>
                    <a:lstStyle/>
                    <a:p>
                      <a:pPr algn="l" rtl="0" fontAlgn="ctr"/>
                      <a:r>
                        <a:rPr lang="en-ID" sz="1000" b="1" i="0" u="none" strike="noStrike">
                          <a:solidFill>
                            <a:srgbClr val="000000"/>
                          </a:solidFill>
                          <a:effectLst/>
                          <a:latin typeface="Calibri" panose="020F0502020204030204" pitchFamily="34" charset="0"/>
                        </a:rPr>
                        <a:t>Customer services booked</a:t>
                      </a:r>
                    </a:p>
                  </a:txBody>
                  <a:tcPr marL="8155" marR="8155" marT="815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hMerge="1">
                  <a:txBody>
                    <a:bodyPr/>
                    <a:lstStyle/>
                    <a:p>
                      <a:endParaRPr lang="en-ID"/>
                    </a:p>
                  </a:txBody>
                  <a:tcPr/>
                </a:tc>
                <a:extLst>
                  <a:ext uri="{0D108BD9-81ED-4DB2-BD59-A6C34878D82A}">
                    <a16:rowId xmlns:a16="http://schemas.microsoft.com/office/drawing/2014/main" val="4193541105"/>
                  </a:ext>
                </a:extLst>
              </a:tr>
              <a:tr h="192314">
                <a:tc>
                  <a:txBody>
                    <a:bodyPr/>
                    <a:lstStyle/>
                    <a:p>
                      <a:pPr algn="l" rtl="0" fontAlgn="ctr"/>
                      <a:r>
                        <a:rPr lang="en-ID" sz="1000" b="0" i="0" u="none" strike="noStrike">
                          <a:solidFill>
                            <a:srgbClr val="000000"/>
                          </a:solidFill>
                          <a:effectLst/>
                          <a:latin typeface="Calibri" panose="020F0502020204030204" pitchFamily="34" charset="0"/>
                        </a:rPr>
                        <a:t>PhoneService </a:t>
                      </a:r>
                    </a:p>
                  </a:txBody>
                  <a:tcPr marL="8155" marR="8155" marT="815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has a phone service (Yes,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24854976"/>
                  </a:ext>
                </a:extLst>
              </a:tr>
              <a:tr h="192314">
                <a:tc>
                  <a:txBody>
                    <a:bodyPr/>
                    <a:lstStyle/>
                    <a:p>
                      <a:pPr algn="l" rtl="0" fontAlgn="ctr"/>
                      <a:r>
                        <a:rPr lang="en-ID" sz="1000" b="0" i="0" u="none" strike="noStrike">
                          <a:solidFill>
                            <a:srgbClr val="000000"/>
                          </a:solidFill>
                          <a:effectLst/>
                          <a:latin typeface="Calibri" panose="020F0502020204030204" pitchFamily="34" charset="0"/>
                        </a:rPr>
                        <a:t>MultipleLines </a:t>
                      </a:r>
                    </a:p>
                  </a:txBody>
                  <a:tcPr marL="8155" marR="8155" marT="815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has multiple lines (Yes, No, No phone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22249286"/>
                  </a:ext>
                </a:extLst>
              </a:tr>
              <a:tr h="192314">
                <a:tc>
                  <a:txBody>
                    <a:bodyPr/>
                    <a:lstStyle/>
                    <a:p>
                      <a:pPr algn="l" fontAlgn="b"/>
                      <a:r>
                        <a:rPr lang="en-ID" sz="1000" b="0" i="0" u="none" strike="noStrike">
                          <a:solidFill>
                            <a:srgbClr val="000000"/>
                          </a:solidFill>
                          <a:effectLst/>
                          <a:latin typeface="Calibri" panose="020F0502020204030204" pitchFamily="34" charset="0"/>
                        </a:rPr>
                        <a:t>InternetService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ID" sz="1000" b="0" i="0" u="none" strike="noStrike">
                          <a:solidFill>
                            <a:srgbClr val="000000"/>
                          </a:solidFill>
                          <a:effectLst/>
                          <a:latin typeface="Calibri" panose="020F0502020204030204" pitchFamily="34" charset="0"/>
                        </a:rPr>
                        <a:t> Customer’s internet service provider (DSL, Fiber optic,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73329575"/>
                  </a:ext>
                </a:extLst>
              </a:tr>
              <a:tr h="192314">
                <a:tc>
                  <a:txBody>
                    <a:bodyPr/>
                    <a:lstStyle/>
                    <a:p>
                      <a:pPr algn="l" fontAlgn="b"/>
                      <a:r>
                        <a:rPr lang="en-ID" sz="1000" b="0" i="0" u="none" strike="noStrike">
                          <a:solidFill>
                            <a:srgbClr val="000000"/>
                          </a:solidFill>
                          <a:effectLst/>
                          <a:latin typeface="Calibri" panose="020F0502020204030204" pitchFamily="34" charset="0"/>
                        </a:rPr>
                        <a:t>OnlineSecurity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has online security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99738291"/>
                  </a:ext>
                </a:extLst>
              </a:tr>
              <a:tr h="192314">
                <a:tc>
                  <a:txBody>
                    <a:bodyPr/>
                    <a:lstStyle/>
                    <a:p>
                      <a:pPr algn="l" fontAlgn="b"/>
                      <a:r>
                        <a:rPr lang="en-ID" sz="1000" b="0" i="0" u="none" strike="noStrike">
                          <a:solidFill>
                            <a:srgbClr val="000000"/>
                          </a:solidFill>
                          <a:effectLst/>
                          <a:latin typeface="Calibri" panose="020F0502020204030204" pitchFamily="34" charset="0"/>
                        </a:rPr>
                        <a:t>OnlineBackup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has online backup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45792077"/>
                  </a:ext>
                </a:extLst>
              </a:tr>
              <a:tr h="192314">
                <a:tc>
                  <a:txBody>
                    <a:bodyPr/>
                    <a:lstStyle/>
                    <a:p>
                      <a:pPr algn="l" fontAlgn="b"/>
                      <a:r>
                        <a:rPr lang="en-ID" sz="1000" b="0" i="0" u="none" strike="noStrike">
                          <a:solidFill>
                            <a:srgbClr val="000000"/>
                          </a:solidFill>
                          <a:effectLst/>
                          <a:latin typeface="Calibri" panose="020F0502020204030204" pitchFamily="34" charset="0"/>
                        </a:rPr>
                        <a:t>DeviceProtection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has device protection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75373464"/>
                  </a:ext>
                </a:extLst>
              </a:tr>
              <a:tr h="192314">
                <a:tc>
                  <a:txBody>
                    <a:bodyPr/>
                    <a:lstStyle/>
                    <a:p>
                      <a:pPr algn="l" fontAlgn="b"/>
                      <a:r>
                        <a:rPr lang="en-ID" sz="1000" b="0" i="0" u="none" strike="noStrike">
                          <a:solidFill>
                            <a:srgbClr val="000000"/>
                          </a:solidFill>
                          <a:effectLst/>
                          <a:latin typeface="Calibri" panose="020F0502020204030204" pitchFamily="34" charset="0"/>
                        </a:rPr>
                        <a:t>TechSupport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has tech support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32605771"/>
                  </a:ext>
                </a:extLst>
              </a:tr>
              <a:tr h="192314">
                <a:tc>
                  <a:txBody>
                    <a:bodyPr/>
                    <a:lstStyle/>
                    <a:p>
                      <a:pPr algn="l" fontAlgn="b"/>
                      <a:r>
                        <a:rPr lang="en-ID" sz="1000" b="0" i="0" u="none" strike="noStrike">
                          <a:solidFill>
                            <a:srgbClr val="000000"/>
                          </a:solidFill>
                          <a:effectLst/>
                          <a:latin typeface="Calibri" panose="020F0502020204030204" pitchFamily="34" charset="0"/>
                        </a:rPr>
                        <a:t>StreamingTV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has streaming TV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78009272"/>
                  </a:ext>
                </a:extLst>
              </a:tr>
              <a:tr h="192314">
                <a:tc>
                  <a:txBody>
                    <a:bodyPr/>
                    <a:lstStyle/>
                    <a:p>
                      <a:pPr algn="l" fontAlgn="b"/>
                      <a:r>
                        <a:rPr lang="en-ID" sz="1000" b="0" i="0" u="none" strike="noStrike">
                          <a:solidFill>
                            <a:srgbClr val="000000"/>
                          </a:solidFill>
                          <a:effectLst/>
                          <a:latin typeface="Calibri" panose="020F0502020204030204" pitchFamily="34" charset="0"/>
                        </a:rPr>
                        <a:t>StreamingMovies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has streaming movies (Yes, No, No internet service)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66294614"/>
                  </a:ext>
                </a:extLst>
              </a:tr>
              <a:tr h="192314">
                <a:tc gridSpan="2">
                  <a:txBody>
                    <a:bodyPr/>
                    <a:lstStyle/>
                    <a:p>
                      <a:pPr algn="l" fontAlgn="b"/>
                      <a:r>
                        <a:rPr lang="en-ID" sz="1000" b="1" i="0" u="none" strike="noStrike">
                          <a:solidFill>
                            <a:srgbClr val="000000"/>
                          </a:solidFill>
                          <a:effectLst/>
                          <a:latin typeface="Calibri" panose="020F0502020204030204" pitchFamily="34" charset="0"/>
                        </a:rPr>
                        <a:t>Customer account information</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hMerge="1">
                  <a:txBody>
                    <a:bodyPr/>
                    <a:lstStyle/>
                    <a:p>
                      <a:endParaRPr lang="en-ID"/>
                    </a:p>
                  </a:txBody>
                  <a:tcPr/>
                </a:tc>
                <a:extLst>
                  <a:ext uri="{0D108BD9-81ED-4DB2-BD59-A6C34878D82A}">
                    <a16:rowId xmlns:a16="http://schemas.microsoft.com/office/drawing/2014/main" val="3648630422"/>
                  </a:ext>
                </a:extLst>
              </a:tr>
              <a:tr h="192314">
                <a:tc>
                  <a:txBody>
                    <a:bodyPr/>
                    <a:lstStyle/>
                    <a:p>
                      <a:pPr algn="l" fontAlgn="b"/>
                      <a:r>
                        <a:rPr lang="en-ID" sz="1000" b="0" i="0" u="none" strike="noStrike">
                          <a:solidFill>
                            <a:srgbClr val="000000"/>
                          </a:solidFill>
                          <a:effectLst/>
                          <a:latin typeface="Calibri" panose="020F0502020204030204" pitchFamily="34" charset="0"/>
                        </a:rPr>
                        <a:t>Tenure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Number of months the customer has stayed with the company</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90731040"/>
                  </a:ext>
                </a:extLst>
              </a:tr>
              <a:tr h="192314">
                <a:tc>
                  <a:txBody>
                    <a:bodyPr/>
                    <a:lstStyle/>
                    <a:p>
                      <a:pPr algn="l" fontAlgn="b"/>
                      <a:r>
                        <a:rPr lang="en-ID" sz="1000" b="0" i="0" u="none" strike="noStrike">
                          <a:solidFill>
                            <a:srgbClr val="000000"/>
                          </a:solidFill>
                          <a:effectLst/>
                          <a:latin typeface="Calibri" panose="020F0502020204030204" pitchFamily="34" charset="0"/>
                        </a:rPr>
                        <a:t>Contract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The contract term of the customer (Month-to-month, One year, Two year)</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2832505"/>
                  </a:ext>
                </a:extLst>
              </a:tr>
              <a:tr h="192314">
                <a:tc>
                  <a:txBody>
                    <a:bodyPr/>
                    <a:lstStyle/>
                    <a:p>
                      <a:pPr algn="l" fontAlgn="b"/>
                      <a:r>
                        <a:rPr lang="en-ID" sz="1000" b="0" i="0" u="none" strike="noStrike">
                          <a:solidFill>
                            <a:srgbClr val="000000"/>
                          </a:solidFill>
                          <a:effectLst/>
                          <a:latin typeface="Calibri" panose="020F0502020204030204" pitchFamily="34" charset="0"/>
                        </a:rPr>
                        <a:t>PaperlessBilling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has paperless billing (Yes,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57326505"/>
                  </a:ext>
                </a:extLst>
              </a:tr>
              <a:tr h="340828">
                <a:tc>
                  <a:txBody>
                    <a:bodyPr/>
                    <a:lstStyle/>
                    <a:p>
                      <a:pPr algn="l" fontAlgn="b"/>
                      <a:r>
                        <a:rPr lang="en-ID" sz="1000" b="0" i="0" u="none" strike="noStrike">
                          <a:solidFill>
                            <a:srgbClr val="000000"/>
                          </a:solidFill>
                          <a:effectLst/>
                          <a:latin typeface="Calibri" panose="020F0502020204030204" pitchFamily="34" charset="0"/>
                        </a:rPr>
                        <a:t>PaymentMethod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The customer’s payment method (Electronic check, Mailed check, Bank transfer (automatic), Credit card (automatic))</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76011484"/>
                  </a:ext>
                </a:extLst>
              </a:tr>
              <a:tr h="192314">
                <a:tc>
                  <a:txBody>
                    <a:bodyPr/>
                    <a:lstStyle/>
                    <a:p>
                      <a:pPr algn="l" fontAlgn="b"/>
                      <a:r>
                        <a:rPr lang="en-ID" sz="1000" b="0" i="0" u="none" strike="noStrike">
                          <a:solidFill>
                            <a:srgbClr val="000000"/>
                          </a:solidFill>
                          <a:effectLst/>
                          <a:latin typeface="Calibri" panose="020F0502020204030204" pitchFamily="34" charset="0"/>
                        </a:rPr>
                        <a:t>MonthlyCharges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The amount charged to the customer monthly</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54887896"/>
                  </a:ext>
                </a:extLst>
              </a:tr>
              <a:tr h="192314">
                <a:tc>
                  <a:txBody>
                    <a:bodyPr/>
                    <a:lstStyle/>
                    <a:p>
                      <a:pPr algn="l" fontAlgn="b"/>
                      <a:r>
                        <a:rPr lang="en-ID" sz="1000" b="0" i="0" u="none" strike="noStrike">
                          <a:solidFill>
                            <a:srgbClr val="000000"/>
                          </a:solidFill>
                          <a:effectLst/>
                          <a:latin typeface="Calibri" panose="020F0502020204030204" pitchFamily="34" charset="0"/>
                        </a:rPr>
                        <a:t>TotalCharges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The total amount charged to the customer</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00417193"/>
                  </a:ext>
                </a:extLst>
              </a:tr>
              <a:tr h="192314">
                <a:tc gridSpan="2">
                  <a:txBody>
                    <a:bodyPr/>
                    <a:lstStyle/>
                    <a:p>
                      <a:pPr algn="l" fontAlgn="b"/>
                      <a:r>
                        <a:rPr lang="en-ID" sz="1000" b="1" i="0" u="none" strike="noStrike">
                          <a:solidFill>
                            <a:srgbClr val="000000"/>
                          </a:solidFill>
                          <a:effectLst/>
                          <a:latin typeface="Calibri" panose="020F0502020204030204" pitchFamily="34" charset="0"/>
                        </a:rPr>
                        <a:t>Customers demographic info</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hMerge="1">
                  <a:txBody>
                    <a:bodyPr/>
                    <a:lstStyle/>
                    <a:p>
                      <a:endParaRPr lang="en-ID"/>
                    </a:p>
                  </a:txBody>
                  <a:tcPr/>
                </a:tc>
                <a:extLst>
                  <a:ext uri="{0D108BD9-81ED-4DB2-BD59-A6C34878D82A}">
                    <a16:rowId xmlns:a16="http://schemas.microsoft.com/office/drawing/2014/main" val="1183465291"/>
                  </a:ext>
                </a:extLst>
              </a:tr>
              <a:tr h="192314">
                <a:tc>
                  <a:txBody>
                    <a:bodyPr/>
                    <a:lstStyle/>
                    <a:p>
                      <a:pPr algn="l" fontAlgn="b">
                        <a:buClr>
                          <a:srgbClr val="000000"/>
                        </a:buClr>
                        <a:buSzPts val="1000"/>
                        <a:buFont typeface="Calibri" panose="020F0502020204030204" pitchFamily="34" charset="0"/>
                        <a:buNone/>
                      </a:pPr>
                      <a:r>
                        <a:rPr lang="en-ID" sz="1000" b="0" i="0" u="none" strike="noStrike" dirty="0" err="1">
                          <a:solidFill>
                            <a:srgbClr val="000000"/>
                          </a:solidFill>
                          <a:effectLst/>
                          <a:latin typeface="Calibri" panose="020F0502020204030204" pitchFamily="34" charset="0"/>
                        </a:rPr>
                        <a:t>UpdatedAt</a:t>
                      </a:r>
                      <a:endParaRPr lang="en-ID" sz="1000" b="0" i="0" u="none" strike="noStrike" dirty="0">
                        <a:solidFill>
                          <a:srgbClr val="000000"/>
                        </a:solidFill>
                        <a:effectLst/>
                        <a:latin typeface="Calibri" panose="020F0502020204030204" pitchFamily="34" charset="0"/>
                      </a:endParaRP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D" sz="1000" b="0" i="0" u="none" strike="noStrike">
                          <a:solidFill>
                            <a:srgbClr val="000000"/>
                          </a:solidFill>
                          <a:effectLst/>
                          <a:latin typeface="Calibri" panose="020F0502020204030204" pitchFamily="34" charset="0"/>
                        </a:rPr>
                        <a:t> Periode of Data taken</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83374058"/>
                  </a:ext>
                </a:extLst>
              </a:tr>
              <a:tr h="192314">
                <a:tc>
                  <a:txBody>
                    <a:bodyPr/>
                    <a:lstStyle/>
                    <a:p>
                      <a:pPr algn="l" fontAlgn="b"/>
                      <a:r>
                        <a:rPr lang="en-ID" sz="1000" b="0" i="0" u="none" strike="noStrike">
                          <a:solidFill>
                            <a:srgbClr val="000000"/>
                          </a:solidFill>
                          <a:effectLst/>
                          <a:latin typeface="Calibri" panose="020F0502020204030204" pitchFamily="34" charset="0"/>
                        </a:rPr>
                        <a:t>customerID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ID" sz="1000" b="0" i="0" u="none" strike="noStrike">
                          <a:solidFill>
                            <a:srgbClr val="000000"/>
                          </a:solidFill>
                          <a:effectLst/>
                          <a:latin typeface="Calibri" panose="020F0502020204030204" pitchFamily="34" charset="0"/>
                        </a:rPr>
                        <a:t> Customer ID</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10238340"/>
                  </a:ext>
                </a:extLst>
              </a:tr>
              <a:tr h="192314">
                <a:tc>
                  <a:txBody>
                    <a:bodyPr/>
                    <a:lstStyle/>
                    <a:p>
                      <a:pPr algn="l" fontAlgn="b"/>
                      <a:r>
                        <a:rPr lang="en-ID" sz="1000" b="0" i="0" u="none" strike="noStrike">
                          <a:solidFill>
                            <a:srgbClr val="000000"/>
                          </a:solidFill>
                          <a:effectLst/>
                          <a:latin typeface="Calibri" panose="020F0502020204030204" pitchFamily="34" charset="0"/>
                        </a:rPr>
                        <a:t>Gender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is a male or a female</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70842747"/>
                  </a:ext>
                </a:extLst>
              </a:tr>
              <a:tr h="192314">
                <a:tc>
                  <a:txBody>
                    <a:bodyPr/>
                    <a:lstStyle/>
                    <a:p>
                      <a:pPr algn="l" fontAlgn="b"/>
                      <a:r>
                        <a:rPr lang="en-ID" sz="1000" b="0" i="0" u="none" strike="noStrike">
                          <a:solidFill>
                            <a:srgbClr val="000000"/>
                          </a:solidFill>
                          <a:effectLst/>
                          <a:latin typeface="Calibri" panose="020F0502020204030204" pitchFamily="34" charset="0"/>
                        </a:rPr>
                        <a:t>SeniorCitizen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Whether the customer is a senior citizen or not (1, 0)</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8313754"/>
                  </a:ext>
                </a:extLst>
              </a:tr>
              <a:tr h="192314">
                <a:tc>
                  <a:txBody>
                    <a:bodyPr/>
                    <a:lstStyle/>
                    <a:p>
                      <a:pPr algn="l" fontAlgn="b"/>
                      <a:r>
                        <a:rPr lang="en-ID" sz="1000" b="0" i="0" u="none" strike="noStrike">
                          <a:solidFill>
                            <a:srgbClr val="000000"/>
                          </a:solidFill>
                          <a:effectLst/>
                          <a:latin typeface="Calibri" panose="020F0502020204030204" pitchFamily="34" charset="0"/>
                        </a:rPr>
                        <a:t>Partner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000" b="0" i="0" u="none" strike="noStrike">
                          <a:solidFill>
                            <a:srgbClr val="000000"/>
                          </a:solidFill>
                          <a:effectLst/>
                          <a:latin typeface="Calibri" panose="020F0502020204030204" pitchFamily="34" charset="0"/>
                        </a:rPr>
                        <a:t> Whether the customer has a partner or not (Yes,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98917138"/>
                  </a:ext>
                </a:extLst>
              </a:tr>
              <a:tr h="192314">
                <a:tc>
                  <a:txBody>
                    <a:bodyPr/>
                    <a:lstStyle/>
                    <a:p>
                      <a:pPr algn="l" fontAlgn="b"/>
                      <a:r>
                        <a:rPr lang="en-ID" sz="1000" b="0" i="0" u="none" strike="noStrike">
                          <a:solidFill>
                            <a:srgbClr val="000000"/>
                          </a:solidFill>
                          <a:effectLst/>
                          <a:latin typeface="Calibri" panose="020F0502020204030204" pitchFamily="34" charset="0"/>
                        </a:rPr>
                        <a:t>Dependents </a:t>
                      </a:r>
                    </a:p>
                  </a:txBody>
                  <a:tcPr marL="8155" marR="8155" marT="815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Whether the customer has dependents or not (Yes, No)</a:t>
                      </a:r>
                    </a:p>
                  </a:txBody>
                  <a:tcPr marL="8155" marR="8155" marT="815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98422084"/>
                  </a:ext>
                </a:extLst>
              </a:tr>
            </a:tbl>
          </a:graphicData>
        </a:graphic>
      </p:graphicFrame>
    </p:spTree>
    <p:extLst>
      <p:ext uri="{BB962C8B-B14F-4D97-AF65-F5344CB8AC3E}">
        <p14:creationId xmlns:p14="http://schemas.microsoft.com/office/powerpoint/2010/main" val="63753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2B2-E8C2-4601-B6F1-571075A0DE3F}"/>
              </a:ext>
            </a:extLst>
          </p:cNvPr>
          <p:cNvSpPr>
            <a:spLocks noGrp="1"/>
          </p:cNvSpPr>
          <p:nvPr>
            <p:ph type="title"/>
          </p:nvPr>
        </p:nvSpPr>
        <p:spPr/>
        <p:txBody>
          <a:bodyPr/>
          <a:lstStyle/>
          <a:p>
            <a:r>
              <a:rPr lang="en-US" dirty="0"/>
              <a:t>Data Cleansing</a:t>
            </a:r>
            <a:endParaRPr lang="en-ID" dirty="0"/>
          </a:p>
        </p:txBody>
      </p:sp>
      <p:sp>
        <p:nvSpPr>
          <p:cNvPr id="3" name="Content Placeholder 2">
            <a:extLst>
              <a:ext uri="{FF2B5EF4-FFF2-40B4-BE49-F238E27FC236}">
                <a16:creationId xmlns:a16="http://schemas.microsoft.com/office/drawing/2014/main" id="{517F4C71-3225-4871-AD5D-BE38AA003B5E}"/>
              </a:ext>
            </a:extLst>
          </p:cNvPr>
          <p:cNvSpPr>
            <a:spLocks noGrp="1"/>
          </p:cNvSpPr>
          <p:nvPr>
            <p:ph idx="1"/>
          </p:nvPr>
        </p:nvSpPr>
        <p:spPr/>
        <p:txBody>
          <a:bodyPr>
            <a:normAutofit fontScale="85000" lnSpcReduction="20000"/>
          </a:bodyPr>
          <a:lstStyle/>
          <a:p>
            <a:r>
              <a:rPr lang="en-US" dirty="0"/>
              <a:t>Filter valid data </a:t>
            </a:r>
            <a:r>
              <a:rPr lang="en-US" dirty="0" err="1"/>
              <a:t>berdasarkan</a:t>
            </a:r>
            <a:r>
              <a:rPr lang="en-US" dirty="0"/>
              <a:t> </a:t>
            </a:r>
            <a:r>
              <a:rPr lang="en-US" dirty="0" err="1"/>
              <a:t>nomor</a:t>
            </a:r>
            <a:r>
              <a:rPr lang="en-US" dirty="0"/>
              <a:t> </a:t>
            </a:r>
            <a:r>
              <a:rPr lang="en-US" dirty="0" err="1"/>
              <a:t>telepon</a:t>
            </a:r>
            <a:r>
              <a:rPr lang="en-US" dirty="0"/>
              <a:t> (</a:t>
            </a:r>
            <a:r>
              <a:rPr lang="en-US" dirty="0" err="1"/>
              <a:t>diawali</a:t>
            </a:r>
            <a:r>
              <a:rPr lang="en-US" dirty="0"/>
              <a:t> </a:t>
            </a:r>
            <a:r>
              <a:rPr lang="en-US" dirty="0" err="1"/>
              <a:t>kode</a:t>
            </a:r>
            <a:r>
              <a:rPr lang="en-US" dirty="0"/>
              <a:t> 45 dengan 11-12 digit </a:t>
            </a:r>
            <a:r>
              <a:rPr lang="en-US" dirty="0" err="1"/>
              <a:t>angka</a:t>
            </a:r>
            <a:r>
              <a:rPr lang="en-US" dirty="0"/>
              <a:t>) di </a:t>
            </a:r>
            <a:r>
              <a:rPr lang="en-US" dirty="0" err="1"/>
              <a:t>kolom</a:t>
            </a:r>
            <a:r>
              <a:rPr lang="en-US" dirty="0"/>
              <a:t> </a:t>
            </a:r>
            <a:r>
              <a:rPr lang="en-US" dirty="0" err="1"/>
              <a:t>customerID</a:t>
            </a:r>
            <a:endParaRPr lang="en-US" dirty="0"/>
          </a:p>
          <a:p>
            <a:r>
              <a:rPr lang="en-ID" dirty="0"/>
              <a:t>Drop duplicated </a:t>
            </a:r>
            <a:r>
              <a:rPr lang="en-ID" dirty="0" err="1"/>
              <a:t>customerID</a:t>
            </a:r>
            <a:endParaRPr lang="en-ID" dirty="0"/>
          </a:p>
          <a:p>
            <a:r>
              <a:rPr lang="en-ID" dirty="0"/>
              <a:t>Drop </a:t>
            </a:r>
            <a:r>
              <a:rPr lang="en-ID" dirty="0" err="1"/>
              <a:t>kolom</a:t>
            </a:r>
            <a:r>
              <a:rPr lang="en-ID" dirty="0"/>
              <a:t> Churn </a:t>
            </a:r>
            <a:r>
              <a:rPr lang="en-ID" dirty="0" err="1"/>
              <a:t>tanpa</a:t>
            </a:r>
            <a:r>
              <a:rPr lang="en-ID" dirty="0"/>
              <a:t> label</a:t>
            </a:r>
          </a:p>
          <a:p>
            <a:r>
              <a:rPr lang="en-ID" dirty="0" err="1"/>
              <a:t>Imputasi</a:t>
            </a:r>
            <a:r>
              <a:rPr lang="en-ID" dirty="0"/>
              <a:t> </a:t>
            </a:r>
            <a:r>
              <a:rPr lang="en-ID" dirty="0" err="1"/>
              <a:t>nilai</a:t>
            </a:r>
            <a:r>
              <a:rPr lang="en-ID" dirty="0"/>
              <a:t> 11 </a:t>
            </a:r>
            <a:r>
              <a:rPr lang="en-ID" dirty="0" err="1"/>
              <a:t>ke</a:t>
            </a:r>
            <a:r>
              <a:rPr lang="en-ID" dirty="0"/>
              <a:t> </a:t>
            </a:r>
            <a:r>
              <a:rPr lang="en-ID" dirty="0" err="1"/>
              <a:t>kolom</a:t>
            </a:r>
            <a:r>
              <a:rPr lang="en-ID" dirty="0"/>
              <a:t> tenure yang </a:t>
            </a:r>
            <a:r>
              <a:rPr lang="en-ID" dirty="0" err="1"/>
              <a:t>kosong</a:t>
            </a:r>
            <a:endParaRPr lang="en-ID" dirty="0"/>
          </a:p>
          <a:p>
            <a:r>
              <a:rPr lang="en-ID" dirty="0" err="1"/>
              <a:t>Imputasi</a:t>
            </a:r>
            <a:r>
              <a:rPr lang="en-ID" dirty="0"/>
              <a:t> </a:t>
            </a:r>
            <a:r>
              <a:rPr lang="en-ID" dirty="0" err="1"/>
              <a:t>nilai</a:t>
            </a:r>
            <a:r>
              <a:rPr lang="en-ID" dirty="0"/>
              <a:t> median </a:t>
            </a:r>
            <a:r>
              <a:rPr lang="en-ID" dirty="0" err="1"/>
              <a:t>kolom</a:t>
            </a:r>
            <a:r>
              <a:rPr lang="en-ID" dirty="0"/>
              <a:t> </a:t>
            </a:r>
            <a:r>
              <a:rPr lang="en-ID" dirty="0" err="1"/>
              <a:t>MonthlyCharges</a:t>
            </a:r>
            <a:r>
              <a:rPr lang="en-ID" dirty="0"/>
              <a:t> dan </a:t>
            </a:r>
            <a:r>
              <a:rPr lang="en-ID" dirty="0" err="1"/>
              <a:t>TotalCharges</a:t>
            </a:r>
            <a:r>
              <a:rPr lang="en-ID" dirty="0"/>
              <a:t> yang </a:t>
            </a:r>
            <a:r>
              <a:rPr lang="en-ID" dirty="0" err="1"/>
              <a:t>kosong</a:t>
            </a:r>
            <a:endParaRPr lang="en-ID" dirty="0"/>
          </a:p>
          <a:p>
            <a:r>
              <a:rPr lang="en-ID" dirty="0" err="1"/>
              <a:t>Hapus</a:t>
            </a:r>
            <a:r>
              <a:rPr lang="en-ID" dirty="0"/>
              <a:t> data outlier </a:t>
            </a:r>
            <a:r>
              <a:rPr lang="en-ID" dirty="0" err="1"/>
              <a:t>dari</a:t>
            </a:r>
            <a:r>
              <a:rPr lang="en-ID" dirty="0"/>
              <a:t> </a:t>
            </a:r>
            <a:r>
              <a:rPr lang="en-ID" dirty="0" err="1"/>
              <a:t>kolom</a:t>
            </a:r>
            <a:r>
              <a:rPr lang="en-ID" dirty="0"/>
              <a:t> 'tenure','</a:t>
            </a:r>
            <a:r>
              <a:rPr lang="en-ID" dirty="0" err="1"/>
              <a:t>MonthlyCharges</a:t>
            </a:r>
            <a:r>
              <a:rPr lang="en-ID" dirty="0"/>
              <a:t>','</a:t>
            </a:r>
            <a:r>
              <a:rPr lang="en-ID" dirty="0" err="1"/>
              <a:t>TotalCharges</a:t>
            </a:r>
            <a:r>
              <a:rPr lang="en-ID" dirty="0"/>
              <a:t>’</a:t>
            </a:r>
          </a:p>
          <a:p>
            <a:r>
              <a:rPr lang="en-ID" dirty="0" err="1"/>
              <a:t>Standarisasi</a:t>
            </a:r>
            <a:r>
              <a:rPr lang="en-ID" dirty="0"/>
              <a:t> </a:t>
            </a:r>
            <a:r>
              <a:rPr lang="en-ID" dirty="0" err="1"/>
              <a:t>kolom</a:t>
            </a:r>
            <a:r>
              <a:rPr lang="en-ID" dirty="0"/>
              <a:t> </a:t>
            </a:r>
            <a:r>
              <a:rPr lang="en-ID" dirty="0" err="1"/>
              <a:t>kategorikal</a:t>
            </a:r>
            <a:endParaRPr lang="en-ID" dirty="0"/>
          </a:p>
        </p:txBody>
      </p:sp>
    </p:spTree>
    <p:extLst>
      <p:ext uri="{BB962C8B-B14F-4D97-AF65-F5344CB8AC3E}">
        <p14:creationId xmlns:p14="http://schemas.microsoft.com/office/powerpoint/2010/main" val="240547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77" name="Rectangle 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78"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079" name="Freeform: Shape 75">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80" name="Freeform: Shape 76">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81" name="Freeform: Shape 77">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82" name="Freeform: Shape 78">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83" name="Freeform: Shape 79">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84" name="Freeform: Shape 80">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085" name="Freeform: Shape 81">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086" name="Freeform: Shape 82">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864C27F-4005-4319-9E6B-E8DC45996D58}"/>
              </a:ext>
            </a:extLst>
          </p:cNvPr>
          <p:cNvSpPr>
            <a:spLocks noGrp="1"/>
          </p:cNvSpPr>
          <p:nvPr>
            <p:ph type="title"/>
          </p:nvPr>
        </p:nvSpPr>
        <p:spPr>
          <a:xfrm>
            <a:off x="1198182" y="559813"/>
            <a:ext cx="4814412" cy="1664573"/>
          </a:xfrm>
        </p:spPr>
        <p:txBody>
          <a:bodyPr>
            <a:normAutofit/>
          </a:bodyPr>
          <a:lstStyle/>
          <a:p>
            <a:r>
              <a:rPr lang="en-US" dirty="0"/>
              <a:t>Exploratory Data Analysis</a:t>
            </a:r>
            <a:endParaRPr lang="en-ID" dirty="0"/>
          </a:p>
        </p:txBody>
      </p:sp>
      <p:sp>
        <p:nvSpPr>
          <p:cNvPr id="3" name="Content Placeholder 2">
            <a:extLst>
              <a:ext uri="{FF2B5EF4-FFF2-40B4-BE49-F238E27FC236}">
                <a16:creationId xmlns:a16="http://schemas.microsoft.com/office/drawing/2014/main" id="{EEB2CAE5-9B90-4074-AC33-6EDB44AAA6C6}"/>
              </a:ext>
            </a:extLst>
          </p:cNvPr>
          <p:cNvSpPr>
            <a:spLocks noGrp="1"/>
          </p:cNvSpPr>
          <p:nvPr>
            <p:ph idx="1"/>
          </p:nvPr>
        </p:nvSpPr>
        <p:spPr>
          <a:xfrm>
            <a:off x="1185756" y="2384474"/>
            <a:ext cx="4814102" cy="3728613"/>
          </a:xfrm>
        </p:spPr>
        <p:txBody>
          <a:bodyPr>
            <a:normAutofit/>
          </a:bodyPr>
          <a:lstStyle/>
          <a:p>
            <a:pPr marL="0" indent="0">
              <a:buNone/>
            </a:pPr>
            <a:r>
              <a:rPr lang="en-US" sz="1800"/>
              <a:t>Imbalance data bisa dilakukan resampling namun akan dicoba dulu tanpa resampling dengan pemilihan metrik yang digunakan.</a:t>
            </a:r>
            <a:endParaRPr lang="en-ID" sz="1800"/>
          </a:p>
        </p:txBody>
      </p:sp>
      <p:pic>
        <p:nvPicPr>
          <p:cNvPr id="3074" name="Picture 2">
            <a:extLst>
              <a:ext uri="{FF2B5EF4-FFF2-40B4-BE49-F238E27FC236}">
                <a16:creationId xmlns:a16="http://schemas.microsoft.com/office/drawing/2014/main" id="{546AEFD5-2D9E-4746-B728-260B19513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47" r="13575" b="2"/>
          <a:stretch/>
        </p:blipFill>
        <p:spPr bwMode="auto">
          <a:xfrm>
            <a:off x="6626806" y="1019556"/>
            <a:ext cx="4817466" cy="4818888"/>
          </a:xfrm>
          <a:prstGeom prst="rect">
            <a:avLst/>
          </a:prstGeom>
          <a:noFill/>
          <a:extLst>
            <a:ext uri="{909E8E84-426E-40DD-AFC4-6F175D3DCCD1}">
              <a14:hiddenFill xmlns:a14="http://schemas.microsoft.com/office/drawing/2010/main">
                <a:solidFill>
                  <a:srgbClr val="FFFFFF"/>
                </a:solidFill>
              </a14:hiddenFill>
            </a:ext>
          </a:extLst>
        </p:spPr>
      </p:pic>
      <p:grpSp>
        <p:nvGrpSpPr>
          <p:cNvPr id="3087"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088" name="Freeform: Shape 85">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7"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89" name="Freeform: Shape 88">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0" name="Freeform: Shape 89">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1" name="Freeform: Shape 90">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2" name="Freeform: Shape 91">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3" name="Freeform: Shape 92">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4" name="Freeform: Shape 93">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95" name="Freeform: Shape 94">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096" name="Freeform: Shape 87">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568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AD0C3EB-5C92-4EB4-97A0-D8E402918D65}"/>
              </a:ext>
            </a:extLst>
          </p:cNvPr>
          <p:cNvSpPr>
            <a:spLocks noGrp="1"/>
          </p:cNvSpPr>
          <p:nvPr>
            <p:ph type="title"/>
          </p:nvPr>
        </p:nvSpPr>
        <p:spPr>
          <a:xfrm>
            <a:off x="1198181" y="4078540"/>
            <a:ext cx="4795282" cy="2040973"/>
          </a:xfrm>
        </p:spPr>
        <p:txBody>
          <a:bodyPr anchor="ctr">
            <a:normAutofit/>
          </a:bodyPr>
          <a:lstStyle/>
          <a:p>
            <a:pPr>
              <a:lnSpc>
                <a:spcPct val="90000"/>
              </a:lnSpc>
            </a:pPr>
            <a:r>
              <a:rPr lang="en-US" sz="3700" err="1"/>
              <a:t>Tendensi</a:t>
            </a:r>
            <a:r>
              <a:rPr lang="en-US" sz="3700"/>
              <a:t> Churn </a:t>
            </a:r>
            <a:r>
              <a:rPr lang="en-US" sz="3700" err="1"/>
              <a:t>Berdasarkan</a:t>
            </a:r>
            <a:r>
              <a:rPr lang="en-US" sz="3700"/>
              <a:t> </a:t>
            </a:r>
            <a:r>
              <a:rPr lang="en-US" sz="3700" err="1"/>
              <a:t>Biaya</a:t>
            </a:r>
            <a:r>
              <a:rPr lang="en-US" sz="3700"/>
              <a:t> dan Tenure</a:t>
            </a:r>
            <a:endParaRPr lang="en-ID" sz="3700"/>
          </a:p>
        </p:txBody>
      </p:sp>
      <p:grpSp>
        <p:nvGrpSpPr>
          <p:cNvPr id="77"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8" name="Freeform: Shape 77">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9"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1" name="Freeform: Shape 80">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0" name="Freeform: Shape 79">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100" name="Picture 4">
            <a:extLst>
              <a:ext uri="{FF2B5EF4-FFF2-40B4-BE49-F238E27FC236}">
                <a16:creationId xmlns:a16="http://schemas.microsoft.com/office/drawing/2014/main" id="{39C246DD-0415-4103-A1AE-9FE4B58DB4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973443"/>
            <a:ext cx="10515600" cy="2497454"/>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0" name="Freeform: Shape 89">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1" name="Freeform: Shape 90">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C16A2FD3-C141-43A6-B110-6D232EB4F81C}"/>
              </a:ext>
            </a:extLst>
          </p:cNvPr>
          <p:cNvSpPr>
            <a:spLocks noGrp="1"/>
          </p:cNvSpPr>
          <p:nvPr>
            <p:ph idx="1"/>
          </p:nvPr>
        </p:nvSpPr>
        <p:spPr>
          <a:xfrm>
            <a:off x="6195372" y="4084395"/>
            <a:ext cx="4977905" cy="2035130"/>
          </a:xfrm>
        </p:spPr>
        <p:txBody>
          <a:bodyPr anchor="ctr">
            <a:normAutofit/>
          </a:bodyPr>
          <a:lstStyle/>
          <a:p>
            <a:r>
              <a:rPr lang="en-US" sz="1800" dirty="0" err="1"/>
              <a:t>Pengguna</a:t>
            </a:r>
            <a:r>
              <a:rPr lang="en-US" sz="1800" dirty="0"/>
              <a:t> dengan </a:t>
            </a:r>
            <a:r>
              <a:rPr lang="en-US" sz="1800" dirty="0" err="1"/>
              <a:t>biaya</a:t>
            </a:r>
            <a:r>
              <a:rPr lang="en-US" sz="1800" dirty="0"/>
              <a:t> </a:t>
            </a:r>
            <a:r>
              <a:rPr lang="en-US" sz="1800" dirty="0" err="1"/>
              <a:t>bulanan</a:t>
            </a:r>
            <a:r>
              <a:rPr lang="en-US" sz="1800" dirty="0"/>
              <a:t> yang </a:t>
            </a:r>
            <a:r>
              <a:rPr lang="en-US" sz="1800" dirty="0" err="1"/>
              <a:t>rendah</a:t>
            </a:r>
            <a:r>
              <a:rPr lang="en-US" sz="1800" dirty="0"/>
              <a:t> </a:t>
            </a:r>
            <a:r>
              <a:rPr lang="en-US" sz="1800" dirty="0" err="1"/>
              <a:t>cenderung</a:t>
            </a:r>
            <a:r>
              <a:rPr lang="en-US" sz="1800" dirty="0"/>
              <a:t> </a:t>
            </a:r>
            <a:r>
              <a:rPr lang="en-US" sz="1800" dirty="0" err="1"/>
              <a:t>tidak</a:t>
            </a:r>
            <a:r>
              <a:rPr lang="en-US" sz="1800" dirty="0"/>
              <a:t> churn</a:t>
            </a:r>
          </a:p>
          <a:p>
            <a:r>
              <a:rPr lang="en-US" sz="1800" dirty="0" err="1"/>
              <a:t>Pengguna</a:t>
            </a:r>
            <a:r>
              <a:rPr lang="en-US" sz="1800" dirty="0"/>
              <a:t> yang </a:t>
            </a:r>
            <a:r>
              <a:rPr lang="en-US" sz="1800" dirty="0" err="1"/>
              <a:t>berlangganan</a:t>
            </a:r>
            <a:r>
              <a:rPr lang="en-US" sz="1800" dirty="0"/>
              <a:t> </a:t>
            </a:r>
            <a:r>
              <a:rPr lang="en-US" sz="1800" dirty="0" err="1"/>
              <a:t>dalam</a:t>
            </a:r>
            <a:r>
              <a:rPr lang="en-US" sz="1800" dirty="0"/>
              <a:t> </a:t>
            </a:r>
            <a:r>
              <a:rPr lang="en-US" sz="1800" dirty="0" err="1"/>
              <a:t>kurun</a:t>
            </a:r>
            <a:r>
              <a:rPr lang="en-US" sz="1800" dirty="0"/>
              <a:t> (tenure) </a:t>
            </a:r>
            <a:r>
              <a:rPr lang="en-US" sz="1800" dirty="0" err="1"/>
              <a:t>kurang</a:t>
            </a:r>
            <a:r>
              <a:rPr lang="en-US" sz="1800" dirty="0"/>
              <a:t> </a:t>
            </a:r>
            <a:r>
              <a:rPr lang="en-US" sz="1800" dirty="0" err="1"/>
              <a:t>dari</a:t>
            </a:r>
            <a:r>
              <a:rPr lang="en-US" sz="1800" dirty="0"/>
              <a:t> 10 </a:t>
            </a:r>
            <a:r>
              <a:rPr lang="en-US" sz="1800" dirty="0" err="1"/>
              <a:t>bulan</a:t>
            </a:r>
            <a:r>
              <a:rPr lang="en-US" sz="1800" dirty="0"/>
              <a:t> </a:t>
            </a:r>
            <a:r>
              <a:rPr lang="en-US" sz="1800" dirty="0" err="1"/>
              <a:t>cenderung</a:t>
            </a:r>
            <a:r>
              <a:rPr lang="en-US" sz="1800" dirty="0"/>
              <a:t> churn</a:t>
            </a:r>
          </a:p>
          <a:p>
            <a:endParaRPr lang="en-ID" sz="1800" dirty="0"/>
          </a:p>
        </p:txBody>
      </p:sp>
    </p:spTree>
    <p:extLst>
      <p:ext uri="{BB962C8B-B14F-4D97-AF65-F5344CB8AC3E}">
        <p14:creationId xmlns:p14="http://schemas.microsoft.com/office/powerpoint/2010/main" val="43411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6FC1CA3-CEAE-48C5-8C30-2F23BA5F1A68}"/>
              </a:ext>
            </a:extLst>
          </p:cNvPr>
          <p:cNvSpPr>
            <a:spLocks noGrp="1"/>
          </p:cNvSpPr>
          <p:nvPr>
            <p:ph type="title"/>
          </p:nvPr>
        </p:nvSpPr>
        <p:spPr>
          <a:xfrm>
            <a:off x="1198181" y="4078540"/>
            <a:ext cx="4795282" cy="2040973"/>
          </a:xfrm>
        </p:spPr>
        <p:txBody>
          <a:bodyPr anchor="ctr">
            <a:normAutofit/>
          </a:bodyPr>
          <a:lstStyle/>
          <a:p>
            <a:pPr>
              <a:lnSpc>
                <a:spcPct val="90000"/>
              </a:lnSpc>
            </a:pPr>
            <a:r>
              <a:rPr lang="en-US" sz="4100" dirty="0" err="1"/>
              <a:t>Tendensi</a:t>
            </a:r>
            <a:r>
              <a:rPr lang="en-US" sz="4100" dirty="0"/>
              <a:t> Churn </a:t>
            </a:r>
            <a:r>
              <a:rPr lang="en-US" sz="4100" dirty="0" err="1"/>
              <a:t>Berdasarkan</a:t>
            </a:r>
            <a:r>
              <a:rPr lang="en-US" sz="4100" dirty="0"/>
              <a:t> </a:t>
            </a:r>
            <a:r>
              <a:rPr lang="en-US" sz="4100" dirty="0" err="1"/>
              <a:t>Kategori</a:t>
            </a:r>
            <a:endParaRPr lang="en-ID" sz="4100" dirty="0"/>
          </a:p>
        </p:txBody>
      </p:sp>
      <p:grpSp>
        <p:nvGrpSpPr>
          <p:cNvPr id="75"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6" name="Freeform: Shape 75">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9" name="Freeform: Shape 78">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8" name="Freeform: Shape 77">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122" name="Picture 2" descr="Graphical user interface&#10;&#10;Description automatically generated with medium confidence">
            <a:extLst>
              <a:ext uri="{FF2B5EF4-FFF2-40B4-BE49-F238E27FC236}">
                <a16:creationId xmlns:a16="http://schemas.microsoft.com/office/drawing/2014/main" id="{58362719-6B34-45C3-82E0-C9F5CD909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7589" y="544096"/>
            <a:ext cx="7896821" cy="335614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8" name="Freeform: Shape 87">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Freeform: Shape 88">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8EB528B7-F895-4E78-B64E-82B98566D39F}"/>
              </a:ext>
            </a:extLst>
          </p:cNvPr>
          <p:cNvSpPr>
            <a:spLocks noGrp="1"/>
          </p:cNvSpPr>
          <p:nvPr>
            <p:ph idx="1"/>
          </p:nvPr>
        </p:nvSpPr>
        <p:spPr>
          <a:xfrm>
            <a:off x="6195372" y="4084395"/>
            <a:ext cx="4977905" cy="2035130"/>
          </a:xfrm>
        </p:spPr>
        <p:txBody>
          <a:bodyPr anchor="ctr">
            <a:normAutofit fontScale="92500" lnSpcReduction="10000"/>
          </a:bodyPr>
          <a:lstStyle/>
          <a:p>
            <a:pPr marL="0" indent="0">
              <a:lnSpc>
                <a:spcPct val="100000"/>
              </a:lnSpc>
              <a:buNone/>
            </a:pPr>
            <a:r>
              <a:rPr lang="en-ID" sz="1500" dirty="0">
                <a:latin typeface="charter"/>
              </a:rPr>
              <a:t>C</a:t>
            </a:r>
            <a:r>
              <a:rPr lang="en-ID" sz="1500" b="0" i="0" dirty="0">
                <a:effectLst/>
                <a:latin typeface="charter"/>
              </a:rPr>
              <a:t>ustomer yang </a:t>
            </a:r>
            <a:r>
              <a:rPr lang="en-ID" sz="1500" b="0" i="0" dirty="0" err="1">
                <a:effectLst/>
                <a:latin typeface="charter"/>
              </a:rPr>
              <a:t>melakukan</a:t>
            </a:r>
            <a:r>
              <a:rPr lang="en-ID" sz="1500" b="0" i="0" dirty="0">
                <a:effectLst/>
                <a:latin typeface="charter"/>
              </a:rPr>
              <a:t> churn </a:t>
            </a:r>
            <a:r>
              <a:rPr lang="en-ID" sz="1500" b="0" i="0" dirty="0" err="1">
                <a:effectLst/>
                <a:latin typeface="charter"/>
              </a:rPr>
              <a:t>adalah</a:t>
            </a:r>
            <a:r>
              <a:rPr lang="en-ID" sz="1500" b="0" i="0" dirty="0">
                <a:effectLst/>
                <a:latin typeface="charter"/>
              </a:rPr>
              <a:t> customer yang </a:t>
            </a:r>
            <a:r>
              <a:rPr lang="en-ID" sz="1500" b="0" i="0" dirty="0" err="1">
                <a:effectLst/>
                <a:latin typeface="charter"/>
              </a:rPr>
              <a:t>tidak</a:t>
            </a:r>
            <a:r>
              <a:rPr lang="en-ID" sz="1500" b="0" i="0" dirty="0">
                <a:effectLst/>
                <a:latin typeface="charter"/>
              </a:rPr>
              <a:t> </a:t>
            </a:r>
            <a:r>
              <a:rPr lang="en-ID" sz="1500" b="0" i="0" dirty="0" err="1">
                <a:effectLst/>
                <a:latin typeface="charter"/>
              </a:rPr>
              <a:t>memiliki</a:t>
            </a:r>
            <a:r>
              <a:rPr lang="en-ID" sz="1500" b="0" i="0" dirty="0">
                <a:effectLst/>
                <a:latin typeface="charter"/>
              </a:rPr>
              <a:t> partner (partner: No), customer yang </a:t>
            </a:r>
            <a:r>
              <a:rPr lang="en-ID" sz="1500" b="0" i="0" dirty="0" err="1">
                <a:effectLst/>
                <a:latin typeface="charter"/>
              </a:rPr>
              <a:t>statusnya</a:t>
            </a:r>
            <a:r>
              <a:rPr lang="en-ID" sz="1500" b="0" i="0" dirty="0">
                <a:effectLst/>
                <a:latin typeface="charter"/>
              </a:rPr>
              <a:t> </a:t>
            </a:r>
            <a:r>
              <a:rPr lang="en-ID" sz="1500" b="0" i="0" dirty="0" err="1">
                <a:effectLst/>
                <a:latin typeface="charter"/>
              </a:rPr>
              <a:t>adalah</a:t>
            </a:r>
            <a:r>
              <a:rPr lang="en-ID" sz="1500" b="0" i="0" dirty="0">
                <a:effectLst/>
                <a:latin typeface="charter"/>
              </a:rPr>
              <a:t> senior citizen / </a:t>
            </a:r>
            <a:r>
              <a:rPr lang="en-ID" sz="1500" b="0" i="0" dirty="0" err="1">
                <a:effectLst/>
                <a:latin typeface="charter"/>
              </a:rPr>
              <a:t>usia</a:t>
            </a:r>
            <a:r>
              <a:rPr lang="en-ID" sz="1500" b="0" i="0" dirty="0">
                <a:effectLst/>
                <a:latin typeface="charter"/>
              </a:rPr>
              <a:t>&gt;60thn (</a:t>
            </a:r>
            <a:r>
              <a:rPr lang="en-ID" sz="1500" b="0" i="0" dirty="0" err="1">
                <a:effectLst/>
                <a:latin typeface="charter"/>
              </a:rPr>
              <a:t>SeniorCitizen</a:t>
            </a:r>
            <a:r>
              <a:rPr lang="en-ID" sz="1500" b="0" i="0" dirty="0">
                <a:effectLst/>
                <a:latin typeface="charter"/>
              </a:rPr>
              <a:t>: Yes), customer yang </a:t>
            </a:r>
            <a:r>
              <a:rPr lang="en-ID" sz="1500" b="0" i="0" dirty="0" err="1">
                <a:effectLst/>
                <a:latin typeface="charter"/>
              </a:rPr>
              <a:t>tagihannya</a:t>
            </a:r>
            <a:r>
              <a:rPr lang="en-ID" sz="1500" b="0" i="0" dirty="0">
                <a:effectLst/>
                <a:latin typeface="charter"/>
              </a:rPr>
              <a:t> paperless (</a:t>
            </a:r>
            <a:r>
              <a:rPr lang="en-ID" sz="1500" b="0" i="0" dirty="0" err="1">
                <a:effectLst/>
                <a:latin typeface="charter"/>
              </a:rPr>
              <a:t>PaperlessBilling</a:t>
            </a:r>
            <a:r>
              <a:rPr lang="en-ID" sz="1500" b="0" i="0" dirty="0">
                <a:effectLst/>
                <a:latin typeface="charter"/>
              </a:rPr>
              <a:t>: Yes), customer yang </a:t>
            </a:r>
            <a:r>
              <a:rPr lang="en-ID" sz="1500" b="0" i="0" dirty="0" err="1">
                <a:effectLst/>
                <a:latin typeface="charter"/>
              </a:rPr>
              <a:t>kontraknya</a:t>
            </a:r>
            <a:r>
              <a:rPr lang="en-ID" sz="1500" b="0" i="0" dirty="0">
                <a:effectLst/>
                <a:latin typeface="charter"/>
              </a:rPr>
              <a:t> </a:t>
            </a:r>
            <a:r>
              <a:rPr lang="en-ID" sz="1500" b="0" i="0" dirty="0" err="1">
                <a:effectLst/>
                <a:latin typeface="charter"/>
              </a:rPr>
              <a:t>bulanan</a:t>
            </a:r>
            <a:r>
              <a:rPr lang="en-ID" sz="1500" b="0" i="0" dirty="0">
                <a:effectLst/>
                <a:latin typeface="charter"/>
              </a:rPr>
              <a:t> (Contract: Month-to-month), customer yang </a:t>
            </a:r>
            <a:r>
              <a:rPr lang="en-ID" sz="1500" b="0" i="0" dirty="0" err="1">
                <a:effectLst/>
                <a:latin typeface="charter"/>
              </a:rPr>
              <a:t>tidak</a:t>
            </a:r>
            <a:r>
              <a:rPr lang="en-ID" sz="1500" b="0" i="0" dirty="0">
                <a:effectLst/>
                <a:latin typeface="charter"/>
              </a:rPr>
              <a:t> </a:t>
            </a:r>
            <a:r>
              <a:rPr lang="en-ID" sz="1500" b="0" i="0" dirty="0" err="1">
                <a:effectLst/>
                <a:latin typeface="charter"/>
              </a:rPr>
              <a:t>mempunyai</a:t>
            </a:r>
            <a:r>
              <a:rPr lang="en-ID" sz="1500" b="0" i="0" dirty="0">
                <a:effectLst/>
                <a:latin typeface="charter"/>
              </a:rPr>
              <a:t> </a:t>
            </a:r>
            <a:r>
              <a:rPr lang="en-ID" sz="1500" b="0" i="0" dirty="0" err="1">
                <a:effectLst/>
                <a:latin typeface="charter"/>
              </a:rPr>
              <a:t>anak</a:t>
            </a:r>
            <a:r>
              <a:rPr lang="en-ID" sz="1500" b="0" i="0" dirty="0">
                <a:effectLst/>
                <a:latin typeface="charter"/>
              </a:rPr>
              <a:t> (Dependents: No) dan </a:t>
            </a:r>
            <a:r>
              <a:rPr lang="en-ID" sz="1500" b="0" i="0" dirty="0" err="1">
                <a:effectLst/>
                <a:latin typeface="charter"/>
              </a:rPr>
              <a:t>menggunakan</a:t>
            </a:r>
            <a:r>
              <a:rPr lang="en-ID" sz="1500" b="0" i="0" dirty="0">
                <a:effectLst/>
                <a:latin typeface="charter"/>
              </a:rPr>
              <a:t> </a:t>
            </a:r>
            <a:r>
              <a:rPr lang="en-ID" sz="1500" b="0" i="0" dirty="0" err="1">
                <a:effectLst/>
                <a:latin typeface="charter"/>
              </a:rPr>
              <a:t>metode</a:t>
            </a:r>
            <a:r>
              <a:rPr lang="en-ID" sz="1500" b="0" i="0" dirty="0">
                <a:effectLst/>
                <a:latin typeface="charter"/>
              </a:rPr>
              <a:t> </a:t>
            </a:r>
            <a:r>
              <a:rPr lang="en-ID" sz="1500" b="0" i="0" dirty="0" err="1">
                <a:effectLst/>
                <a:latin typeface="charter"/>
              </a:rPr>
              <a:t>pembayaran</a:t>
            </a:r>
            <a:r>
              <a:rPr lang="en-ID" sz="1500" b="0" i="0" dirty="0">
                <a:effectLst/>
                <a:latin typeface="charter"/>
              </a:rPr>
              <a:t> </a:t>
            </a:r>
            <a:r>
              <a:rPr lang="en-ID" sz="1500" b="0" i="0" dirty="0" err="1">
                <a:effectLst/>
                <a:latin typeface="charter"/>
              </a:rPr>
              <a:t>cek</a:t>
            </a:r>
            <a:r>
              <a:rPr lang="en-ID" sz="1500" b="0" i="0" dirty="0">
                <a:effectLst/>
                <a:latin typeface="charter"/>
              </a:rPr>
              <a:t> </a:t>
            </a:r>
            <a:r>
              <a:rPr lang="en-ID" sz="1500" b="0" i="0" dirty="0" err="1">
                <a:effectLst/>
                <a:latin typeface="charter"/>
              </a:rPr>
              <a:t>elektronik</a:t>
            </a:r>
            <a:r>
              <a:rPr lang="en-ID" sz="1500" b="0" i="0" dirty="0">
                <a:effectLst/>
                <a:latin typeface="charter"/>
              </a:rPr>
              <a:t> (</a:t>
            </a:r>
            <a:r>
              <a:rPr lang="en-ID" sz="1500" b="0" i="0" dirty="0" err="1">
                <a:effectLst/>
                <a:latin typeface="charter"/>
              </a:rPr>
              <a:t>PaymentMethod</a:t>
            </a:r>
            <a:r>
              <a:rPr lang="en-ID" sz="1500" b="0" i="0" dirty="0">
                <a:effectLst/>
                <a:latin typeface="charter"/>
              </a:rPr>
              <a:t>: Electronic check)</a:t>
            </a:r>
            <a:endParaRPr lang="en-ID" sz="1500" dirty="0"/>
          </a:p>
        </p:txBody>
      </p:sp>
    </p:spTree>
    <p:extLst>
      <p:ext uri="{BB962C8B-B14F-4D97-AF65-F5344CB8AC3E}">
        <p14:creationId xmlns:p14="http://schemas.microsoft.com/office/powerpoint/2010/main" val="206249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6" name="Freeform: Shape 7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Freeform: Shape 7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F3F3C6C-53EF-4411-BF46-658ED389A1EB}"/>
              </a:ext>
            </a:extLst>
          </p:cNvPr>
          <p:cNvSpPr>
            <a:spLocks noGrp="1"/>
          </p:cNvSpPr>
          <p:nvPr>
            <p:ph type="title"/>
          </p:nvPr>
        </p:nvSpPr>
        <p:spPr>
          <a:xfrm>
            <a:off x="1198182" y="559813"/>
            <a:ext cx="3988369" cy="2236864"/>
          </a:xfrm>
        </p:spPr>
        <p:txBody>
          <a:bodyPr>
            <a:normAutofit/>
          </a:bodyPr>
          <a:lstStyle/>
          <a:p>
            <a:pPr>
              <a:lnSpc>
                <a:spcPct val="90000"/>
              </a:lnSpc>
            </a:pPr>
            <a:r>
              <a:rPr lang="en-US" sz="3400" dirty="0" err="1"/>
              <a:t>Tendensi</a:t>
            </a:r>
            <a:r>
              <a:rPr lang="en-US" sz="3400" dirty="0"/>
              <a:t> Churn </a:t>
            </a:r>
            <a:r>
              <a:rPr lang="en-US" sz="3400" dirty="0" err="1"/>
              <a:t>berdasarkan</a:t>
            </a:r>
            <a:r>
              <a:rPr lang="en-US" sz="3400" dirty="0"/>
              <a:t> </a:t>
            </a:r>
            <a:r>
              <a:rPr lang="en-US" sz="3400" dirty="0" err="1"/>
              <a:t>Layanan</a:t>
            </a:r>
            <a:r>
              <a:rPr lang="en-US" sz="3400" dirty="0"/>
              <a:t> </a:t>
            </a:r>
            <a:r>
              <a:rPr lang="en-US" sz="3400" dirty="0" err="1"/>
              <a:t>Tambahan</a:t>
            </a:r>
            <a:endParaRPr lang="en-ID" sz="3400" dirty="0"/>
          </a:p>
        </p:txBody>
      </p:sp>
      <p:sp>
        <p:nvSpPr>
          <p:cNvPr id="3" name="Content Placeholder 2">
            <a:extLst>
              <a:ext uri="{FF2B5EF4-FFF2-40B4-BE49-F238E27FC236}">
                <a16:creationId xmlns:a16="http://schemas.microsoft.com/office/drawing/2014/main" id="{51258638-518E-4DF4-B973-42FF57137633}"/>
              </a:ext>
            </a:extLst>
          </p:cNvPr>
          <p:cNvSpPr>
            <a:spLocks noGrp="1"/>
          </p:cNvSpPr>
          <p:nvPr>
            <p:ph idx="1"/>
          </p:nvPr>
        </p:nvSpPr>
        <p:spPr>
          <a:xfrm>
            <a:off x="1185756" y="2955401"/>
            <a:ext cx="3988112" cy="3157686"/>
          </a:xfrm>
        </p:spPr>
        <p:txBody>
          <a:bodyPr>
            <a:normAutofit/>
          </a:bodyPr>
          <a:lstStyle/>
          <a:p>
            <a:r>
              <a:rPr lang="en-ID" sz="1800" dirty="0" err="1"/>
              <a:t>Hitungan</a:t>
            </a:r>
            <a:r>
              <a:rPr lang="en-ID" sz="1800" dirty="0"/>
              <a:t> </a:t>
            </a:r>
            <a:r>
              <a:rPr lang="en-ID" sz="1800" dirty="0" err="1"/>
              <a:t>menunjukkan</a:t>
            </a:r>
            <a:r>
              <a:rPr lang="en-ID" sz="1800" dirty="0"/>
              <a:t> </a:t>
            </a:r>
            <a:r>
              <a:rPr lang="en-ID" sz="1800" dirty="0" err="1"/>
              <a:t>tingkat</a:t>
            </a:r>
            <a:r>
              <a:rPr lang="en-ID" sz="1800" dirty="0"/>
              <a:t> churn yang </a:t>
            </a:r>
            <a:r>
              <a:rPr lang="en-ID" sz="1800" dirty="0" err="1"/>
              <a:t>tertinggitinggi</a:t>
            </a:r>
            <a:r>
              <a:rPr lang="en-ID" sz="1800" dirty="0"/>
              <a:t> </a:t>
            </a:r>
            <a:r>
              <a:rPr lang="en-ID" sz="1800" dirty="0" err="1"/>
              <a:t>untuk</a:t>
            </a:r>
            <a:r>
              <a:rPr lang="en-ID" sz="1800" dirty="0"/>
              <a:t> </a:t>
            </a:r>
            <a:r>
              <a:rPr lang="en-ID" sz="1800" dirty="0" err="1"/>
              <a:t>pelanggan</a:t>
            </a:r>
            <a:r>
              <a:rPr lang="en-ID" sz="1800" dirty="0"/>
              <a:t> yang </a:t>
            </a:r>
            <a:r>
              <a:rPr lang="en-ID" sz="1800" dirty="0" err="1"/>
              <a:t>tidak</a:t>
            </a:r>
            <a:r>
              <a:rPr lang="en-ID" sz="1800" dirty="0"/>
              <a:t> </a:t>
            </a:r>
            <a:r>
              <a:rPr lang="en-ID" sz="1800" dirty="0" err="1"/>
              <a:t>memiliki</a:t>
            </a:r>
            <a:r>
              <a:rPr lang="en-ID" sz="1800" dirty="0"/>
              <a:t> </a:t>
            </a:r>
            <a:r>
              <a:rPr lang="en-ID" sz="1800" dirty="0" err="1"/>
              <a:t>layanan</a:t>
            </a:r>
            <a:r>
              <a:rPr lang="en-ID" sz="1800" dirty="0"/>
              <a:t> </a:t>
            </a:r>
            <a:r>
              <a:rPr lang="en-ID" sz="1800" dirty="0" err="1"/>
              <a:t>tambahan</a:t>
            </a:r>
            <a:endParaRPr lang="en-ID" sz="1800" dirty="0"/>
          </a:p>
          <a:p>
            <a:r>
              <a:rPr lang="en-ID" sz="1800" dirty="0"/>
              <a:t>Makin </a:t>
            </a:r>
            <a:r>
              <a:rPr lang="en-ID" sz="1800" dirty="0" err="1"/>
              <a:t>banyak</a:t>
            </a:r>
            <a:r>
              <a:rPr lang="en-ID" sz="1800" dirty="0"/>
              <a:t> </a:t>
            </a:r>
            <a:r>
              <a:rPr lang="en-ID" sz="1800" dirty="0" err="1"/>
              <a:t>jumlah</a:t>
            </a:r>
            <a:r>
              <a:rPr lang="en-ID" sz="1800" dirty="0"/>
              <a:t> </a:t>
            </a:r>
            <a:r>
              <a:rPr lang="en-ID" sz="1800" dirty="0" err="1"/>
              <a:t>layanan</a:t>
            </a:r>
            <a:r>
              <a:rPr lang="en-ID" sz="1800" dirty="0"/>
              <a:t> </a:t>
            </a:r>
            <a:r>
              <a:rPr lang="en-ID" sz="1800" dirty="0" err="1"/>
              <a:t>tambahan</a:t>
            </a:r>
            <a:r>
              <a:rPr lang="en-ID" sz="1800" dirty="0"/>
              <a:t> yang </a:t>
            </a:r>
            <a:r>
              <a:rPr lang="en-ID" sz="1800" dirty="0" err="1"/>
              <a:t>dilanggan</a:t>
            </a:r>
            <a:r>
              <a:rPr lang="en-ID" sz="1800" dirty="0"/>
              <a:t>, </a:t>
            </a:r>
            <a:r>
              <a:rPr lang="en-ID" sz="1800" dirty="0" err="1"/>
              <a:t>tingkat</a:t>
            </a:r>
            <a:r>
              <a:rPr lang="en-ID" sz="1800" dirty="0"/>
              <a:t> churn </a:t>
            </a:r>
            <a:r>
              <a:rPr lang="en-ID" sz="1800" dirty="0" err="1"/>
              <a:t>cenderung</a:t>
            </a:r>
            <a:r>
              <a:rPr lang="en-ID" sz="1800" dirty="0"/>
              <a:t> </a:t>
            </a:r>
            <a:r>
              <a:rPr lang="en-ID" sz="1800" dirty="0" err="1"/>
              <a:t>makin</a:t>
            </a:r>
            <a:r>
              <a:rPr lang="en-ID" sz="1800" dirty="0"/>
              <a:t> </a:t>
            </a:r>
            <a:r>
              <a:rPr lang="en-ID" sz="1800" dirty="0" err="1"/>
              <a:t>rendah</a:t>
            </a:r>
            <a:r>
              <a:rPr lang="en-ID" sz="1800" dirty="0"/>
              <a:t>.</a:t>
            </a:r>
          </a:p>
        </p:txBody>
      </p:sp>
      <p:pic>
        <p:nvPicPr>
          <p:cNvPr id="7170" name="Picture 2">
            <a:extLst>
              <a:ext uri="{FF2B5EF4-FFF2-40B4-BE49-F238E27FC236}">
                <a16:creationId xmlns:a16="http://schemas.microsoft.com/office/drawing/2014/main" id="{8D0D02E6-E6AE-41D6-B2D9-D62CA7405E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2903" y="1300005"/>
            <a:ext cx="6387190" cy="4252735"/>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6" name="Freeform: Shape 8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9" name="Freeform: Shape 8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8" name="Freeform: Shape 8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8148804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67E2EAC48EBF1D4CBF007BD0D3A12F7E" ma:contentTypeVersion="9" ma:contentTypeDescription="Buat sebuah dokumen baru." ma:contentTypeScope="" ma:versionID="9b2e5604a4dec6046c02300d949fed87">
  <xsd:schema xmlns:xsd="http://www.w3.org/2001/XMLSchema" xmlns:xs="http://www.w3.org/2001/XMLSchema" xmlns:p="http://schemas.microsoft.com/office/2006/metadata/properties" xmlns:ns3="0c75626a-80fe-4278-953b-a177bce48ac0" targetNamespace="http://schemas.microsoft.com/office/2006/metadata/properties" ma:root="true" ma:fieldsID="dac58b42a31791edcd29944970665d08" ns3:_="">
    <xsd:import namespace="0c75626a-80fe-4278-953b-a177bce48ac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75626a-80fe-4278-953b-a177bce48ac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1AB64F-3EB3-4F4B-9BBC-6623706790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75626a-80fe-4278-953b-a177bce48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F08A68-B378-4735-B6ED-C06040644268}">
  <ds:schemaRefs>
    <ds:schemaRef ds:uri="http://schemas.microsoft.com/sharepoint/v3/contenttype/forms"/>
  </ds:schemaRefs>
</ds:datastoreItem>
</file>

<file path=customXml/itemProps3.xml><?xml version="1.0" encoding="utf-8"?>
<ds:datastoreItem xmlns:ds="http://schemas.openxmlformats.org/officeDocument/2006/customXml" ds:itemID="{843F5CC4-04CF-46F7-B665-5A1E07AE9732}">
  <ds:schemaRefs>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0c75626a-80fe-4278-953b-a177bce48ac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335</TotalTime>
  <Words>946</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AvenirNext LT Pro Medium</vt:lpstr>
      <vt:lpstr>Calibri</vt:lpstr>
      <vt:lpstr>charter</vt:lpstr>
      <vt:lpstr>Sagona Book</vt:lpstr>
      <vt:lpstr>ExploreVTI</vt:lpstr>
      <vt:lpstr>Telecomunication Customer Churn Analysis</vt:lpstr>
      <vt:lpstr>Background</vt:lpstr>
      <vt:lpstr>Objective</vt:lpstr>
      <vt:lpstr>Data Understanding</vt:lpstr>
      <vt:lpstr>Data Cleansing</vt:lpstr>
      <vt:lpstr>Exploratory Data Analysis</vt:lpstr>
      <vt:lpstr>Tendensi Churn Berdasarkan Biaya dan Tenure</vt:lpstr>
      <vt:lpstr>Tendensi Churn Berdasarkan Kategori</vt:lpstr>
      <vt:lpstr>Tendensi Churn berdasarkan Layanan Tambahan</vt:lpstr>
      <vt:lpstr>Korelasi Variabel dengan Churn</vt:lpstr>
      <vt:lpstr>Modelling Data</vt:lpstr>
      <vt:lpstr>Feature Importance</vt:lpstr>
      <vt:lpstr>Hasil Akurasi Prediksi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Telecomunication Customer Churn Analysis</dc:title>
  <dc:creator>Yurham Afif</dc:creator>
  <cp:lastModifiedBy>Yurham Afif</cp:lastModifiedBy>
  <cp:revision>1</cp:revision>
  <dcterms:created xsi:type="dcterms:W3CDTF">2021-12-30T05:53:04Z</dcterms:created>
  <dcterms:modified xsi:type="dcterms:W3CDTF">2021-12-30T11:28:36Z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0x01010067E2EAC48EBF1D4CBF007BD0D3A12F7E</vt:lpwstr>
  </property>
</Properties>
</file>