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94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95" r:id="rId12"/>
    <p:sldId id="284" r:id="rId13"/>
    <p:sldId id="287" r:id="rId14"/>
    <p:sldId id="288" r:id="rId15"/>
    <p:sldId id="285" r:id="rId16"/>
    <p:sldId id="296" r:id="rId17"/>
    <p:sldId id="289" r:id="rId18"/>
    <p:sldId id="290" r:id="rId19"/>
    <p:sldId id="297" r:id="rId20"/>
    <p:sldId id="286" r:id="rId21"/>
    <p:sldId id="291" r:id="rId22"/>
    <p:sldId id="292" r:id="rId23"/>
    <p:sldId id="281" r:id="rId24"/>
    <p:sldId id="282" r:id="rId25"/>
    <p:sldId id="283" r:id="rId26"/>
    <p:sldId id="278" r:id="rId27"/>
    <p:sldId id="279" r:id="rId28"/>
    <p:sldId id="280" r:id="rId29"/>
    <p:sldId id="298" r:id="rId30"/>
    <p:sldId id="299" r:id="rId31"/>
    <p:sldId id="265" r:id="rId32"/>
    <p:sldId id="266" r:id="rId33"/>
    <p:sldId id="263" r:id="rId34"/>
    <p:sldId id="264" r:id="rId35"/>
    <p:sldId id="267" r:id="rId36"/>
    <p:sldId id="268" r:id="rId37"/>
    <p:sldId id="261" r:id="rId38"/>
    <p:sldId id="277" r:id="rId39"/>
    <p:sldId id="2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66" autoAdjust="0"/>
    <p:restoredTop sz="94660"/>
  </p:normalViewPr>
  <p:slideViewPr>
    <p:cSldViewPr snapToGrid="0">
      <p:cViewPr varScale="1">
        <p:scale>
          <a:sx n="58" d="100"/>
          <a:sy n="58" d="100"/>
        </p:scale>
        <p:origin x="44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06537"/>
            <a:ext cx="4775075" cy="55965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presentazione BACKEND e FRONTEND,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realizzata da </a:t>
            </a:r>
            <a:r>
              <a:rPr lang="en-US" u="sng" dirty="0">
                <a:solidFill>
                  <a:schemeClr val="tx1"/>
                </a:solidFill>
              </a:rPr>
              <a:t>Giulio Cigno Membo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Business  </a:t>
            </a:r>
            <a:r>
              <a:rPr lang="it-IT" dirty="0">
                <a:solidFill>
                  <a:srgbClr val="0070C0"/>
                </a:solidFill>
              </a:rPr>
              <a:t>StatoStazioniManager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Altri metodi: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getInstance() : StatoStazioniManager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implementazione del ‘pattern’ SINGLETON per limitare il numero di istanze della classe manager. Restituisce l’istanza corrente…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leggiCodiciStazioni( codiceLinea) : List&lt;String&gt;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seleziona il campo ‘codiceStazione’ dalla tabella Stazione, dove il codiceLinea associato a Stazione è quello indicato; se la risposta NON è vuota restituisce la lista, altrimenti NULL.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61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HTML  </a:t>
            </a:r>
            <a:r>
              <a:rPr lang="it-IT" dirty="0">
                <a:solidFill>
                  <a:srgbClr val="0070C0"/>
                </a:solidFill>
              </a:rPr>
              <a:t>/home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C49BDB-91E3-49D1-9994-570D00FF8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"/>
          <a:stretch/>
        </p:blipFill>
        <p:spPr>
          <a:xfrm>
            <a:off x="1197280" y="1724315"/>
            <a:ext cx="10058400" cy="450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8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HTML  </a:t>
            </a:r>
            <a:r>
              <a:rPr lang="it-IT" dirty="0">
                <a:solidFill>
                  <a:srgbClr val="0070C0"/>
                </a:solidFill>
              </a:rPr>
              <a:t>/home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Stile: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Bootstrap 4.</a:t>
            </a: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Titolo: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Home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Struttura: </a:t>
            </a: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Barra orizzontale di intestazione 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Contiene l’intestazione della pagina.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Container 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Contiene una sequenza di ‘cards’ disposte orizzontalmente. Ciascuna corrisponde ad una linea di produzione e mostra l’ultimo stato registrato nel DB.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Piè di pagina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8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jQuery  </a:t>
            </a:r>
            <a:r>
              <a:rPr lang="it-IT" dirty="0">
                <a:solidFill>
                  <a:srgbClr val="0070C0"/>
                </a:solidFill>
              </a:rPr>
              <a:t>home.js  </a:t>
            </a:r>
            <a:r>
              <a:rPr lang="it-IT" dirty="0">
                <a:solidFill>
                  <a:srgbClr val="00B050"/>
                </a:solidFill>
              </a:rPr>
              <a:t>:ajax()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Richiesta: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$.ajax({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url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: ‘/home’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method: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‘post’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data: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{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tipo: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‘richiestaStatoLinee’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}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})</a:t>
            </a:r>
          </a:p>
        </p:txBody>
      </p:sp>
    </p:spTree>
    <p:extLst>
      <p:ext uri="{BB962C8B-B14F-4D97-AF65-F5344CB8AC3E}">
        <p14:creationId xmlns:p14="http://schemas.microsoft.com/office/powerpoint/2010/main" val="546456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jQuery  </a:t>
            </a:r>
            <a:r>
              <a:rPr lang="it-IT" dirty="0">
                <a:solidFill>
                  <a:srgbClr val="0070C0"/>
                </a:solidFill>
              </a:rPr>
              <a:t>home.js  </a:t>
            </a:r>
            <a:r>
              <a:rPr lang="it-IT" dirty="0">
                <a:solidFill>
                  <a:srgbClr val="00B050"/>
                </a:solidFill>
              </a:rPr>
              <a:t>:ajax()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Risposta: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.done( (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string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=&gt; {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se la stringa è NON vuota allora viene convertita in oggetto dalla funzione JSON.parse( string).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infine si utilizza l’oggetto per aggiornare lo stato delle line.  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})</a:t>
            </a: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.fail( (a,b) =&gt; console.log(‘fail!!’, a, b)); 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stampa un messaggio di errore nella console</a:t>
            </a: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34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HTML  </a:t>
            </a:r>
            <a:r>
              <a:rPr lang="it-IT" dirty="0">
                <a:solidFill>
                  <a:srgbClr val="0070C0"/>
                </a:solidFill>
              </a:rPr>
              <a:t>/login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BEB59B-1A0E-48B0-B73C-7D1A2E2A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1" r="31540" b="13043"/>
          <a:stretch/>
        </p:blipFill>
        <p:spPr>
          <a:xfrm>
            <a:off x="6096001" y="1698096"/>
            <a:ext cx="5029199" cy="4533352"/>
          </a:xfrm>
          <a:prstGeom prst="rect">
            <a:avLst/>
          </a:prstGeom>
        </p:spPr>
      </p:pic>
      <p:pic>
        <p:nvPicPr>
          <p:cNvPr id="6" name="Picture 5" descr="Login authentication">
            <a:extLst>
              <a:ext uri="{FF2B5EF4-FFF2-40B4-BE49-F238E27FC236}">
                <a16:creationId xmlns:a16="http://schemas.microsoft.com/office/drawing/2014/main" id="{6D372DDD-979A-49A4-86C9-1EC2673C5B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3" t="331" r="28987" b="14780"/>
          <a:stretch/>
        </p:blipFill>
        <p:spPr>
          <a:xfrm>
            <a:off x="1066800" y="1698097"/>
            <a:ext cx="5029200" cy="453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1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HTML  </a:t>
            </a:r>
            <a:r>
              <a:rPr lang="it-IT" dirty="0">
                <a:solidFill>
                  <a:srgbClr val="0070C0"/>
                </a:solidFill>
              </a:rPr>
              <a:t>/login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Stile: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Bootstrap 4.</a:t>
            </a: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Titolo: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Login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Struttura: </a:t>
            </a: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Sfondo 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Contiene l’immagine vettoriale di sfondo.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Inserimento delle credenziali  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Contiene i campi ‘username’ e ‘password’ insieme al bottone ‘Sign-in’.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09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jQuery  </a:t>
            </a:r>
            <a:r>
              <a:rPr lang="it-IT" dirty="0">
                <a:solidFill>
                  <a:srgbClr val="0070C0"/>
                </a:solidFill>
              </a:rPr>
              <a:t>login.js  </a:t>
            </a:r>
            <a:r>
              <a:rPr lang="it-IT" dirty="0">
                <a:solidFill>
                  <a:srgbClr val="00B050"/>
                </a:solidFill>
              </a:rPr>
              <a:t>:ajax()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Richiesta: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$.ajax({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url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: ‘/login’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method: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‘post’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data: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{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username: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$(‘#inputUsername’).val(),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password: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$(‘#inputPassword’).val()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}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})</a:t>
            </a:r>
          </a:p>
        </p:txBody>
      </p:sp>
    </p:spTree>
    <p:extLst>
      <p:ext uri="{BB962C8B-B14F-4D97-AF65-F5344CB8AC3E}">
        <p14:creationId xmlns:p14="http://schemas.microsoft.com/office/powerpoint/2010/main" val="3965532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jQuery  </a:t>
            </a:r>
            <a:r>
              <a:rPr lang="it-IT" dirty="0">
                <a:solidFill>
                  <a:srgbClr val="0070C0"/>
                </a:solidFill>
              </a:rPr>
              <a:t>login.js  </a:t>
            </a:r>
            <a:r>
              <a:rPr lang="it-IT" dirty="0">
                <a:solidFill>
                  <a:srgbClr val="00B050"/>
                </a:solidFill>
              </a:rPr>
              <a:t>:ajax()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Risposta: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.done( (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utente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=&gt; {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se l’utente è NON vuoto, esso viene memorizzato nel ‘localStorage’ e, in seguito, si passa alla pagina della linea.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Altrimenti, viene mostrato un messaggio di errore.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})</a:t>
            </a: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.fail( (a,b) =&gt; console.log(‘fail!!’, a, b)); 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stampa un messaggio di errore nella console</a:t>
            </a: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06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HTML  </a:t>
            </a:r>
            <a:r>
              <a:rPr lang="it-IT" dirty="0">
                <a:solidFill>
                  <a:srgbClr val="0070C0"/>
                </a:solidFill>
              </a:rPr>
              <a:t>/linea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325E16-1527-4935-8AC1-1A22EB62B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800" y="1629081"/>
            <a:ext cx="10058400" cy="460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Introduzione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Il progetto</a:t>
            </a: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MES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costituito da una applicazione WEB ed una Android. Entrambe si affidano ad un server back-end scritto in linguaggio Java. L’obiettivo della prima applicazione è quello di fornire una interfaccia utente per la supervisione e il controllo delle linee di produzione. Dopo l’autenticazione, sarà posssibile avviare, fermare o mettere in pausa la linea prescelta. E nel contempo verranno visualizzato e aggiornato lo stato delle stazioni. </a:t>
            </a:r>
          </a:p>
          <a:p>
            <a:pPr>
              <a:lnSpc>
                <a:spcPct val="150000"/>
              </a:lnSpc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685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HTML  </a:t>
            </a:r>
            <a:r>
              <a:rPr lang="it-IT" dirty="0">
                <a:solidFill>
                  <a:srgbClr val="0070C0"/>
                </a:solidFill>
              </a:rPr>
              <a:t>/linea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Stile: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Bootstrap 4.</a:t>
            </a: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Titolo: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Linea + ‘codiceLinea’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Struttura: </a:t>
            </a: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Barra di navigazione 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Contiene un unico bottone che consente di tornare alla pagina iniziale.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Riquadro sinistro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Contiene una serie di ‘schede’ che corrispondono a diverse operazioni attuabili dall’utente; quali inserimento di note, lettura anomalie etc.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Riquadro destro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Contiene l’elenco delle stazioni insieme ai bottoni di avvio, stop e pausa.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41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jQuery  </a:t>
            </a:r>
            <a:r>
              <a:rPr lang="it-IT" dirty="0">
                <a:solidFill>
                  <a:srgbClr val="0070C0"/>
                </a:solidFill>
              </a:rPr>
              <a:t>linea.js  </a:t>
            </a:r>
            <a:r>
              <a:rPr lang="it-IT" dirty="0">
                <a:solidFill>
                  <a:srgbClr val="00B050"/>
                </a:solidFill>
              </a:rPr>
              <a:t>:ajax()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Richiesta: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$.ajax({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url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: ‘/linea’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method: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‘post’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data: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{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tipo: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‘aggiornamento’,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codiceLinea: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linea.codiceLinea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stop: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STOP_STRING_VALUE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}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})</a:t>
            </a:r>
          </a:p>
        </p:txBody>
      </p:sp>
    </p:spTree>
    <p:extLst>
      <p:ext uri="{BB962C8B-B14F-4D97-AF65-F5344CB8AC3E}">
        <p14:creationId xmlns:p14="http://schemas.microsoft.com/office/powerpoint/2010/main" val="1405355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jQuery  </a:t>
            </a:r>
            <a:r>
              <a:rPr lang="it-IT" dirty="0">
                <a:solidFill>
                  <a:srgbClr val="0070C0"/>
                </a:solidFill>
              </a:rPr>
              <a:t>linea.js  </a:t>
            </a:r>
            <a:r>
              <a:rPr lang="it-IT" dirty="0">
                <a:solidFill>
                  <a:srgbClr val="00B050"/>
                </a:solidFill>
              </a:rPr>
              <a:t>:ajax()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Risposta: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.done( (</a:t>
            </a:r>
            <a:r>
              <a:rPr lang="en-US" sz="2400" noProof="1">
                <a:solidFill>
                  <a:srgbClr val="0070C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input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=&gt; {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se l’input è NON vuoto, manipola il DOM per aggiornare lo stato delle stazioni.</a:t>
            </a:r>
          </a:p>
          <a:p>
            <a:pPr lvl="1"/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})</a:t>
            </a: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.fail( (a,b) =&gt; console.log(‘fail!!’, a, b)); 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stampa un messaggio di errore nella console</a:t>
            </a: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43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Controllers  </a:t>
            </a:r>
            <a:r>
              <a:rPr lang="it-IT" dirty="0">
                <a:solidFill>
                  <a:srgbClr val="0070C0"/>
                </a:solidFill>
              </a:rPr>
              <a:t>HomeController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è il controller che gestisce la pagina iniziale; esso prevede la possibilità di supervisionare e aggiornare periodicamente lo stato delle linee.  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Implementazione: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doGet 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scrive nella ‘response’ il contenuto della pagina ‘index.html’.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doPost 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void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seleziona in base al parametro ‘tipoRichiesta’ l’operazione da eseguire.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2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Controllers  </a:t>
            </a:r>
            <a:r>
              <a:rPr lang="it-IT" dirty="0">
                <a:solidFill>
                  <a:srgbClr val="0070C0"/>
                </a:solidFill>
              </a:rPr>
              <a:t>HomeController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 aggiuntivi: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richiediLinea( codiceLinea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una linea in base al parametro ‘codiceLinea’; dopodiché tenta di scrivere il risultato in JSON nella ‘response’.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richiediStatoLinee( Ht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): void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l’ultimo stato di ogni linea di produzione; se tutte le risposte sono != NULL, allora tenta di scrivere la lista in JSON nella ‘response’.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Controllers  </a:t>
            </a:r>
            <a:r>
              <a:rPr lang="it-IT" dirty="0">
                <a:solidFill>
                  <a:srgbClr val="0070C0"/>
                </a:solidFill>
              </a:rPr>
              <a:t>LoginController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è il controller che gestisce la pagina di login. Esso prevede la possibilità di verificare le credenziali inserite.  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Implementazione: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doGet 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scrive nella ‘response’ il contenuto della pagina ‘login.html’.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doPost 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void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riceve le credenziali come parametro della richiesta e utilizza una istanza di AuthenticationManager per verificare la loro correttezza; dopodiché tenta di scrivere l’utente indicato in JSON nella ‘response’.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338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Controllers  </a:t>
            </a:r>
            <a:r>
              <a:rPr lang="it-IT" dirty="0">
                <a:solidFill>
                  <a:srgbClr val="0070C0"/>
                </a:solidFill>
              </a:rPr>
              <a:t>LineaController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è il controller che gestisce la pagina di supervisione della linea di produzione; esso prevede la possibilità di aggiornare periodicamente lo stato delle stazioni.  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Implementazione: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doGet 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scrive nella ‘response’ il contenuto della pagina ‘linea.html’.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doPost 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void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seleziona in base al parametro ‘tipoRichiesta’ l’operazione da eseguire.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41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Controllers  </a:t>
            </a:r>
            <a:r>
              <a:rPr lang="it-IT" dirty="0">
                <a:solidFill>
                  <a:srgbClr val="0070C0"/>
                </a:solidFill>
              </a:rPr>
              <a:t>LineaController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 aggiuntivi: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aggiornamento(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recupera il nuovo stato delle stazioni in base al parametro ‘codiceLinea’ e lo scrive nella ‘response’ in formato JSON; infine memorizza tutti i nuovi stati nel DB.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avviamento(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): void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una linea in base al parametro ‘codiceLinea’ e utilizza una istanza di LineaManager per avviarla.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87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Controllers  </a:t>
            </a:r>
            <a:r>
              <a:rPr lang="it-IT" dirty="0">
                <a:solidFill>
                  <a:srgbClr val="0070C0"/>
                </a:solidFill>
              </a:rPr>
              <a:t>LineaController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 aggiuntivi: </a:t>
            </a: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stop(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): void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una linea in base al parametro ‘codiceLinea’ e utilizza una istanza di LineaManager per fermarla.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pausa(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): void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una linea in base al parametro ‘codiceLinea’ e utilizza una istanza di LineaManager per metterla in pausa.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581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Controllers  </a:t>
            </a:r>
            <a:r>
              <a:rPr lang="it-IT" dirty="0">
                <a:solidFill>
                  <a:srgbClr val="0070C0"/>
                </a:solidFill>
              </a:rPr>
              <a:t>ScadaProvider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il controller che gestisce la creazione di una nuova lista di stati stazione per la linea indicata nei parametri della richiesta.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Implementazione: </a:t>
            </a: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doGet 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genera una lista di nuovi stati stazione per la linea indicata dal parametro codiceLinea. Scrive un array JSON nella response.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doPost 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HttpServletRequest, HttpServletResponse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void 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chiama la funzione doGet.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0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Business  </a:t>
            </a:r>
            <a:r>
              <a:rPr lang="it-IT" dirty="0">
                <a:solidFill>
                  <a:srgbClr val="0070C0"/>
                </a:solidFill>
              </a:rPr>
              <a:t>AuthenticationManager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manager adibita alla verifica di credenziali utente.</a:t>
            </a:r>
          </a:p>
          <a:p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login( nome, password) : Utente 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controlla le credenziali nome e password; se risultano corrette restituisce l’utente identificato, altrimenti NULL. </a:t>
            </a:r>
          </a:p>
        </p:txBody>
      </p:sp>
    </p:spTree>
    <p:extLst>
      <p:ext uri="{BB962C8B-B14F-4D97-AF65-F5344CB8AC3E}">
        <p14:creationId xmlns:p14="http://schemas.microsoft.com/office/powerpoint/2010/main" val="4032882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Controllers  </a:t>
            </a:r>
            <a:r>
              <a:rPr lang="it-IT" dirty="0">
                <a:solidFill>
                  <a:srgbClr val="0070C0"/>
                </a:solidFill>
              </a:rPr>
              <a:t>ScadaProvider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Esempio JSON: </a:t>
            </a:r>
          </a:p>
          <a:p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[ {</a:t>
            </a:r>
          </a:p>
          <a:p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 "stazione" : {</a:t>
            </a:r>
          </a:p>
          <a:p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   "nome" : "versamento granuli plastici",</a:t>
            </a:r>
          </a:p>
          <a:p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   "codiceStazione" : "01_00"</a:t>
            </a:r>
          </a:p>
          <a:p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 },</a:t>
            </a:r>
          </a:p>
          <a:p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 "statoSegnale" : "oggetto",</a:t>
            </a:r>
          </a:p>
          <a:p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 "timeStamp" : 1585753253549</a:t>
            </a:r>
          </a:p>
          <a:p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}, </a:t>
            </a:r>
          </a:p>
          <a:p>
            <a:endParaRPr lang="it-IT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… ]</a:t>
            </a: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65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 </a:t>
            </a:r>
            <a:r>
              <a:rPr lang="it-IT" dirty="0">
                <a:solidFill>
                  <a:srgbClr val="0070C0"/>
                </a:solidFill>
              </a:rPr>
              <a:t>LineaDiProduzione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adibita alla rappresentazione di una linea di produzione.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Attributi: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codiceLinea, nome, 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(List&lt;Stazione&gt;)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stazioni, 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(List&lt;StatoLinea&gt;)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stati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Costruttore: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LineaDiProduzione ( ) {  //default …  }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Annotazioni: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@JsonIgnore, ignora in fase di serializzazione o deserializzazione.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@Id, indica che l’attributo corrispondente è CHIAVE primaria nel DB.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@OneToMany, specifica la reciproca molteplicità tra due classi in relazione e qui si riferisce ad un attributo di tipo List&lt;Stazione&gt; o List&lt;StatoLinea&gt;. </a:t>
            </a:r>
          </a:p>
        </p:txBody>
      </p:sp>
    </p:spTree>
    <p:extLst>
      <p:ext uri="{BB962C8B-B14F-4D97-AF65-F5344CB8AC3E}">
        <p14:creationId xmlns:p14="http://schemas.microsoft.com/office/powerpoint/2010/main" val="2497498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 </a:t>
            </a:r>
            <a:r>
              <a:rPr lang="it-IT" dirty="0">
                <a:solidFill>
                  <a:srgbClr val="0070C0"/>
                </a:solidFill>
              </a:rPr>
              <a:t>StatoLinea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adibita alla rappresentazione dello stato di una linea.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Attributi: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id, 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(Date)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timestamp, linea, statoLinea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Costruttore: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…(  linea, statoLinea) {  …timestamp = new java.util.Date() }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Annotazioni: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@JsonIgnore, ignora in fase di serializzazione o deserializzazione.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@Id, indica che l’attributo corrispondente è CHIAVE primaria nel DB.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@ManyToOne, specifica la reciproca molteplicità tra due classi in relazione e qui si riferisce ad un attributo di tipo LineaDiProduzione. </a:t>
            </a:r>
          </a:p>
        </p:txBody>
      </p:sp>
    </p:spTree>
    <p:extLst>
      <p:ext uri="{BB962C8B-B14F-4D97-AF65-F5344CB8AC3E}">
        <p14:creationId xmlns:p14="http://schemas.microsoft.com/office/powerpoint/2010/main" val="3469743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 </a:t>
            </a:r>
            <a:r>
              <a:rPr lang="it-IT" dirty="0">
                <a:solidFill>
                  <a:srgbClr val="0070C0"/>
                </a:solidFill>
              </a:rPr>
              <a:t>Stazione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adibita alla rappresentazione di una stazione di lavoro.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Attributi: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codiceStazione, nome, linea, statiStazione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Costruttore: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Stazione( linea, nome, codiceStazione ) {…}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Annotazioni: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@JsonIgnore, segnala che l’attributo annotato deve essere ignorato nei processi di serializzazione e deserializzazione.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@Id, indica che l’attributo corrispondente è CHIAVE primaria nel DB.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@OneToMany, specifica la reciproca molteplicità tra due classi in relazione e qui si riferisce ad un attributo di tipo List&lt;StatoStazione&gt;. </a:t>
            </a:r>
          </a:p>
        </p:txBody>
      </p:sp>
    </p:spTree>
    <p:extLst>
      <p:ext uri="{BB962C8B-B14F-4D97-AF65-F5344CB8AC3E}">
        <p14:creationId xmlns:p14="http://schemas.microsoft.com/office/powerpoint/2010/main" val="953226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 </a:t>
            </a:r>
            <a:r>
              <a:rPr lang="it-IT" dirty="0">
                <a:solidFill>
                  <a:srgbClr val="0070C0"/>
                </a:solidFill>
              </a:rPr>
              <a:t>StatoStazione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adibita alla rappresentazione dello stato di una stazione.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Attributi: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id, 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(Date)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TimeStamp, stazione, statoSegnale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Costruttore: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…( stazione, segnale) { …TimeStamp = new java.util.Date(); }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Annotazioni: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@Temporal, specifica che il tipo dell’attributo è Date o Calendar.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@Id, indica che l’attributo corrispondente è CHIAVE primaria nel DB.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@ManyToOne, specifica la reciproca molteplicità tra due classi in relazione e qui si riferisce ad un attributo di tipo Stazione. </a:t>
            </a:r>
          </a:p>
        </p:txBody>
      </p:sp>
    </p:spTree>
    <p:extLst>
      <p:ext uri="{BB962C8B-B14F-4D97-AF65-F5344CB8AC3E}">
        <p14:creationId xmlns:p14="http://schemas.microsoft.com/office/powerpoint/2010/main" val="3076609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 </a:t>
            </a:r>
            <a:r>
              <a:rPr lang="it-IT" dirty="0">
                <a:solidFill>
                  <a:srgbClr val="0070C0"/>
                </a:solidFill>
              </a:rPr>
              <a:t>StatiLinea </a:t>
            </a:r>
            <a:r>
              <a:rPr lang="it-IT" dirty="0">
                <a:solidFill>
                  <a:srgbClr val="00B050"/>
                </a:solidFill>
              </a:rPr>
              <a:t>:enumerazione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una enumerazione adibita alla rappresentazione di tutti i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possibili stati di una linea di produzione.  </a:t>
            </a:r>
          </a:p>
          <a:p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Valori: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Avviata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inPausa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Ferma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inErrore </a:t>
            </a:r>
          </a:p>
        </p:txBody>
      </p:sp>
    </p:spTree>
    <p:extLst>
      <p:ext uri="{BB962C8B-B14F-4D97-AF65-F5344CB8AC3E}">
        <p14:creationId xmlns:p14="http://schemas.microsoft.com/office/powerpoint/2010/main" val="3113540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Model  </a:t>
            </a:r>
            <a:r>
              <a:rPr lang="it-IT" dirty="0">
                <a:solidFill>
                  <a:srgbClr val="0070C0"/>
                </a:solidFill>
              </a:rPr>
              <a:t>SegnaleStazione </a:t>
            </a:r>
            <a:r>
              <a:rPr lang="it-IT" dirty="0">
                <a:solidFill>
                  <a:srgbClr val="00B050"/>
                </a:solidFill>
              </a:rPr>
              <a:t>:enumerazione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una enumerazione adibita alla rappresentazione di tutti i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possibili segnali associabili ad una stazione di lavoro.  </a:t>
            </a:r>
          </a:p>
          <a:p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Valori: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libera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oggetto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azione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anomalia </a:t>
            </a:r>
          </a:p>
        </p:txBody>
      </p:sp>
    </p:spTree>
    <p:extLst>
      <p:ext uri="{BB962C8B-B14F-4D97-AF65-F5344CB8AC3E}">
        <p14:creationId xmlns:p14="http://schemas.microsoft.com/office/powerpoint/2010/main" val="2808849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 </a:t>
            </a:r>
            <a:r>
              <a:rPr lang="it-IT" dirty="0">
                <a:solidFill>
                  <a:srgbClr val="0070C0"/>
                </a:solidFill>
              </a:rPr>
              <a:t>Utente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adibita alla rappresentazione degli utenti del sistema.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Attributi: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id, nome,  password, </a:t>
            </a: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(boolean)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attivo.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Costruttore: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Utente( nome, password, ruolo ) {…}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Annotazioni: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@JsonIgnore, segnala che l’attributo annotato deve essere ignorato nei processi di serializzazione e deserializzazione.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@Id, indica che l’attributo corrispondente è CHIAVE primaria nel DB.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@GeneretedValue, incrementa automaticamente il valore dell’attributo. 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Utils  </a:t>
            </a:r>
            <a:r>
              <a:rPr lang="it-IT" dirty="0">
                <a:solidFill>
                  <a:srgbClr val="0070C0"/>
                </a:solidFill>
              </a:rPr>
              <a:t>JPAUtil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manager adibita alla gestione della E.M. Factory.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getInstance() : JPAUtil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implementazione del ‘pattern’ SINGLETON per limitare il numero di istanze della classe manager. Restituisce l’istanza corrente… </a:t>
            </a:r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getEntityManagerFactory() : EntityManagerFactory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restituisce il valore dell’attributo entityManagerFactory…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99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4DE7766-D7AC-4CC8-BCA6-D96ABAC99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59" y="711875"/>
            <a:ext cx="11048681" cy="54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Business  </a:t>
            </a:r>
            <a:r>
              <a:rPr lang="it-IT" dirty="0">
                <a:solidFill>
                  <a:srgbClr val="0070C0"/>
                </a:solidFill>
              </a:rPr>
              <a:t>LineaManager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manager adibita alla gestione delle linee.</a:t>
            </a:r>
          </a:p>
          <a:p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elencoLinee( nome, password) : List&lt;LineaDiProduzione&gt;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tutte le line al DB; se la risposta è NON vuota la restituisce sotto forma di lista, altrimenti restituisce NULL.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memorizzaStatoLinea( stato) 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memorizza nel DB lo stato ricevuto come parametro;  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6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Business  </a:t>
            </a:r>
            <a:r>
              <a:rPr lang="it-IT" dirty="0">
                <a:solidFill>
                  <a:srgbClr val="0070C0"/>
                </a:solidFill>
              </a:rPr>
              <a:t>LineaManager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Altri metodi: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avvia( linea) : void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avvia la linea indicata; 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[ ferma, inErrore e inPausa ] ( linea ) 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memorizzano il rispettivo stato della linea nel DB; 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getLinea( codiceLinea) : LineaDiProduzione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la linea indicata; se la richiesta va a buon fine restituisce un oggetto LineaDiProduzione, altrimenti NULL.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strike="sngStrike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getSnapshot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 codiceLinea) : String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la linea indicata e l’ultimo stato di ogni sua stazione; dopodiché li inserisce in un oggetto JSON restituito come stringa.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3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Business  </a:t>
            </a:r>
            <a:r>
              <a:rPr lang="it-IT" dirty="0">
                <a:solidFill>
                  <a:srgbClr val="0070C0"/>
                </a:solidFill>
              </a:rPr>
              <a:t>LineaManager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Altri </a:t>
            </a:r>
            <a:r>
              <a:rPr lang="it-IT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getStatoLinea( codiceLinea) : StatoLinea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la lista ordinata temporalmente; se la risposta NON è vuota restituisce il primo StatoLinea, altrimenti NULL.   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getStazione( codiceStazione) : Stazione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la stazione indicata; se la risposta è NON vuota restituisce il primo elemento, altrimenti NULL.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getAllStazioni( </a:t>
            </a:r>
            <a:r>
              <a:rPr lang="it-IT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codiceLinea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: List&lt;Stazione&gt;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la lista delle stazioni sulla linea; se la risposta è NON nulla restituisce la lista, altrimenti NULL.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6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Business  </a:t>
            </a:r>
            <a:r>
              <a:rPr lang="it-IT" dirty="0">
                <a:solidFill>
                  <a:srgbClr val="0070C0"/>
                </a:solidFill>
              </a:rPr>
              <a:t>RequestManager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manager adibita alla gestione delle richieste REST.</a:t>
            </a:r>
          </a:p>
          <a:p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getInstance() : RequestManager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implementazione del ‘pattern’ SINGLETON per limitare il numero di istanze della classe manager. Restituisce l’istanza corrente…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requestGET( endpoint) : String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utilizza una libreria esterna per fare una richiesta GET allo URL indicato;  restituisce la risposta in una stringa.</a:t>
            </a: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1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Business  </a:t>
            </a:r>
            <a:r>
              <a:rPr lang="it-IT" dirty="0">
                <a:solidFill>
                  <a:srgbClr val="0070C0"/>
                </a:solidFill>
              </a:rPr>
              <a:t>ResponseWriter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manager adibita alla gestione della risposta ad una richiesta di tipo GET o POST.</a:t>
            </a:r>
          </a:p>
          <a:p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strike="sngStrike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write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 sourceLocation, HttpServletResponse) 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prova a scrivere sulla ‘HttpServletResponse’ il contenuto del file trovato in ‘sourceLocation’; non restituisce nulla.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3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552"/>
            <a:ext cx="10058400" cy="1371600"/>
          </a:xfrm>
        </p:spPr>
        <p:txBody>
          <a:bodyPr/>
          <a:lstStyle/>
          <a:p>
            <a:r>
              <a:rPr lang="it-IT" dirty="0"/>
              <a:t>Business  </a:t>
            </a:r>
            <a:r>
              <a:rPr lang="it-IT" dirty="0">
                <a:solidFill>
                  <a:srgbClr val="0070C0"/>
                </a:solidFill>
              </a:rPr>
              <a:t>StatoStazioniManager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4863-B7A5-4A7F-98E5-FC7908139C6C}"/>
              </a:ext>
            </a:extLst>
          </p:cNvPr>
          <p:cNvSpPr txBox="1"/>
          <p:nvPr/>
        </p:nvSpPr>
        <p:spPr>
          <a:xfrm>
            <a:off x="1066800" y="2014194"/>
            <a:ext cx="10058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Descrizione: </a:t>
            </a: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è la classe manager adibita alla gestione dello stato delle stazioni.</a:t>
            </a:r>
          </a:p>
          <a:p>
            <a:endParaRPr lang="en-US" sz="2400" noProof="1">
              <a:solidFill>
                <a:srgbClr val="C0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noProof="1">
                <a:solidFill>
                  <a:srgbClr val="C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Metodi: 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memorizzaStatoStazione( stato) : void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memorizza nel DB lo stato ricevuto come parametro; 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leggiStatoStazione( codiceStazione) : StatoStazione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chiede al DB la lista ordinata temporalmente; se la risposta NON è vuota restituisce il primo StatoStazione, altrimenti NULL.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noProof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leggiStatoStazioni( codiceLinea) : List&lt;StatoStazione&gt;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400" noProof="1">
                <a:solidFill>
                  <a:srgbClr val="00B05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chiama il metodo precedente per ogni stazione sulla linea; se c’è almeno una risposta restituisce la lista, altrimenti NULL.   </a:t>
            </a: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solidFill>
                <a:srgbClr val="00B05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endParaRPr lang="en-US" sz="2400" noProof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92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1671</Words>
  <Application>Microsoft Office PowerPoint</Application>
  <PresentationFormat>Widescreen</PresentationFormat>
  <Paragraphs>316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Calibri</vt:lpstr>
      <vt:lpstr>Century Gothic</vt:lpstr>
      <vt:lpstr>Garamond</vt:lpstr>
      <vt:lpstr>Wingdings</vt:lpstr>
      <vt:lpstr>SavonVTI</vt:lpstr>
      <vt:lpstr>mes</vt:lpstr>
      <vt:lpstr>Introduzione</vt:lpstr>
      <vt:lpstr>Business  AuthenticationManager</vt:lpstr>
      <vt:lpstr>Business  LineaManager</vt:lpstr>
      <vt:lpstr>Business  LineaManager</vt:lpstr>
      <vt:lpstr>Business  LineaManager</vt:lpstr>
      <vt:lpstr>Business  RequestManager</vt:lpstr>
      <vt:lpstr>Business  ResponseWriter</vt:lpstr>
      <vt:lpstr>Business  StatoStazioniManager</vt:lpstr>
      <vt:lpstr>Business  StatoStazioniManager</vt:lpstr>
      <vt:lpstr>HTML  /home</vt:lpstr>
      <vt:lpstr>HTML  /home</vt:lpstr>
      <vt:lpstr>jQuery  home.js  :ajax()</vt:lpstr>
      <vt:lpstr>jQuery  home.js  :ajax()</vt:lpstr>
      <vt:lpstr>HTML  /login</vt:lpstr>
      <vt:lpstr>HTML  /login</vt:lpstr>
      <vt:lpstr>jQuery  login.js  :ajax()</vt:lpstr>
      <vt:lpstr>jQuery  login.js  :ajax()</vt:lpstr>
      <vt:lpstr>HTML  /linea</vt:lpstr>
      <vt:lpstr>HTML  /linea</vt:lpstr>
      <vt:lpstr>jQuery  linea.js  :ajax()</vt:lpstr>
      <vt:lpstr>jQuery  linea.js  :ajax()</vt:lpstr>
      <vt:lpstr>Controllers  HomeController</vt:lpstr>
      <vt:lpstr>Controllers  HomeController </vt:lpstr>
      <vt:lpstr>Controllers  LoginController</vt:lpstr>
      <vt:lpstr>Controllers  LineaController</vt:lpstr>
      <vt:lpstr>Controllers  LineaController</vt:lpstr>
      <vt:lpstr>Controllers  LineaController</vt:lpstr>
      <vt:lpstr>Controllers  ScadaProvider</vt:lpstr>
      <vt:lpstr>Controllers  ScadaProvider</vt:lpstr>
      <vt:lpstr>Model  LineaDiProduzione </vt:lpstr>
      <vt:lpstr>Model  StatoLinea</vt:lpstr>
      <vt:lpstr>Model  Stazione</vt:lpstr>
      <vt:lpstr>Model  StatoStazione</vt:lpstr>
      <vt:lpstr>Model  StatiLinea :enumerazione</vt:lpstr>
      <vt:lpstr>Model  SegnaleStazione :enumerazione</vt:lpstr>
      <vt:lpstr>Model  Utente</vt:lpstr>
      <vt:lpstr>Utils  JPAUtil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2020-03-16T13:29:47Z</dcterms:created>
  <dcterms:modified xsi:type="dcterms:W3CDTF">2020-04-03T13:56:49Z</dcterms:modified>
</cp:coreProperties>
</file>