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7" r:id="rId2"/>
    <p:sldId id="265" r:id="rId3"/>
    <p:sldId id="266" r:id="rId4"/>
    <p:sldId id="263" r:id="rId5"/>
    <p:sldId id="264" r:id="rId6"/>
    <p:sldId id="267" r:id="rId7"/>
    <p:sldId id="268" r:id="rId8"/>
    <p:sldId id="261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81" r:id="rId19"/>
    <p:sldId id="282" r:id="rId20"/>
    <p:sldId id="283" r:id="rId21"/>
    <p:sldId id="278" r:id="rId22"/>
    <p:sldId id="279" r:id="rId23"/>
    <p:sldId id="280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Manufacturing Execution System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26552"/>
            <a:ext cx="10058400" cy="1371600"/>
          </a:xfrm>
        </p:spPr>
        <p:txBody>
          <a:bodyPr/>
          <a:lstStyle/>
          <a:p>
            <a:r>
              <a:rPr lang="it-IT" dirty="0"/>
              <a:t>Business  </a:t>
            </a:r>
            <a:r>
              <a:rPr lang="it-IT" dirty="0">
                <a:solidFill>
                  <a:srgbClr val="0070C0"/>
                </a:solidFill>
              </a:rPr>
              <a:t>LineaManager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Descrizione: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è la classe manager adibita alla gestione delle linee.</a:t>
            </a:r>
          </a:p>
          <a:p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Metodi: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elencoLinee( nome, password) : List&lt;LineaDiProduzione&gt;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chiede tutte le line al DB; se la risposta è NON vuota la restituisce sotto forma di lista, altrimenti restituisce NULL.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noProof="1">
              <a:solidFill>
                <a:srgbClr val="00B05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memorizzaStatoLinea( stato) : void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memorizza nel DB lo stato ricevuto come parametro;  </a:t>
            </a:r>
          </a:p>
          <a:p>
            <a:pPr lvl="1"/>
            <a:endParaRPr lang="en-US" sz="2400" noProof="1">
              <a:solidFill>
                <a:srgbClr val="00B05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/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968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26552"/>
            <a:ext cx="10058400" cy="1371600"/>
          </a:xfrm>
        </p:spPr>
        <p:txBody>
          <a:bodyPr/>
          <a:lstStyle/>
          <a:p>
            <a:r>
              <a:rPr lang="it-IT" dirty="0"/>
              <a:t>Business  </a:t>
            </a:r>
            <a:r>
              <a:rPr lang="it-IT" dirty="0">
                <a:solidFill>
                  <a:srgbClr val="0070C0"/>
                </a:solidFill>
              </a:rPr>
              <a:t>LineaManager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Altri metodi: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avvia( linea) : void	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avvia la linea indicata; 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[ ferma, inErrore e inPausa ] ( linea ) : void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memorizzano il rispettivo stato della linea nel DB; 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getLinea( codiceLinea) : LineaDiProduzione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chiede al DB la linea indicata; se la richiesta va a buon fine restituisce un oggetto LineaDiProduzione, altrimenti NULL.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400" strike="sngStrike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getSnapshot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( codiceLinea) : String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chiede al DB la linea indicata e l’ultimo stato di ogni sua stazione; dopodiché li inserisce in un oggetto JSON restituito come stringa.</a:t>
            </a:r>
          </a:p>
          <a:p>
            <a:pPr lvl="1"/>
            <a:endParaRPr lang="en-US" sz="2400" noProof="1">
              <a:solidFill>
                <a:srgbClr val="00B05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/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735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26552"/>
            <a:ext cx="10058400" cy="1371600"/>
          </a:xfrm>
        </p:spPr>
        <p:txBody>
          <a:bodyPr/>
          <a:lstStyle/>
          <a:p>
            <a:r>
              <a:rPr lang="it-IT" dirty="0"/>
              <a:t>Business  </a:t>
            </a:r>
            <a:r>
              <a:rPr lang="it-IT" dirty="0">
                <a:solidFill>
                  <a:srgbClr val="0070C0"/>
                </a:solidFill>
              </a:rPr>
              <a:t>LineaManager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Altri </a:t>
            </a:r>
            <a:r>
              <a:rPr lang="it-IT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metodi: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it-IT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getStatoLinea( codiceLinea) : StatoLinea	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it-IT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chiede al DB la lista ordinata temporalmente; se la risposta NON è vuota restituisce il primo StatoLinea, altrimenti NULL.   </a:t>
            </a:r>
            <a:endParaRPr lang="en-US" sz="2400" noProof="1">
              <a:solidFill>
                <a:srgbClr val="00B05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getStazione( codiceStazione) : Stazione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chiede al DB la stazione indicata; se la risposta è NON vuota restituisce il primo elemento, altrimenti NULL.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getAllStazioni( </a:t>
            </a:r>
            <a:r>
              <a:rPr lang="it-IT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codiceLinea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) : List&lt;Stazione&gt;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chiede al DB la lista delle stazioni sulla linea; se la risposta è NON nulla restituisce la lista, altrimenti NULL.</a:t>
            </a:r>
          </a:p>
          <a:p>
            <a:pPr lvl="1"/>
            <a:endParaRPr lang="en-US" sz="2400" noProof="1">
              <a:solidFill>
                <a:srgbClr val="00B05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/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368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26552"/>
            <a:ext cx="10058400" cy="1371600"/>
          </a:xfrm>
        </p:spPr>
        <p:txBody>
          <a:bodyPr/>
          <a:lstStyle/>
          <a:p>
            <a:r>
              <a:rPr lang="it-IT" dirty="0"/>
              <a:t>Business  </a:t>
            </a:r>
            <a:r>
              <a:rPr lang="it-IT" dirty="0">
                <a:solidFill>
                  <a:srgbClr val="0070C0"/>
                </a:solidFill>
              </a:rPr>
              <a:t>RequestManager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Descrizione: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è la classe manager adibita alla gestione delle richieste REST.</a:t>
            </a:r>
          </a:p>
          <a:p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Metodi: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getInstance() : RequestManager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implementazione del ‘pattern’ SINGLETON per limitare il numero di istanze della classe manager. Restituisce l’istanza corrente…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noProof="1">
              <a:solidFill>
                <a:srgbClr val="00B05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requestGET( endpoint) : String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utilizza una libreria esterna per fare una richiesta GET allo URL indicato;  restituisce la risposta in una stringa.</a:t>
            </a:r>
          </a:p>
          <a:p>
            <a:pPr lvl="1"/>
            <a:endParaRPr lang="en-US" sz="2400" noProof="1">
              <a:solidFill>
                <a:srgbClr val="00B05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/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015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26552"/>
            <a:ext cx="10058400" cy="1371600"/>
          </a:xfrm>
        </p:spPr>
        <p:txBody>
          <a:bodyPr/>
          <a:lstStyle/>
          <a:p>
            <a:r>
              <a:rPr lang="it-IT" dirty="0"/>
              <a:t>Business  </a:t>
            </a:r>
            <a:r>
              <a:rPr lang="it-IT" dirty="0">
                <a:solidFill>
                  <a:srgbClr val="0070C0"/>
                </a:solidFill>
              </a:rPr>
              <a:t>ResponseWriter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Descrizione: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è la classe manager adibita alla gestione della risposta ad una richiesta di tipo GET o POST.</a:t>
            </a:r>
          </a:p>
          <a:p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Metodi: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400" strike="sngStrike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write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( sourceLocation, HttpServletResponse) : void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prova a scrivere sulla ‘HttpServletResponse’ il contenuto del file trovato in ‘sourceLocation’; non restituisce nulla.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/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739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26552"/>
            <a:ext cx="10058400" cy="1371600"/>
          </a:xfrm>
        </p:spPr>
        <p:txBody>
          <a:bodyPr/>
          <a:lstStyle/>
          <a:p>
            <a:r>
              <a:rPr lang="it-IT" dirty="0"/>
              <a:t>Business  </a:t>
            </a:r>
            <a:r>
              <a:rPr lang="it-IT" dirty="0">
                <a:solidFill>
                  <a:srgbClr val="0070C0"/>
                </a:solidFill>
              </a:rPr>
              <a:t>StatoStazioniManager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Descrizione: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è la classe manager adibita alla gestione dello stato delle stazioni.</a:t>
            </a:r>
          </a:p>
          <a:p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Metodi: </a:t>
            </a:r>
            <a:endParaRPr lang="en-US" sz="2400" noProof="1">
              <a:solidFill>
                <a:srgbClr val="00B05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memorizzaStatoStazione( stato) : void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memorizza nel DB lo stato ricevuto come parametro; 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leggiStatoStazione( codiceStazione) : StatoStazione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it-IT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chiede al DB la lista ordinata temporalmente; se la risposta NON è vuota restituisce il primo StatoStazione, altrimenti NULL.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leggiStatoStazioni( codiceLinea) : List&lt;StatoStazione&gt;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it-IT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chiama il metodo precedente per ogni stazione sulla linea; se c’è almeno una risposta restituisce la lista, altrimenti NULL.   </a:t>
            </a:r>
            <a:endParaRPr lang="en-US" sz="2400" noProof="1">
              <a:solidFill>
                <a:srgbClr val="00B05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noProof="1">
              <a:solidFill>
                <a:srgbClr val="00B05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/>
            <a:endParaRPr lang="en-US" sz="2400" noProof="1">
              <a:solidFill>
                <a:srgbClr val="00B05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/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492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26552"/>
            <a:ext cx="10058400" cy="1371600"/>
          </a:xfrm>
        </p:spPr>
        <p:txBody>
          <a:bodyPr/>
          <a:lstStyle/>
          <a:p>
            <a:r>
              <a:rPr lang="it-IT" dirty="0"/>
              <a:t>Business  </a:t>
            </a:r>
            <a:r>
              <a:rPr lang="it-IT" dirty="0">
                <a:solidFill>
                  <a:srgbClr val="0070C0"/>
                </a:solidFill>
              </a:rPr>
              <a:t>StatoStazioniManager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Altri metodi: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getInstance() : StatoStazioniManager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implementazione del ‘pattern’ SINGLETON per limitare il numero di istanze della classe manager. Restituisce l’istanza corrente… </a:t>
            </a:r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leggiCodiciStazioni( codiceLinea) : List&lt;String&gt;	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seleziona il campo ‘codiceStazione’ dalla tabella Stazione, dove il codiceLinea associato a Stazione è quello indicato; se la risposta NON è vuota restituisce la lista, altrimenti NULL.</a:t>
            </a:r>
          </a:p>
          <a:p>
            <a:pPr lvl="1"/>
            <a:endParaRPr lang="en-US" sz="2400" noProof="1">
              <a:solidFill>
                <a:srgbClr val="00B05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/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619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26552"/>
            <a:ext cx="10058400" cy="1371600"/>
          </a:xfrm>
        </p:spPr>
        <p:txBody>
          <a:bodyPr/>
          <a:lstStyle/>
          <a:p>
            <a:r>
              <a:rPr lang="it-IT" dirty="0"/>
              <a:t>Utils  </a:t>
            </a:r>
            <a:r>
              <a:rPr lang="it-IT" dirty="0">
                <a:solidFill>
                  <a:srgbClr val="0070C0"/>
                </a:solidFill>
              </a:rPr>
              <a:t>JPAUtil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Descrizione: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è la classe manager adibita alla gestione della E.M. Factory. </a:t>
            </a:r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Metodi: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getInstance() : JPAUtil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implementazione del ‘pattern’ SINGLETON per limitare il numero di istanze della classe manager. Restituisce l’istanza corrente… </a:t>
            </a:r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getEntityManagerFactory() : EntityManagerFactory	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restituisce il valore dell’attributo entityManagerFactory…</a:t>
            </a:r>
          </a:p>
          <a:p>
            <a:pPr lvl="1"/>
            <a:endParaRPr lang="en-US" sz="2400" noProof="1">
              <a:solidFill>
                <a:srgbClr val="00B05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/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499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26552"/>
            <a:ext cx="10058400" cy="1371600"/>
          </a:xfrm>
        </p:spPr>
        <p:txBody>
          <a:bodyPr/>
          <a:lstStyle/>
          <a:p>
            <a:r>
              <a:rPr lang="it-IT" dirty="0"/>
              <a:t>Controllers  </a:t>
            </a:r>
            <a:r>
              <a:rPr lang="it-IT" dirty="0">
                <a:solidFill>
                  <a:srgbClr val="0070C0"/>
                </a:solidFill>
              </a:rPr>
              <a:t>HomeController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Descrizione: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è il controller che gestisce la pagina iniziale; esso prevede la possibilità di supervisionare e aggiornare periodicamente lo stato delle linee.   </a:t>
            </a:r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Implementazione: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doGet ( </a:t>
            </a:r>
            <a:r>
              <a:rPr lang="it-IT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HttpServletRequest, HttpServletResponse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) : void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scrive nella ‘response’ il contenuto della pagina ‘index.html’.</a:t>
            </a:r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doPost ( </a:t>
            </a:r>
            <a:r>
              <a:rPr lang="it-IT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HttpServletRequest, HttpServletResponse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) : void	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seleziona in base al parametro ‘tipoRichiesta’ l’operazione da eseguire.</a:t>
            </a:r>
          </a:p>
          <a:p>
            <a:pPr lvl="1"/>
            <a:endParaRPr lang="en-US" sz="2400" noProof="1">
              <a:solidFill>
                <a:srgbClr val="00B05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/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32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26552"/>
            <a:ext cx="10058400" cy="1371600"/>
          </a:xfrm>
        </p:spPr>
        <p:txBody>
          <a:bodyPr/>
          <a:lstStyle/>
          <a:p>
            <a:r>
              <a:rPr lang="it-IT" dirty="0"/>
              <a:t>Controllers  </a:t>
            </a:r>
            <a:r>
              <a:rPr lang="it-IT" dirty="0">
                <a:solidFill>
                  <a:srgbClr val="0070C0"/>
                </a:solidFill>
              </a:rPr>
              <a:t>HomeController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Metodi aggiuntivi: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richiediLinea( codiceLinea</a:t>
            </a:r>
            <a:r>
              <a:rPr lang="it-IT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, HttpServletResponse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): void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chiede al DB una linea in base al parametro ‘codiceLinea’; dopodiché tenta di scrivere il risultato in JSON nella ‘response’.</a:t>
            </a:r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richiediStatoLinee( Ht</a:t>
            </a:r>
            <a:r>
              <a:rPr lang="it-IT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tpServletResponse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): void	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chiede al DB l’ultimo stato di ogni linea di produzione; se tutte le risposte sono != NULL, allora tenta di scrivere la lista in JSON nella ‘response’.</a:t>
            </a:r>
          </a:p>
          <a:p>
            <a:pPr lvl="1"/>
            <a:endParaRPr lang="en-US" sz="2400" noProof="1">
              <a:solidFill>
                <a:srgbClr val="00B05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/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094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  </a:t>
            </a:r>
            <a:r>
              <a:rPr lang="it-IT" dirty="0">
                <a:solidFill>
                  <a:srgbClr val="0070C0"/>
                </a:solidFill>
              </a:rPr>
              <a:t>LineaDiProduzione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Descrizione: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è la classe adibita alla rappresentazione di una linea di produzione.</a:t>
            </a:r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Attributi: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codiceLinea, nome, </a:t>
            </a: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(List&lt;Stazione&gt;)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stazioni, </a:t>
            </a: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(List&lt;StatoLinea&gt;)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stati</a:t>
            </a:r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Costruttore: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LineaDiProduzione ( ) {  //default …  } </a:t>
            </a:r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Annotazioni: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@JsonIgnore, ignora in fase di serializzazione o deserializzazione.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@Id, indica che l’attributo corrispondente è CHIAVE primaria nel DB.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@OneToMany, specifica la reciproca molteplicità tra due classi in relazione e qui si riferisce ad un attributo di tipo List&lt;Stazione&gt; o List&lt;StatoLinea&gt;. </a:t>
            </a:r>
          </a:p>
        </p:txBody>
      </p:sp>
    </p:spTree>
    <p:extLst>
      <p:ext uri="{BB962C8B-B14F-4D97-AF65-F5344CB8AC3E}">
        <p14:creationId xmlns:p14="http://schemas.microsoft.com/office/powerpoint/2010/main" val="2497498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26552"/>
            <a:ext cx="10058400" cy="1371600"/>
          </a:xfrm>
        </p:spPr>
        <p:txBody>
          <a:bodyPr/>
          <a:lstStyle/>
          <a:p>
            <a:r>
              <a:rPr lang="it-IT" dirty="0"/>
              <a:t>Controllers  </a:t>
            </a:r>
            <a:r>
              <a:rPr lang="it-IT" dirty="0">
                <a:solidFill>
                  <a:srgbClr val="0070C0"/>
                </a:solidFill>
              </a:rPr>
              <a:t>LoginController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Descrizione: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è il controller che gestisce la pagina di login. Esso prevede la possibilità di verificare le credenziali inserite.   </a:t>
            </a:r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Implementazione: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doGet ( </a:t>
            </a:r>
            <a:r>
              <a:rPr lang="it-IT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HttpServletRequest, HttpServletResponse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) : void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scrive nella ‘response’ il contenuto della pagina ‘login.html’.</a:t>
            </a:r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doPost ( </a:t>
            </a:r>
            <a:r>
              <a:rPr lang="it-IT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HttpServletRequest, HttpServletResponse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) : void	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riceve le credenziali come parametro della richiesta e utilizza una istanza di AuthenticationManager per verificare la loro correttezza; dopodiché tenta di scrivere l’utente indicato in JSON nella ‘response’.</a:t>
            </a:r>
          </a:p>
          <a:p>
            <a:pPr lvl="1"/>
            <a:endParaRPr lang="en-US" sz="2400" noProof="1">
              <a:solidFill>
                <a:srgbClr val="00B05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/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338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26552"/>
            <a:ext cx="10058400" cy="1371600"/>
          </a:xfrm>
        </p:spPr>
        <p:txBody>
          <a:bodyPr/>
          <a:lstStyle/>
          <a:p>
            <a:r>
              <a:rPr lang="it-IT" dirty="0"/>
              <a:t>Controllers  </a:t>
            </a:r>
            <a:r>
              <a:rPr lang="it-IT" dirty="0">
                <a:solidFill>
                  <a:srgbClr val="0070C0"/>
                </a:solidFill>
              </a:rPr>
              <a:t>LineaController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Descrizione: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è il controller che gestisce la pagina di supervisione della linea di produzione; esso prevede la possibilità di aggiornare periodicamente lo stato delle stazioni.   </a:t>
            </a:r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Implementazione: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doGet ( </a:t>
            </a:r>
            <a:r>
              <a:rPr lang="it-IT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HttpServletRequest, HttpServletResponse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) : void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scrive nella ‘response’ il contenuto della pagina ‘linea.html’.</a:t>
            </a:r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doPost ( </a:t>
            </a:r>
            <a:r>
              <a:rPr lang="it-IT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HttpServletRequest, HttpServletResponse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) : void	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seleziona in base al parametro ‘tipoRichiesta’ l’operazione da eseguire.</a:t>
            </a:r>
          </a:p>
          <a:p>
            <a:pPr lvl="1"/>
            <a:endParaRPr lang="en-US" sz="2400" noProof="1">
              <a:solidFill>
                <a:srgbClr val="00B05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/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41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26552"/>
            <a:ext cx="10058400" cy="1371600"/>
          </a:xfrm>
        </p:spPr>
        <p:txBody>
          <a:bodyPr/>
          <a:lstStyle/>
          <a:p>
            <a:r>
              <a:rPr lang="it-IT" dirty="0"/>
              <a:t>Controllers  </a:t>
            </a:r>
            <a:r>
              <a:rPr lang="it-IT" dirty="0">
                <a:solidFill>
                  <a:srgbClr val="0070C0"/>
                </a:solidFill>
              </a:rPr>
              <a:t>LineaController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Metodi aggiuntivi: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aggiornamento( </a:t>
            </a:r>
            <a:r>
              <a:rPr lang="it-IT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HttpServletRequest, HttpServletResponse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): void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recupera il nuovo stato delle stazioni in base al parametro ‘codiceLinea’ e lo scrive nella ‘response’ in formato JSON; infine memorizza tutti i nuovi stati nel DB.</a:t>
            </a:r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avviamento( </a:t>
            </a:r>
            <a:r>
              <a:rPr lang="it-IT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HttpServletRequest, HttpServletResponse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): void	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chiede al DB una linea in base al parametro ‘codiceLinea’ e utilizza una istanza di LineaManager per avviarla.</a:t>
            </a:r>
          </a:p>
          <a:p>
            <a:pPr lvl="1"/>
            <a:endParaRPr lang="en-US" sz="2400" noProof="1">
              <a:solidFill>
                <a:srgbClr val="00B05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/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887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26552"/>
            <a:ext cx="10058400" cy="1371600"/>
          </a:xfrm>
        </p:spPr>
        <p:txBody>
          <a:bodyPr/>
          <a:lstStyle/>
          <a:p>
            <a:r>
              <a:rPr lang="it-IT" dirty="0"/>
              <a:t>Controllers  </a:t>
            </a:r>
            <a:r>
              <a:rPr lang="it-IT" dirty="0">
                <a:solidFill>
                  <a:srgbClr val="0070C0"/>
                </a:solidFill>
              </a:rPr>
              <a:t>LineaController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Metodi aggiuntivi: </a:t>
            </a:r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stop( </a:t>
            </a:r>
            <a:r>
              <a:rPr lang="it-IT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HttpServletRequest, HttpServletResponse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): void	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chiede al DB una linea in base al parametro ‘codiceLinea’ e utilizza una istanza di LineaManager per fermarla.</a:t>
            </a:r>
          </a:p>
          <a:p>
            <a:pPr lvl="1"/>
            <a:endParaRPr lang="en-US" sz="2400" noProof="1">
              <a:solidFill>
                <a:srgbClr val="00B05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pausa( </a:t>
            </a:r>
            <a:r>
              <a:rPr lang="it-IT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HttpServletRequest, HttpServletResponse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): void	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chiede al DB una linea in base al parametro ‘codiceLinea’ e utilizza una istanza di LineaManager per metterla in pausa.</a:t>
            </a:r>
          </a:p>
          <a:p>
            <a:pPr lvl="1"/>
            <a:endParaRPr lang="en-US" sz="2400" noProof="1">
              <a:solidFill>
                <a:srgbClr val="00B05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/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581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26552"/>
            <a:ext cx="10058400" cy="1371600"/>
          </a:xfrm>
        </p:spPr>
        <p:txBody>
          <a:bodyPr/>
          <a:lstStyle/>
          <a:p>
            <a:r>
              <a:rPr lang="it-IT" dirty="0"/>
              <a:t>HTML  </a:t>
            </a:r>
            <a:r>
              <a:rPr lang="it-IT" dirty="0">
                <a:solidFill>
                  <a:srgbClr val="0070C0"/>
                </a:solidFill>
              </a:rPr>
              <a:t>/home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Stile: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Bootstrap 4.</a:t>
            </a:r>
          </a:p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Titolo: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Home</a:t>
            </a:r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Struttura: </a:t>
            </a:r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Barra orizzontale di intestazione 	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Contiene l’intestazione della pagina.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Container 	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Contiene una sequenza di ‘cards’ disposte orizzontalmente. Ciascuna corrisponde ad una linea di produzione e mostra l’ultimo stato registrato nel DB.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Piè di pagina</a:t>
            </a:r>
            <a:endParaRPr lang="en-US" sz="2400" noProof="1">
              <a:solidFill>
                <a:srgbClr val="00B05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noProof="1">
              <a:solidFill>
                <a:srgbClr val="00B05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/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/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98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26552"/>
            <a:ext cx="10058400" cy="1371600"/>
          </a:xfrm>
        </p:spPr>
        <p:txBody>
          <a:bodyPr/>
          <a:lstStyle/>
          <a:p>
            <a:r>
              <a:rPr lang="it-IT" dirty="0"/>
              <a:t>HTML  </a:t>
            </a:r>
            <a:r>
              <a:rPr lang="it-IT" dirty="0">
                <a:solidFill>
                  <a:srgbClr val="0070C0"/>
                </a:solidFill>
              </a:rPr>
              <a:t>/login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Stile: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Bootstrap 4.</a:t>
            </a:r>
          </a:p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Titolo: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Login</a:t>
            </a:r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Struttura: </a:t>
            </a:r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Sfondo 	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Contiene l’immagine vettoriale di sfondo.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Inserimento delle credenziali  	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Contiene i campi ‘username’ e ‘password’ insieme al bottone ‘Sign-in’.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noProof="1">
              <a:solidFill>
                <a:srgbClr val="00B05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/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/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7174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26552"/>
            <a:ext cx="10058400" cy="1371600"/>
          </a:xfrm>
        </p:spPr>
        <p:txBody>
          <a:bodyPr/>
          <a:lstStyle/>
          <a:p>
            <a:r>
              <a:rPr lang="it-IT" dirty="0"/>
              <a:t>HTML  </a:t>
            </a:r>
            <a:r>
              <a:rPr lang="it-IT" dirty="0">
                <a:solidFill>
                  <a:srgbClr val="0070C0"/>
                </a:solidFill>
              </a:rPr>
              <a:t>/linea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Stile: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Bootstrap 4.</a:t>
            </a:r>
          </a:p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Titolo: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Linea + ‘codiceLinea’</a:t>
            </a:r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Struttura: </a:t>
            </a:r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Barra di navigazione 	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Contiene un unico bottone che consente di tornare alla pagina iniziale.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Riquadro sinistro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Contiene una serie di ‘schede’ che corrispondono a diverse operazioni attuabili dall’utente; quali inserimento di note, lettura anomalie etc.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Riquadro destro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Contiene l’elenco delle stazioni insieme ai bottoni di avvio, stop e pausa.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noProof="1">
              <a:solidFill>
                <a:srgbClr val="00B05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/>
            <a:endParaRPr lang="en-US" sz="2400" noProof="1">
              <a:solidFill>
                <a:srgbClr val="00B05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/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/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9410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26552"/>
            <a:ext cx="10058400" cy="1371600"/>
          </a:xfrm>
        </p:spPr>
        <p:txBody>
          <a:bodyPr/>
          <a:lstStyle/>
          <a:p>
            <a:r>
              <a:rPr lang="it-IT" dirty="0"/>
              <a:t>jQuery  </a:t>
            </a:r>
            <a:r>
              <a:rPr lang="it-IT" dirty="0">
                <a:solidFill>
                  <a:srgbClr val="0070C0"/>
                </a:solidFill>
              </a:rPr>
              <a:t>home.js  </a:t>
            </a:r>
            <a:r>
              <a:rPr lang="it-IT" dirty="0">
                <a:solidFill>
                  <a:srgbClr val="00B050"/>
                </a:solidFill>
              </a:rPr>
              <a:t>:ajax()</a:t>
            </a:r>
            <a:endParaRPr lang="it-IT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Richiesta:</a:t>
            </a:r>
            <a:endParaRPr lang="en-US" sz="2400" noProof="1">
              <a:solidFill>
                <a:srgbClr val="00B05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$.ajax({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/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		</a:t>
            </a:r>
            <a:r>
              <a:rPr lang="en-US" sz="2400" noProof="1">
                <a:solidFill>
                  <a:srgbClr val="0070C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url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: ‘/home’</a:t>
            </a:r>
          </a:p>
          <a:p>
            <a:pPr lvl="1"/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		</a:t>
            </a:r>
            <a:r>
              <a:rPr lang="en-US" sz="2400" noProof="1">
                <a:solidFill>
                  <a:srgbClr val="0070C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method:</a:t>
            </a: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‘post’</a:t>
            </a:r>
          </a:p>
          <a:p>
            <a:pPr lvl="1"/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		</a:t>
            </a:r>
            <a:r>
              <a:rPr lang="en-US" sz="2400" noProof="1">
                <a:solidFill>
                  <a:srgbClr val="0070C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data:</a:t>
            </a: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{</a:t>
            </a:r>
          </a:p>
          <a:p>
            <a:pPr lvl="1"/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			</a:t>
            </a:r>
          </a:p>
          <a:p>
            <a:pPr lvl="1"/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			</a:t>
            </a:r>
            <a:r>
              <a:rPr lang="en-US" sz="2400" noProof="1">
                <a:solidFill>
                  <a:srgbClr val="0070C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tipo:</a:t>
            </a: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‘richiestaStatoLinee’</a:t>
            </a:r>
          </a:p>
          <a:p>
            <a:pPr lvl="1"/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		}</a:t>
            </a:r>
          </a:p>
          <a:p>
            <a:pPr lvl="1"/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	})</a:t>
            </a:r>
          </a:p>
        </p:txBody>
      </p:sp>
    </p:spTree>
    <p:extLst>
      <p:ext uri="{BB962C8B-B14F-4D97-AF65-F5344CB8AC3E}">
        <p14:creationId xmlns:p14="http://schemas.microsoft.com/office/powerpoint/2010/main" val="546456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26552"/>
            <a:ext cx="10058400" cy="1371600"/>
          </a:xfrm>
        </p:spPr>
        <p:txBody>
          <a:bodyPr/>
          <a:lstStyle/>
          <a:p>
            <a:r>
              <a:rPr lang="it-IT" dirty="0"/>
              <a:t>jQuery  </a:t>
            </a:r>
            <a:r>
              <a:rPr lang="it-IT" dirty="0">
                <a:solidFill>
                  <a:srgbClr val="0070C0"/>
                </a:solidFill>
              </a:rPr>
              <a:t>home.js  </a:t>
            </a:r>
            <a:r>
              <a:rPr lang="it-IT" dirty="0">
                <a:solidFill>
                  <a:srgbClr val="00B050"/>
                </a:solidFill>
              </a:rPr>
              <a:t>:ajax()</a:t>
            </a:r>
            <a:endParaRPr lang="it-IT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Risposta:</a:t>
            </a:r>
            <a:endParaRPr lang="en-US" sz="2400" noProof="1">
              <a:solidFill>
                <a:srgbClr val="00B05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.done( (</a:t>
            </a:r>
            <a:r>
              <a:rPr lang="en-US" sz="2400" noProof="1">
                <a:solidFill>
                  <a:srgbClr val="0070C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string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) =&gt; {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se la stringa è NON vuota allora viene convertita in oggetto dalla funzione JSON.parse( string).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infine si utilizza l’oggetto per aggiornare lo stato delle line.  </a:t>
            </a:r>
          </a:p>
          <a:p>
            <a:pPr lvl="1"/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	})</a:t>
            </a:r>
          </a:p>
          <a:p>
            <a:pPr lvl="1"/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.fail( (a,b) =&gt; console.log(‘fail!!’, a, b)); 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stampa un messaggio di errore nella console</a:t>
            </a:r>
          </a:p>
          <a:p>
            <a:pPr lvl="1"/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3403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26552"/>
            <a:ext cx="10058400" cy="1371600"/>
          </a:xfrm>
        </p:spPr>
        <p:txBody>
          <a:bodyPr/>
          <a:lstStyle/>
          <a:p>
            <a:r>
              <a:rPr lang="it-IT" dirty="0"/>
              <a:t>jQuery  </a:t>
            </a:r>
            <a:r>
              <a:rPr lang="it-IT" dirty="0">
                <a:solidFill>
                  <a:srgbClr val="0070C0"/>
                </a:solidFill>
              </a:rPr>
              <a:t>login.js  </a:t>
            </a:r>
            <a:r>
              <a:rPr lang="it-IT" dirty="0">
                <a:solidFill>
                  <a:srgbClr val="00B050"/>
                </a:solidFill>
              </a:rPr>
              <a:t>:ajax()</a:t>
            </a:r>
            <a:endParaRPr lang="it-IT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Richiesta:</a:t>
            </a:r>
            <a:endParaRPr lang="en-US" sz="2400" noProof="1">
              <a:solidFill>
                <a:srgbClr val="00B05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$.ajax({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/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		</a:t>
            </a:r>
            <a:r>
              <a:rPr lang="en-US" sz="2400" noProof="1">
                <a:solidFill>
                  <a:srgbClr val="0070C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url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: ‘/login’</a:t>
            </a:r>
          </a:p>
          <a:p>
            <a:pPr lvl="1"/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		</a:t>
            </a:r>
            <a:r>
              <a:rPr lang="en-US" sz="2400" noProof="1">
                <a:solidFill>
                  <a:srgbClr val="0070C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method:</a:t>
            </a: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‘post’</a:t>
            </a:r>
          </a:p>
          <a:p>
            <a:pPr lvl="1"/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		</a:t>
            </a:r>
            <a:r>
              <a:rPr lang="en-US" sz="2400" noProof="1">
                <a:solidFill>
                  <a:srgbClr val="0070C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data:</a:t>
            </a: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{</a:t>
            </a:r>
          </a:p>
          <a:p>
            <a:pPr lvl="1"/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			</a:t>
            </a:r>
            <a:r>
              <a:rPr lang="en-US" sz="2400" noProof="1">
                <a:solidFill>
                  <a:srgbClr val="0070C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username:</a:t>
            </a: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$(‘#inputUsername’).val(),</a:t>
            </a:r>
          </a:p>
          <a:p>
            <a:pPr lvl="1"/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			</a:t>
            </a:r>
            <a:r>
              <a:rPr lang="en-US" sz="2400" noProof="1">
                <a:solidFill>
                  <a:srgbClr val="0070C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password:</a:t>
            </a: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$(‘#inputPassword’).val()</a:t>
            </a:r>
          </a:p>
          <a:p>
            <a:pPr lvl="1"/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		}</a:t>
            </a:r>
          </a:p>
          <a:p>
            <a:pPr lvl="1"/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	})</a:t>
            </a:r>
          </a:p>
        </p:txBody>
      </p:sp>
    </p:spTree>
    <p:extLst>
      <p:ext uri="{BB962C8B-B14F-4D97-AF65-F5344CB8AC3E}">
        <p14:creationId xmlns:p14="http://schemas.microsoft.com/office/powerpoint/2010/main" val="3965532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  </a:t>
            </a:r>
            <a:r>
              <a:rPr lang="it-IT" dirty="0">
                <a:solidFill>
                  <a:srgbClr val="0070C0"/>
                </a:solidFill>
              </a:rPr>
              <a:t>StatoLinea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Descrizione: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è la classe adibita alla rappresentazione dello stato di una linea.</a:t>
            </a:r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Attributi: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id, </a:t>
            </a: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(Date)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timestamp, linea, statoLinea</a:t>
            </a:r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Costruttore: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…(  linea, statoLinea) {  …timestamp = new java.util.Date() } </a:t>
            </a:r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Annotazioni: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@JsonIgnore, ignora in fase di serializzazione o deserializzazione.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@Id, indica che l’attributo corrispondente è CHIAVE primaria nel DB.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@ManyToOne, specifica la reciproca molteplicità tra due classi in relazione e qui si riferisce ad un attributo di tipo LineaDiProduzione. </a:t>
            </a:r>
          </a:p>
        </p:txBody>
      </p:sp>
    </p:spTree>
    <p:extLst>
      <p:ext uri="{BB962C8B-B14F-4D97-AF65-F5344CB8AC3E}">
        <p14:creationId xmlns:p14="http://schemas.microsoft.com/office/powerpoint/2010/main" val="34697435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26552"/>
            <a:ext cx="10058400" cy="1371600"/>
          </a:xfrm>
        </p:spPr>
        <p:txBody>
          <a:bodyPr/>
          <a:lstStyle/>
          <a:p>
            <a:r>
              <a:rPr lang="it-IT" dirty="0"/>
              <a:t>jQuery  </a:t>
            </a:r>
            <a:r>
              <a:rPr lang="it-IT" dirty="0">
                <a:solidFill>
                  <a:srgbClr val="0070C0"/>
                </a:solidFill>
              </a:rPr>
              <a:t>login.js  </a:t>
            </a:r>
            <a:r>
              <a:rPr lang="it-IT" dirty="0">
                <a:solidFill>
                  <a:srgbClr val="00B050"/>
                </a:solidFill>
              </a:rPr>
              <a:t>:ajax()</a:t>
            </a:r>
            <a:endParaRPr lang="it-IT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Risposta:</a:t>
            </a:r>
            <a:endParaRPr lang="en-US" sz="2400" noProof="1">
              <a:solidFill>
                <a:srgbClr val="00B05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.done( (</a:t>
            </a:r>
            <a:r>
              <a:rPr lang="en-US" sz="2400" noProof="1">
                <a:solidFill>
                  <a:srgbClr val="0070C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utente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) =&gt; {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se l’utente è NON vuoto, esso viene memorizzato nel ‘localStorage’; e si reindirizza alla pagina di controllo della linea.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Altrimenti, viene mostrato un messaggio di errore.</a:t>
            </a:r>
          </a:p>
          <a:p>
            <a:pPr lvl="1"/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	})</a:t>
            </a:r>
          </a:p>
          <a:p>
            <a:pPr lvl="1"/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.fail( (a,b) =&gt; console.log(‘fail!!’, a, b)); 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stampa un messaggio di errore nella console</a:t>
            </a:r>
          </a:p>
          <a:p>
            <a:pPr lvl="1"/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0666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26552"/>
            <a:ext cx="10058400" cy="1371600"/>
          </a:xfrm>
        </p:spPr>
        <p:txBody>
          <a:bodyPr/>
          <a:lstStyle/>
          <a:p>
            <a:r>
              <a:rPr lang="it-IT" dirty="0"/>
              <a:t>jQuery  </a:t>
            </a:r>
            <a:r>
              <a:rPr lang="it-IT" dirty="0">
                <a:solidFill>
                  <a:srgbClr val="0070C0"/>
                </a:solidFill>
              </a:rPr>
              <a:t>linea.js  </a:t>
            </a:r>
            <a:r>
              <a:rPr lang="it-IT" dirty="0">
                <a:solidFill>
                  <a:srgbClr val="00B050"/>
                </a:solidFill>
              </a:rPr>
              <a:t>:ajax()</a:t>
            </a:r>
            <a:endParaRPr lang="it-IT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Richiesta:</a:t>
            </a:r>
            <a:endParaRPr lang="en-US" sz="2400" noProof="1">
              <a:solidFill>
                <a:srgbClr val="00B05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$.ajax({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/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		</a:t>
            </a:r>
            <a:r>
              <a:rPr lang="en-US" sz="2400" noProof="1">
                <a:solidFill>
                  <a:srgbClr val="0070C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url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: ‘/linea’</a:t>
            </a:r>
          </a:p>
          <a:p>
            <a:pPr lvl="1"/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		</a:t>
            </a:r>
            <a:r>
              <a:rPr lang="en-US" sz="2400" noProof="1">
                <a:solidFill>
                  <a:srgbClr val="0070C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method:</a:t>
            </a: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‘post’</a:t>
            </a:r>
          </a:p>
          <a:p>
            <a:pPr lvl="1"/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		</a:t>
            </a:r>
            <a:r>
              <a:rPr lang="en-US" sz="2400" noProof="1">
                <a:solidFill>
                  <a:srgbClr val="0070C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data:</a:t>
            </a: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{</a:t>
            </a:r>
          </a:p>
          <a:p>
            <a:pPr lvl="1"/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			</a:t>
            </a:r>
            <a:r>
              <a:rPr lang="en-US" sz="2400" noProof="1">
                <a:solidFill>
                  <a:srgbClr val="0070C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tipo:</a:t>
            </a: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‘aggiornamento’,</a:t>
            </a:r>
          </a:p>
          <a:p>
            <a:pPr lvl="1"/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			</a:t>
            </a:r>
            <a:r>
              <a:rPr lang="en-US" sz="2400" noProof="1">
                <a:solidFill>
                  <a:srgbClr val="0070C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codiceLinea:</a:t>
            </a: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linea.codiceLinea</a:t>
            </a:r>
          </a:p>
          <a:p>
            <a:pPr lvl="1"/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			</a:t>
            </a:r>
            <a:r>
              <a:rPr lang="en-US" sz="2400" noProof="1">
                <a:solidFill>
                  <a:srgbClr val="0070C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stop: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STOP_STRING_VALUE</a:t>
            </a:r>
          </a:p>
          <a:p>
            <a:pPr lvl="1"/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		}</a:t>
            </a:r>
          </a:p>
          <a:p>
            <a:pPr lvl="1"/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	})</a:t>
            </a:r>
          </a:p>
        </p:txBody>
      </p:sp>
    </p:spTree>
    <p:extLst>
      <p:ext uri="{BB962C8B-B14F-4D97-AF65-F5344CB8AC3E}">
        <p14:creationId xmlns:p14="http://schemas.microsoft.com/office/powerpoint/2010/main" val="14053556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26552"/>
            <a:ext cx="10058400" cy="1371600"/>
          </a:xfrm>
        </p:spPr>
        <p:txBody>
          <a:bodyPr/>
          <a:lstStyle/>
          <a:p>
            <a:r>
              <a:rPr lang="it-IT" dirty="0"/>
              <a:t>jQuery  </a:t>
            </a:r>
            <a:r>
              <a:rPr lang="it-IT" dirty="0">
                <a:solidFill>
                  <a:srgbClr val="0070C0"/>
                </a:solidFill>
              </a:rPr>
              <a:t>linea.js  </a:t>
            </a:r>
            <a:r>
              <a:rPr lang="it-IT" dirty="0">
                <a:solidFill>
                  <a:srgbClr val="00B050"/>
                </a:solidFill>
              </a:rPr>
              <a:t>:ajax()</a:t>
            </a:r>
            <a:endParaRPr lang="it-IT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Risposta:</a:t>
            </a:r>
            <a:endParaRPr lang="en-US" sz="2400" noProof="1">
              <a:solidFill>
                <a:srgbClr val="00B05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.done( (</a:t>
            </a:r>
            <a:r>
              <a:rPr lang="en-US" sz="2400" noProof="1">
                <a:solidFill>
                  <a:srgbClr val="0070C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input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) =&gt; {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se l’input è NON vuoto, manipola il DOM per aggiornare lo stato delle stazioni.</a:t>
            </a:r>
          </a:p>
          <a:p>
            <a:pPr lvl="1"/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	})</a:t>
            </a:r>
          </a:p>
          <a:p>
            <a:pPr lvl="1"/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.fail( (a,b) =&gt; console.log(‘fail!!’, a, b)); 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stampa un messaggio di errore nella console</a:t>
            </a:r>
          </a:p>
          <a:p>
            <a:pPr lvl="1"/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1439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2A621-51B4-483A-B4DB-71ECC3125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159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  </a:t>
            </a:r>
            <a:r>
              <a:rPr lang="it-IT" dirty="0">
                <a:solidFill>
                  <a:srgbClr val="0070C0"/>
                </a:solidFill>
              </a:rPr>
              <a:t>Stazione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Descrizione: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è la classe adibita alla rappresentazione di una stazione di lavoro.</a:t>
            </a:r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Attributi: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codiceStazione, nome, linea, statiStazione </a:t>
            </a:r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Costruttore: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Stazione( linea, nome, codiceStazione ) {…}</a:t>
            </a:r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Annotazioni: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@JsonIgnore, segnala che l’attributo annotato deve essere ignorato nei processi di serializzazione e deserializzazione.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@Id, indica che l’attributo corrispondente è CHIAVE primaria nel DB.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@OneToMany, specifica la reciproca molteplicità tra due classi in relazione e qui si riferisce ad un attributo di tipo List&lt;StatoStazione&gt;. </a:t>
            </a:r>
          </a:p>
        </p:txBody>
      </p:sp>
    </p:spTree>
    <p:extLst>
      <p:ext uri="{BB962C8B-B14F-4D97-AF65-F5344CB8AC3E}">
        <p14:creationId xmlns:p14="http://schemas.microsoft.com/office/powerpoint/2010/main" val="953226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  </a:t>
            </a:r>
            <a:r>
              <a:rPr lang="it-IT" dirty="0">
                <a:solidFill>
                  <a:srgbClr val="0070C0"/>
                </a:solidFill>
              </a:rPr>
              <a:t>StatoStazione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Descrizione: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è la classe adibita alla rappresentazione dello stato di una stazione.</a:t>
            </a:r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Attributi: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id, </a:t>
            </a: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(Date)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TimeStamp, stazione, statoSegnale </a:t>
            </a:r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Costruttore: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…( stazione, segnale) { …TimeStamp = new java.util.Date(); } </a:t>
            </a:r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Annotazioni: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@Temporal, specifica che il tipo dell’attributo è Date o Calendar.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@Id, indica che l’attributo corrispondente è CHIAVE primaria nel DB.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@ManyToOne, specifica la reciproca molteplicità tra due classi in relazione e qui si riferisce ad un attributo di tipo Stazione. </a:t>
            </a:r>
          </a:p>
        </p:txBody>
      </p:sp>
    </p:spTree>
    <p:extLst>
      <p:ext uri="{BB962C8B-B14F-4D97-AF65-F5344CB8AC3E}">
        <p14:creationId xmlns:p14="http://schemas.microsoft.com/office/powerpoint/2010/main" val="3076609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  </a:t>
            </a:r>
            <a:r>
              <a:rPr lang="it-IT" dirty="0">
                <a:solidFill>
                  <a:srgbClr val="0070C0"/>
                </a:solidFill>
              </a:rPr>
              <a:t>StatiLinea </a:t>
            </a:r>
            <a:r>
              <a:rPr lang="it-IT" dirty="0">
                <a:solidFill>
                  <a:srgbClr val="00B050"/>
                </a:solidFill>
              </a:rPr>
              <a:t>:enumerazione</a:t>
            </a:r>
            <a:endParaRPr lang="it-IT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Descrizione: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è una enumerazione adibita alla rappresentazione di tutti i </a:t>
            </a:r>
            <a:r>
              <a:rPr lang="it-IT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possibili stati di una linea di produzione.  </a:t>
            </a:r>
          </a:p>
          <a:p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Valori: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Avviata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inPausa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Ferma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inErrore </a:t>
            </a:r>
          </a:p>
        </p:txBody>
      </p:sp>
    </p:spTree>
    <p:extLst>
      <p:ext uri="{BB962C8B-B14F-4D97-AF65-F5344CB8AC3E}">
        <p14:creationId xmlns:p14="http://schemas.microsoft.com/office/powerpoint/2010/main" val="3113540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26552"/>
            <a:ext cx="10058400" cy="1371600"/>
          </a:xfrm>
        </p:spPr>
        <p:txBody>
          <a:bodyPr/>
          <a:lstStyle/>
          <a:p>
            <a:r>
              <a:rPr lang="it-IT" dirty="0"/>
              <a:t>Model  </a:t>
            </a:r>
            <a:r>
              <a:rPr lang="it-IT" dirty="0">
                <a:solidFill>
                  <a:srgbClr val="0070C0"/>
                </a:solidFill>
              </a:rPr>
              <a:t>SegnaleStazione </a:t>
            </a:r>
            <a:r>
              <a:rPr lang="it-IT" dirty="0">
                <a:solidFill>
                  <a:srgbClr val="00B050"/>
                </a:solidFill>
              </a:rPr>
              <a:t>:enumerazione</a:t>
            </a:r>
            <a:endParaRPr lang="it-IT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Descrizione: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è una enumerazione adibita alla rappresentazione di tutti i </a:t>
            </a:r>
            <a:r>
              <a:rPr lang="it-IT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possibili segnali associabili ad una stazione di lavoro.  </a:t>
            </a:r>
          </a:p>
          <a:p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Valori: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libera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oggetto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azione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anomalia </a:t>
            </a:r>
          </a:p>
        </p:txBody>
      </p:sp>
    </p:spTree>
    <p:extLst>
      <p:ext uri="{BB962C8B-B14F-4D97-AF65-F5344CB8AC3E}">
        <p14:creationId xmlns:p14="http://schemas.microsoft.com/office/powerpoint/2010/main" val="2808849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  </a:t>
            </a:r>
            <a:r>
              <a:rPr lang="it-IT" dirty="0">
                <a:solidFill>
                  <a:srgbClr val="0070C0"/>
                </a:solidFill>
              </a:rPr>
              <a:t>Utente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Descrizione: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è la classe adibita alla rappresentazione degli utenti del sistema.</a:t>
            </a:r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Attributi: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id, nome,  password, </a:t>
            </a: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(boolean)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attivo.</a:t>
            </a:r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Costruttore: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Utente( nome, password, ruolo ) {…}</a:t>
            </a:r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Annotazioni: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@JsonIgnore, segnala che l’attributo annotato deve essere ignorato nei processi di serializzazione e deserializzazione.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@Id, indica che l’attributo corrispondente è CHIAVE primaria nel DB.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@GeneretedValue, incrementa automaticamente il valore dell’attributo. </a:t>
            </a: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26552"/>
            <a:ext cx="10058400" cy="1371600"/>
          </a:xfrm>
        </p:spPr>
        <p:txBody>
          <a:bodyPr/>
          <a:lstStyle/>
          <a:p>
            <a:r>
              <a:rPr lang="it-IT" dirty="0"/>
              <a:t>Business  </a:t>
            </a:r>
            <a:r>
              <a:rPr lang="it-IT" dirty="0">
                <a:solidFill>
                  <a:srgbClr val="0070C0"/>
                </a:solidFill>
              </a:rPr>
              <a:t>AuthenticationManager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Descrizione: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è la classe manager adibita alla verifica di credenziali utente.</a:t>
            </a:r>
          </a:p>
          <a:p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Metodi: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login( nome, password) : Utente 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controlla le credenziali nome e password; se risultano corrette restituisce l’utente identificato, altrimenti NULL. </a:t>
            </a:r>
          </a:p>
        </p:txBody>
      </p:sp>
    </p:spTree>
    <p:extLst>
      <p:ext uri="{BB962C8B-B14F-4D97-AF65-F5344CB8AC3E}">
        <p14:creationId xmlns:p14="http://schemas.microsoft.com/office/powerpoint/2010/main" val="40328820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color block</Template>
  <TotalTime>0</TotalTime>
  <Words>1459</Words>
  <Application>Microsoft Office PowerPoint</Application>
  <PresentationFormat>Widescreen</PresentationFormat>
  <Paragraphs>285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Calibri</vt:lpstr>
      <vt:lpstr>Century Gothic</vt:lpstr>
      <vt:lpstr>Garamond</vt:lpstr>
      <vt:lpstr>Wingdings</vt:lpstr>
      <vt:lpstr>SavonVTI</vt:lpstr>
      <vt:lpstr>mes</vt:lpstr>
      <vt:lpstr>Model  LineaDiProduzione </vt:lpstr>
      <vt:lpstr>Model  StatoLinea</vt:lpstr>
      <vt:lpstr>Model  Stazione</vt:lpstr>
      <vt:lpstr>Model  StatoStazione</vt:lpstr>
      <vt:lpstr>Model  StatiLinea :enumerazione</vt:lpstr>
      <vt:lpstr>Model  SegnaleStazione :enumerazione</vt:lpstr>
      <vt:lpstr>Model  Utente</vt:lpstr>
      <vt:lpstr>Business  AuthenticationManager</vt:lpstr>
      <vt:lpstr>Business  LineaManager</vt:lpstr>
      <vt:lpstr>Business  LineaManager</vt:lpstr>
      <vt:lpstr>Business  LineaManager</vt:lpstr>
      <vt:lpstr>Business  RequestManager</vt:lpstr>
      <vt:lpstr>Business  ResponseWriter</vt:lpstr>
      <vt:lpstr>Business  StatoStazioniManager</vt:lpstr>
      <vt:lpstr>Business  StatoStazioniManager</vt:lpstr>
      <vt:lpstr>Utils  JPAUtil</vt:lpstr>
      <vt:lpstr>Controllers  HomeController</vt:lpstr>
      <vt:lpstr>Controllers  HomeController </vt:lpstr>
      <vt:lpstr>Controllers  LoginController</vt:lpstr>
      <vt:lpstr>Controllers  LineaController</vt:lpstr>
      <vt:lpstr>Controllers  LineaController</vt:lpstr>
      <vt:lpstr>Controllers  LineaController</vt:lpstr>
      <vt:lpstr>HTML  /home</vt:lpstr>
      <vt:lpstr>HTML  /login</vt:lpstr>
      <vt:lpstr>HTML  /linea</vt:lpstr>
      <vt:lpstr>jQuery  home.js  :ajax()</vt:lpstr>
      <vt:lpstr>jQuery  home.js  :ajax()</vt:lpstr>
      <vt:lpstr>jQuery  login.js  :ajax()</vt:lpstr>
      <vt:lpstr>jQuery  login.js  :ajax()</vt:lpstr>
      <vt:lpstr>jQuery  linea.js  :ajax()</vt:lpstr>
      <vt:lpstr>jQuery  linea.js  :ajax()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2020-03-16T13:29:47Z</dcterms:created>
  <dcterms:modified xsi:type="dcterms:W3CDTF">2020-03-19T11:32:39Z</dcterms:modified>
</cp:coreProperties>
</file>