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6858000" cx="12192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57BA680-8D64-4C32-AAAE-A8D653D9A426}">
  <a:tblStyle styleId="{357BA680-8D64-4C32-AAAE-A8D653D9A42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4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6"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idx="1"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3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3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1"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2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4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1"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2"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3"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4"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5"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6"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/>
          <p:nvPr/>
        </p:nvSpPr>
        <p:spPr>
          <a:xfrm>
            <a:off x="475560" y="0"/>
            <a:ext cx="10909800" cy="6857640"/>
          </a:xfrm>
          <a:prstGeom prst="rect">
            <a:avLst/>
          </a:prstGeom>
          <a:gradFill>
            <a:gsLst>
              <a:gs pos="0">
                <a:srgbClr val="3965B5"/>
              </a:gs>
              <a:gs pos="100000">
                <a:srgbClr val="3B3838"/>
              </a:gs>
            </a:gsLst>
            <a:lin ang="42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7"/>
          <p:cNvSpPr txBox="1"/>
          <p:nvPr/>
        </p:nvSpPr>
        <p:spPr>
          <a:xfrm>
            <a:off x="3045240" y="2043720"/>
            <a:ext cx="6104880" cy="2030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it-IT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PETCHOOSER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7"/>
          <p:cNvSpPr txBox="1"/>
          <p:nvPr/>
        </p:nvSpPr>
        <p:spPr>
          <a:xfrm>
            <a:off x="3045240" y="4074840"/>
            <a:ext cx="6104880" cy="68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it-IT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Case for PetSitter,</a:t>
            </a:r>
            <a:r>
              <a:rPr lang="it-IT" sz="4400">
                <a:latin typeface="Calibri"/>
                <a:ea typeface="Calibri"/>
                <a:cs typeface="Calibri"/>
                <a:sym typeface="Calibri"/>
              </a:rPr>
              <a:t> Proprietario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/>
        </p:nvSpPr>
        <p:spPr>
          <a:xfrm>
            <a:off x="821160" y="3945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it-IT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Informazioni generali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6" name="Google Shape;126;p28"/>
          <p:cNvGraphicFramePr/>
          <p:nvPr/>
        </p:nvGraphicFramePr>
        <p:xfrm>
          <a:off x="838080" y="18255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{357BA680-8D64-4C32-AAAE-A8D653D9A426}</a:tableStyleId>
              </a:tblPr>
              <a:tblGrid>
                <a:gridCol w="2483275"/>
                <a:gridCol w="8031950"/>
              </a:tblGrid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it-IT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b="0" sz="1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it-IT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35,40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it-IT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Titolo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it-IT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Cambia Tipo Profilo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8EBF4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it-IT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Versione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it-IT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0.0.1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it-IT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Autore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it-IT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 Carmine 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8EBF4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it-IT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ultima revisione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it-IT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2019/13/12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it-IT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Autore ultima revisione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it-IT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Nesci, Accorinti, Di Carmine, Rossi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8EBF4"/>
                    </a:solidFill>
                  </a:tcPr>
                </a:tc>
              </a:tr>
              <a:tr h="649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it-IT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Riferimenti e documenti collegati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D5E9"/>
                    </a:solidFill>
                  </a:tcPr>
                </a:tc>
              </a:tr>
              <a:tr h="434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it-IT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Note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  <p:pic>
        <p:nvPicPr>
          <p:cNvPr id="127" name="Google Shape;12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41800" y="96120"/>
            <a:ext cx="1749960" cy="1749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it-IT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Attivazione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3" name="Google Shape;133;p29"/>
          <p:cNvGraphicFramePr/>
          <p:nvPr/>
        </p:nvGraphicFramePr>
        <p:xfrm>
          <a:off x="838080" y="18255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{357BA680-8D64-4C32-AAAE-A8D653D9A426}</a:tableStyleId>
              </a:tblPr>
              <a:tblGrid>
                <a:gridCol w="2865950"/>
                <a:gridCol w="7649275"/>
              </a:tblGrid>
              <a:tr h="388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it-IT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Trigger</a:t>
                      </a:r>
                      <a:endParaRPr b="0" sz="1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L’utente </a:t>
                      </a:r>
                      <a:r>
                        <a:rPr b="0" lang="it-IT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clicca sul tasto “switch profilo” ne</a:t>
                      </a:r>
                      <a:r>
                        <a:rPr lang="it-IT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lla schermata</a:t>
                      </a:r>
                      <a:r>
                        <a:rPr b="0" lang="it-IT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“profilo”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</a:tr>
              <a:tr h="388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it-IT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Frequenza di utilizzo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it-IT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Medium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8EBF4"/>
                    </a:solidFill>
                  </a:tcPr>
                </a:tc>
              </a:tr>
              <a:tr h="455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it-IT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Benefici organizzativi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D5E9"/>
                    </a:solidFill>
                  </a:tcPr>
                </a:tc>
              </a:tr>
              <a:tr h="388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it-IT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Attore principale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it-IT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PetSitter, Propr</a:t>
                      </a:r>
                      <a:r>
                        <a:rPr lang="it-IT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ietario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8EBF4"/>
                    </a:solidFill>
                  </a:tcPr>
                </a:tc>
              </a:tr>
              <a:tr h="388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it-IT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Attori secondari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it-IT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Sistema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</a:tr>
              <a:tr h="388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it-IT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 condizioni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Schermata profilo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8EBF4"/>
                    </a:solidFill>
                  </a:tcPr>
                </a:tc>
              </a:tr>
              <a:tr h="81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it-IT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Post condizioni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Home page dell’app</a:t>
                      </a:r>
                      <a:r>
                        <a:rPr b="0" lang="it-IT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permessi dell'utente cambiati e navigazione nell'app o nel sito web come Proprietario e non più come PetSitter e viceversa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  <p:pic>
        <p:nvPicPr>
          <p:cNvPr id="134" name="Google Shape;13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2760" y="0"/>
            <a:ext cx="1808640" cy="180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it-IT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Svolgimento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0" name="Google Shape;140;p30"/>
          <p:cNvGraphicFramePr/>
          <p:nvPr/>
        </p:nvGraphicFramePr>
        <p:xfrm>
          <a:off x="838080" y="18255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{357BA680-8D64-4C32-AAAE-A8D653D9A426}</a:tableStyleId>
              </a:tblPr>
              <a:tblGrid>
                <a:gridCol w="2688475"/>
                <a:gridCol w="7826750"/>
              </a:tblGrid>
              <a:tr h="269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it-IT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Flusso principale</a:t>
                      </a:r>
                      <a:endParaRPr b="0" sz="1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-342720" lvl="0" marL="3430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10"/>
                        <a:buFont typeface="Noto Sans Symbols"/>
                        <a:buAutoNum type="arabicPeriod"/>
                      </a:pPr>
                      <a:r>
                        <a:rPr lang="it-IT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L’utente </a:t>
                      </a:r>
                      <a:r>
                        <a:rPr b="0" lang="it-IT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clicca sul tasto “switch profilo”</a:t>
                      </a:r>
                      <a:r>
                        <a:rPr lang="it-IT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42720" lvl="0" marL="3430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10"/>
                        <a:buFont typeface="Noto Sans Symbols"/>
                        <a:buAutoNum type="arabicPeriod"/>
                      </a:pPr>
                      <a:r>
                        <a:rPr lang="it-IT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Il Sistema carica i dati del nuovo profilo dal database.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42720" lvl="0" marL="3430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10"/>
                        <a:buFont typeface="Noto Sans Symbols"/>
                        <a:buAutoNum type="arabicPeriod"/>
                      </a:pPr>
                      <a:r>
                        <a:rPr lang="it-IT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Il Sistema cambia l’interfaccia e aggiorna l’app.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342720" lvl="0" marL="3430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10"/>
                        <a:buFont typeface="Noto Sans Symbols"/>
                        <a:buAutoNum type="arabicPeriod"/>
                      </a:pPr>
                      <a:r>
                        <a:rPr lang="it-IT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L’utente</a:t>
                      </a:r>
                      <a:r>
                        <a:rPr b="0" lang="it-IT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viene rediretto dal sistema </a:t>
                      </a:r>
                      <a:r>
                        <a:rPr lang="it-IT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nella</a:t>
                      </a:r>
                      <a:r>
                        <a:rPr b="0" lang="it-IT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it-IT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home page.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342720" lvl="0" marL="3430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10"/>
                        <a:buFont typeface="Noto Sans Symbols"/>
                        <a:buAutoNum type="arabicPeriod"/>
                      </a:pPr>
                      <a:r>
                        <a:rPr lang="it-IT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L’utente </a:t>
                      </a:r>
                      <a:r>
                        <a:rPr b="0" lang="it-IT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ora è a tutti gli effetti un Proprietario</a:t>
                      </a:r>
                      <a:r>
                        <a:rPr lang="it-IT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o un PetSitter </a:t>
                      </a:r>
                      <a:r>
                        <a:rPr b="0" lang="it-IT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e può navigare ed eseguire operazioni come tale nell'app, fino al prossimo switch profilo. 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</a:tr>
              <a:tr h="960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it-IT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Flusso Alternativo 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8EBF4"/>
                    </a:solidFill>
                  </a:tcPr>
                </a:tc>
              </a:tr>
              <a:tr h="808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it-IT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Flusso eccezionale 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it-IT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Punto 1: </a:t>
                      </a:r>
                      <a:r>
                        <a:rPr lang="it-IT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L’utente</a:t>
                      </a:r>
                      <a:r>
                        <a:rPr b="0" lang="it-IT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non è registrato come Proprietario/PetSitter.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it-IT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Il Sistema nasconde al PetSitter il tasto “switch profilo” nel</a:t>
                      </a:r>
                      <a:r>
                        <a:rPr lang="it-IT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 schermata</a:t>
                      </a:r>
                      <a:r>
                        <a:rPr b="0" lang="it-IT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“profilo”.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  <p:pic>
        <p:nvPicPr>
          <p:cNvPr id="141" name="Google Shape;14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2760" y="-2520"/>
            <a:ext cx="1808640" cy="180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