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7" r:id="rId3"/>
    <p:sldId id="303" r:id="rId4"/>
    <p:sldId id="257" r:id="rId5"/>
    <p:sldId id="308" r:id="rId6"/>
    <p:sldId id="309" r:id="rId7"/>
    <p:sldId id="310" r:id="rId8"/>
    <p:sldId id="289" r:id="rId9"/>
    <p:sldId id="30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49098-4A0F-42DF-8C70-D5F01003C54A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13D0C-F68A-4886-99F5-626E46C59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92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7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3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6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7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4BEC-4855-421D-AEC2-2574B8FC72FA}" type="datetimeFigureOut">
              <a:rPr lang="en-US" smtClean="0"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693F-FEC6-40F4-8925-9F23DA36F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4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924800" cy="12954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chemeClr val="tx2"/>
                </a:solidFill>
              </a:rPr>
              <a:t>Stokes’ </a:t>
            </a:r>
            <a:r>
              <a:rPr lang="en-US" sz="4400" b="1" dirty="0" smtClean="0">
                <a:solidFill>
                  <a:schemeClr val="tx2"/>
                </a:solidFill>
              </a:rPr>
              <a:t>Theorem</a:t>
            </a:r>
          </a:p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Samuel Lukas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3340546"/>
            <a:ext cx="64008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Thomas Calculus 12</a:t>
            </a:r>
            <a:r>
              <a:rPr lang="en-US" baseline="30000" dirty="0" smtClean="0"/>
              <a:t>th </a:t>
            </a:r>
            <a:r>
              <a:rPr lang="en-US" dirty="0" smtClean="0"/>
              <a:t>(Chapter 16)</a:t>
            </a:r>
          </a:p>
          <a:p>
            <a:r>
              <a:rPr lang="en-US" dirty="0"/>
              <a:t>Calculus </a:t>
            </a:r>
            <a:r>
              <a:rPr lang="en-US" dirty="0" smtClean="0"/>
              <a:t>9</a:t>
            </a:r>
            <a:r>
              <a:rPr lang="en-US" baseline="30000" dirty="0" smtClean="0"/>
              <a:t>rd</a:t>
            </a:r>
            <a:r>
              <a:rPr lang="en-US" dirty="0" smtClean="0"/>
              <a:t>, </a:t>
            </a:r>
            <a:r>
              <a:rPr lang="en-US" dirty="0"/>
              <a:t>Dale </a:t>
            </a:r>
            <a:r>
              <a:rPr lang="en-US" dirty="0" err="1"/>
              <a:t>Varberg</a:t>
            </a:r>
            <a:r>
              <a:rPr lang="en-US" dirty="0"/>
              <a:t>, Edwin Purcell and Steve </a:t>
            </a:r>
            <a:r>
              <a:rPr lang="en-US" dirty="0" err="1" smtClean="0"/>
              <a:t>Rigdon</a:t>
            </a:r>
            <a:r>
              <a:rPr lang="en-US" dirty="0" smtClean="0"/>
              <a:t> (C.14)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62800" y="2666999"/>
            <a:ext cx="1447800" cy="132343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bg1"/>
                </a:solidFill>
              </a:rPr>
              <a:t>12</a:t>
            </a:r>
            <a:endParaRPr lang="en-US" sz="8000" dirty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4" y="911051"/>
            <a:ext cx="2710543" cy="2417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8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Review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46109" y="3132643"/>
                <a:ext cx="4145633" cy="738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𝐷𝑖𝑣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𝐹</m:t>
                      </m:r>
                      <m:r>
                        <a:rPr lang="en-US" sz="2000" b="0" i="1" smtClean="0">
                          <a:latin typeface="Cambria Math"/>
                        </a:rPr>
                        <m:t>= ∇∙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𝐹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9" y="3132643"/>
                <a:ext cx="4145633" cy="7386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85799" y="2294443"/>
                <a:ext cx="2662892" cy="7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en-US" sz="2000" b="1" i="1" smtClean="0">
                          <a:latin typeface="Cambria Math"/>
                        </a:rPr>
                        <m:t>𝒊</m:t>
                      </m:r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den>
                      </m:f>
                      <m:r>
                        <a:rPr lang="en-US" sz="2000" b="1" i="1" smtClean="0">
                          <a:latin typeface="Cambria Math"/>
                        </a:rPr>
                        <m:t>𝒋</m:t>
                      </m:r>
                      <m:r>
                        <a:rPr lang="en-US" sz="20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den>
                      </m:f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𝒌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2294443"/>
                <a:ext cx="2662892" cy="7302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72630" y="4043786"/>
                <a:ext cx="8776169" cy="1388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𝑐𝑢𝑟𝑙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𝐹</m:t>
                      </m:r>
                      <m:r>
                        <a:rPr lang="en-US" sz="2000" b="0" i="1" smtClean="0">
                          <a:latin typeface="Cambria Math"/>
                        </a:rPr>
                        <m:t>= ∇ ×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𝐹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  <m:t>𝒊</m:t>
                                </m:r>
                              </m:e>
                              <m:e>
                                <m: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  <m:t>𝒋</m:t>
                                </m:r>
                              </m:e>
                              <m:e>
                                <m:r>
                                  <a:rPr lang="en-US" sz="2000" b="1" i="1" smtClean="0">
                                    <a:latin typeface="Cambria Math"/>
                                    <a:ea typeface="Cambria Math"/>
                                  </a:rPr>
                                  <m:t>𝒌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30" y="4043786"/>
                <a:ext cx="8776169" cy="13882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100935" y="5432051"/>
                <a:ext cx="5943604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=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b="1" i="1">
                          <a:latin typeface="Cambria Math"/>
                          <a:ea typeface="Cambria Math"/>
                        </a:rPr>
                        <m:t>𝒊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en-US" b="1" i="1">
                          <a:latin typeface="Cambria Math"/>
                          <a:ea typeface="Cambria Math"/>
                        </a:rPr>
                        <m:t>𝒋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b="1" i="1">
                          <a:latin typeface="Cambria Math"/>
                          <a:ea typeface="Cambria Math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935" y="5432051"/>
                <a:ext cx="5943604" cy="7146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06427" y="1600200"/>
                <a:ext cx="5880264" cy="666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𝑑𝑎𝑟𝑖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∇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𝒊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den>
                      </m:f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𝒋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den>
                      </m:f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27" y="1600200"/>
                <a:ext cx="5880264" cy="6663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38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Examples 1</a:t>
            </a:r>
            <a:endParaRPr lang="en-US" sz="3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09600" y="1632676"/>
                <a:ext cx="7696200" cy="465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Find the unit normal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𝑧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at  coordinate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latin typeface="Cambria Math"/>
                      </a:rPr>
                      <m:t>𝑦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latin typeface="Cambria Math"/>
                      </a:rPr>
                      <m:t>𝑧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32676"/>
                <a:ext cx="7696200" cy="465064"/>
              </a:xfrm>
              <a:prstGeom prst="rect">
                <a:avLst/>
              </a:prstGeom>
              <a:blipFill rotWithShape="1">
                <a:blip r:embed="rId2"/>
                <a:stretch>
                  <a:fillRect l="-792" b="-22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09600" y="2133600"/>
                <a:ext cx="7100662" cy="5949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𝑧</m:t>
                    </m:r>
                    <m:r>
                      <a:rPr lang="en-US" sz="2000" b="0" i="1" smtClean="0">
                        <a:latin typeface="Cambria Math"/>
                      </a:rPr>
                      <m:t> −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→∇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=−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000" b="1" i="1" smtClean="0">
                        <a:latin typeface="Cambria Math"/>
                        <a:ea typeface="Cambria Math"/>
                      </a:rPr>
                      <m:t>𝒊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sz="2000" i="1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000" b="1" i="1" smtClean="0">
                        <a:latin typeface="Cambria Math"/>
                        <a:ea typeface="Cambria Math"/>
                      </a:rPr>
                      <m:t>𝒋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𝒌</m:t>
                    </m:r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33600"/>
                <a:ext cx="7100662" cy="594971"/>
              </a:xfrm>
              <a:prstGeom prst="rect">
                <a:avLst/>
              </a:prstGeom>
              <a:blipFill rotWithShape="1">
                <a:blip r:embed="rId3"/>
                <a:stretch>
                  <a:fillRect l="-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09600" y="2728571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the form of polar coordinate than 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4742780" y="2728571"/>
                <a:ext cx="310582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𝑜𝑠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1" i="1">
                          <a:latin typeface="Cambria Math"/>
                          <a:ea typeface="Cambria Math"/>
                        </a:rPr>
                        <m:t>𝒊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𝑠𝑖𝑛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1" i="1">
                          <a:latin typeface="Cambria Math"/>
                          <a:ea typeface="Cambria Math"/>
                        </a:rPr>
                        <m:t>𝒋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>
                          <a:latin typeface="Cambria Math"/>
                          <a:ea typeface="Cambria Math"/>
                        </a:rPr>
                        <m:t>𝒌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780" y="2728571"/>
                <a:ext cx="3105820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588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1447800" y="3171329"/>
                <a:ext cx="6705600" cy="7546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𝒏</m:t>
                      </m:r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𝑐𝑜𝑠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𝑠𝑖𝑛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𝒋</m:t>
                          </m:r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𝒌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𝑐𝑜𝑠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e>
                          </m:rad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𝑐𝑜𝑠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 −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𝑠𝑖𝑛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171329"/>
                <a:ext cx="6705600" cy="75463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625929" y="4125804"/>
                <a:ext cx="7696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Find the curl of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𝐅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𝒊</m:t>
                    </m:r>
                    <m:r>
                      <a:rPr lang="en-US" sz="2000" b="0" i="1" smtClean="0">
                        <a:latin typeface="Cambria Math"/>
                      </a:rPr>
                      <m:t>+4</m:t>
                    </m:r>
                    <m:r>
                      <a:rPr lang="en-US" sz="2000" b="0" i="1" smtClean="0">
                        <a:latin typeface="Cambria Math"/>
                      </a:rPr>
                      <m:t>𝑧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latin typeface="Cambria Math"/>
                      </a:rPr>
                      <m:t>𝒋</m:t>
                    </m:r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1" i="1" smtClean="0"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29" y="4125804"/>
                <a:ext cx="7696200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872" t="-7692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25914"/>
            <a:ext cx="3848100" cy="1326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79" y="5852845"/>
            <a:ext cx="7848601" cy="730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257800" y="4800600"/>
                <a:ext cx="30789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∴∇×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𝐹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=−4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𝒊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−2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𝒋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𝒌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800600"/>
                <a:ext cx="3078982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00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2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Stokes’ Theorem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8" y="2819400"/>
            <a:ext cx="33242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76400"/>
            <a:ext cx="8229601" cy="95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48000"/>
            <a:ext cx="29051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5029200"/>
            <a:ext cx="8229602" cy="664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580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2" y="1540529"/>
            <a:ext cx="8229602" cy="664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199" y="2362200"/>
            <a:ext cx="7531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Solution </a:t>
            </a:r>
            <a:r>
              <a:rPr lang="en-US" sz="2000" dirty="0" smtClean="0"/>
              <a:t>by Changing the system to the polar coordinate system we get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811977"/>
            <a:ext cx="4386944" cy="33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85" y="2873890"/>
            <a:ext cx="28575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60" y="4001695"/>
            <a:ext cx="53530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928" y="3131125"/>
            <a:ext cx="4288997" cy="64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97" y="4979883"/>
            <a:ext cx="3766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993" y="4979883"/>
            <a:ext cx="3789590" cy="469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60" y="5715000"/>
            <a:ext cx="4191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166769" y="4001695"/>
                <a:ext cx="2599814" cy="6764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𝒌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𝑑𝐴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𝑑𝐴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769" y="4001695"/>
                <a:ext cx="2599814" cy="67640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85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84620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32575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179" y="2133600"/>
            <a:ext cx="5648325" cy="263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727437" y="2555681"/>
                <a:ext cx="6191838" cy="670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𝒏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𝑐𝑜𝑠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𝑠𝑖𝑛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𝒋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𝒌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𝑐𝑜𝑠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𝑐𝑜𝑠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𝒊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𝑠𝑖𝑛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𝒋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437" y="2555681"/>
                <a:ext cx="6191838" cy="67031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377" y="3399065"/>
            <a:ext cx="452437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65" y="4648200"/>
            <a:ext cx="27622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833257" y="3702634"/>
                <a:ext cx="3971152" cy="6764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𝒌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𝑑𝐴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𝑑𝐴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𝑑𝑟𝑑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257" y="3702634"/>
                <a:ext cx="3971152" cy="67640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713" y="4648200"/>
            <a:ext cx="54959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7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1447800"/>
            <a:ext cx="449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314" y="2088945"/>
            <a:ext cx="48958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3262"/>
            <a:ext cx="34290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58" y="609600"/>
            <a:ext cx="8226878" cy="601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91362"/>
            <a:ext cx="2667000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372" y="3429000"/>
            <a:ext cx="4351564" cy="213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748089"/>
            <a:ext cx="4830536" cy="544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897984" y="4381685"/>
                <a:ext cx="3971152" cy="6764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∇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𝒌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𝑑𝐴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𝑑𝐴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𝑑𝑥𝑑𝑦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984" y="4381685"/>
                <a:ext cx="3971152" cy="67640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8" y="5090747"/>
            <a:ext cx="39243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1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698" y="5337717"/>
            <a:ext cx="619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57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Exercises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2910" y="2286000"/>
            <a:ext cx="3810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1.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42910" y="3215307"/>
            <a:ext cx="3810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2.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42910" y="4100392"/>
            <a:ext cx="3810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3.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442910" y="5068631"/>
            <a:ext cx="3810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4.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442910" y="1524000"/>
            <a:ext cx="82438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Exercises </a:t>
            </a:r>
            <a:r>
              <a:rPr lang="en-US" sz="2000" dirty="0" smtClean="0"/>
              <a:t>1 – 4, </a:t>
            </a:r>
            <a:r>
              <a:rPr lang="en-US" sz="2000" dirty="0"/>
              <a:t>use the surface integral in Stokes’ Theorem </a:t>
            </a:r>
            <a:r>
              <a:rPr lang="en-US" sz="2000" dirty="0" smtClean="0"/>
              <a:t>to calculate </a:t>
            </a:r>
            <a:r>
              <a:rPr lang="en-US" sz="2000" dirty="0"/>
              <a:t>the circulation of the field </a:t>
            </a:r>
            <a:r>
              <a:rPr lang="en-US" sz="2000" b="1" dirty="0"/>
              <a:t>F </a:t>
            </a:r>
            <a:r>
              <a:rPr lang="en-US" sz="2000" dirty="0"/>
              <a:t>around the curve </a:t>
            </a:r>
            <a:r>
              <a:rPr lang="en-US" sz="2000" i="1" dirty="0"/>
              <a:t>C </a:t>
            </a:r>
            <a:r>
              <a:rPr lang="en-US" sz="2000" dirty="0"/>
              <a:t>in </a:t>
            </a:r>
            <a:r>
              <a:rPr lang="en-US" sz="2000" dirty="0" smtClean="0"/>
              <a:t>the indicated </a:t>
            </a:r>
            <a:r>
              <a:rPr lang="en-US" sz="2000" dirty="0"/>
              <a:t>direction.</a:t>
            </a:r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1"/>
            <a:ext cx="7543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40" y="3160970"/>
            <a:ext cx="7384920" cy="908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13378"/>
            <a:ext cx="7467600" cy="77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11" y="5051652"/>
            <a:ext cx="7363149" cy="1168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36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29344" y="685800"/>
            <a:ext cx="3810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5.</a:t>
            </a:r>
            <a:endParaRPr 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85800"/>
            <a:ext cx="751657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714" y="3576077"/>
            <a:ext cx="7396315" cy="251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23904" y="3596397"/>
            <a:ext cx="3810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58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4767</TotalTime>
  <Words>553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Review</vt:lpstr>
      <vt:lpstr>Examples 1</vt:lpstr>
      <vt:lpstr>Stokes’ Theorem</vt:lpstr>
      <vt:lpstr>Example 2</vt:lpstr>
      <vt:lpstr>PowerPoint Presentation</vt:lpstr>
      <vt:lpstr>PowerPoint Presentation</vt:lpstr>
      <vt:lpstr>Exercises 1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lab-tif3</dc:creator>
  <cp:lastModifiedBy>lab-tif3</cp:lastModifiedBy>
  <cp:revision>437</cp:revision>
  <dcterms:created xsi:type="dcterms:W3CDTF">2013-05-27T02:50:26Z</dcterms:created>
  <dcterms:modified xsi:type="dcterms:W3CDTF">2013-09-11T04:46:44Z</dcterms:modified>
</cp:coreProperties>
</file>