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67" r:id="rId1"/>
    <p:sldMasterId id="2147483900" r:id="rId2"/>
  </p:sldMasterIdLst>
  <p:notesMasterIdLst>
    <p:notesMasterId r:id="rId54"/>
  </p:notesMasterIdLst>
  <p:handoutMasterIdLst>
    <p:handoutMasterId r:id="rId55"/>
  </p:handoutMasterIdLst>
  <p:sldIdLst>
    <p:sldId id="624" r:id="rId3"/>
    <p:sldId id="257" r:id="rId4"/>
    <p:sldId id="580" r:id="rId5"/>
    <p:sldId id="581" r:id="rId6"/>
    <p:sldId id="591" r:id="rId7"/>
    <p:sldId id="625" r:id="rId8"/>
    <p:sldId id="623" r:id="rId9"/>
    <p:sldId id="592" r:id="rId10"/>
    <p:sldId id="595" r:id="rId11"/>
    <p:sldId id="594" r:id="rId12"/>
    <p:sldId id="582" r:id="rId13"/>
    <p:sldId id="626" r:id="rId14"/>
    <p:sldId id="583" r:id="rId15"/>
    <p:sldId id="596" r:id="rId16"/>
    <p:sldId id="597" r:id="rId17"/>
    <p:sldId id="598" r:id="rId18"/>
    <p:sldId id="584" r:id="rId19"/>
    <p:sldId id="600" r:id="rId20"/>
    <p:sldId id="630" r:id="rId21"/>
    <p:sldId id="631" r:id="rId22"/>
    <p:sldId id="632" r:id="rId23"/>
    <p:sldId id="633" r:id="rId24"/>
    <p:sldId id="634" r:id="rId25"/>
    <p:sldId id="635" r:id="rId26"/>
    <p:sldId id="601" r:id="rId27"/>
    <p:sldId id="602" r:id="rId28"/>
    <p:sldId id="604" r:id="rId29"/>
    <p:sldId id="627" r:id="rId30"/>
    <p:sldId id="585" r:id="rId31"/>
    <p:sldId id="610" r:id="rId32"/>
    <p:sldId id="606" r:id="rId33"/>
    <p:sldId id="607" r:id="rId34"/>
    <p:sldId id="609" r:id="rId35"/>
    <p:sldId id="586" r:id="rId36"/>
    <p:sldId id="611" r:id="rId37"/>
    <p:sldId id="612" r:id="rId38"/>
    <p:sldId id="613" r:id="rId39"/>
    <p:sldId id="587" r:id="rId40"/>
    <p:sldId id="616" r:id="rId41"/>
    <p:sldId id="617" r:id="rId42"/>
    <p:sldId id="588" r:id="rId43"/>
    <p:sldId id="619" r:id="rId44"/>
    <p:sldId id="620" r:id="rId45"/>
    <p:sldId id="589" r:id="rId46"/>
    <p:sldId id="590" r:id="rId47"/>
    <p:sldId id="621" r:id="rId48"/>
    <p:sldId id="574" r:id="rId49"/>
    <p:sldId id="628" r:id="rId50"/>
    <p:sldId id="629" r:id="rId51"/>
    <p:sldId id="542" r:id="rId52"/>
    <p:sldId id="579"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B2B6"/>
    <a:srgbClr val="222222"/>
    <a:srgbClr val="FFFF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1" autoAdjust="0"/>
    <p:restoredTop sz="86454" autoAdjust="0"/>
  </p:normalViewPr>
  <p:slideViewPr>
    <p:cSldViewPr>
      <p:cViewPr>
        <p:scale>
          <a:sx n="75" d="100"/>
          <a:sy n="75" d="100"/>
        </p:scale>
        <p:origin x="-91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mn-cs"/>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mn-cs"/>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mn-cs"/>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mn-cs"/>
              </a:defRPr>
            </a:lvl1pPr>
          </a:lstStyle>
          <a:p>
            <a:pPr>
              <a:defRPr/>
            </a:pPr>
            <a:fld id="{4D575DF6-A664-40E5-ABF8-EFA85730F80B}" type="slidenum">
              <a:rPr lang="en-US"/>
              <a:pPr>
                <a:defRPr/>
              </a:pPr>
              <a:t>‹#›</a:t>
            </a:fld>
            <a:endParaRPr lang="en-US" dirty="0"/>
          </a:p>
        </p:txBody>
      </p:sp>
    </p:spTree>
    <p:extLst>
      <p:ext uri="{BB962C8B-B14F-4D97-AF65-F5344CB8AC3E}">
        <p14:creationId xmlns:p14="http://schemas.microsoft.com/office/powerpoint/2010/main" val="2710247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mn-cs"/>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mn-cs"/>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mn-cs"/>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mn-cs"/>
              </a:defRPr>
            </a:lvl1pPr>
          </a:lstStyle>
          <a:p>
            <a:pPr>
              <a:defRPr/>
            </a:pPr>
            <a:fld id="{43A87C74-A00A-4B11-886B-BA0A49EFC3DC}" type="slidenum">
              <a:rPr lang="en-US"/>
              <a:pPr>
                <a:defRPr/>
              </a:pPr>
              <a:t>‹#›</a:t>
            </a:fld>
            <a:endParaRPr lang="en-US" dirty="0"/>
          </a:p>
        </p:txBody>
      </p:sp>
    </p:spTree>
    <p:extLst>
      <p:ext uri="{BB962C8B-B14F-4D97-AF65-F5344CB8AC3E}">
        <p14:creationId xmlns:p14="http://schemas.microsoft.com/office/powerpoint/2010/main" val="2816202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5473FA5-2F81-4F68-93FE-AC5C8F533D24}" type="slidenum">
              <a:rPr lang="en-US" altLang="en-US" smtClean="0">
                <a:latin typeface="Times New Roman" pitchFamily="18" charset="0"/>
              </a:rPr>
              <a:pPr eaLnBrk="1" hangingPunct="1"/>
              <a:t>1</a:t>
            </a:fld>
            <a:endParaRPr lang="en-US" altLang="en-US"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1F75E6D-5920-4063-9AA5-793E1D0FEE2D}"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BAC73FBF-8280-4AF3-A726-140636024D24}"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BEDB334D-6498-4DB4-922D-C933E38185E8}"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DFCF603B-0A3A-4EAD-AE74-E514EC571EA1}"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980A40D4-09F3-402A-984C-7CF8197D92CD}"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A9D94248-73D9-4346-A352-76DEC06D9C2E}"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C74AF095-FD08-4A9E-8424-72F579163F3D}"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A8F33596-C049-478D-8E81-2F540429FB56}"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FAE62DBD-9589-49CA-A510-88DA2D1285CC}"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63D74A5-4330-4F4B-8DF2-3E60BC327FE0}"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40175E5-58A5-4258-9B7A-01D80104EA99}" type="slidenum">
              <a:rPr lang="en-US" altLang="en-US" smtClean="0">
                <a:latin typeface="Times New Roman" pitchFamily="18" charset="0"/>
              </a:rPr>
              <a:pPr eaLnBrk="1" hangingPunct="1"/>
              <a:t>2</a:t>
            </a:fld>
            <a:endParaRPr lang="en-US" altLang="en-US"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593E5A1-C6B5-420F-9177-270CCCAF8995}"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D8B1E166-52AB-4B77-91AF-767C9BE7CF61}"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EC82F50E-E2A6-46F3-B523-29AF896460F2}"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8878EDF9-6722-46D7-A3FE-5BBC00F033B3}"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7E5E4F4E-837D-4355-A3D3-E016CCF60398}"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4A27745-299E-4150-A51A-1FBF01B1F2AB}"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25BADE8C-7EED-4E10-B238-E15E4597F403}"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6480C99B-2617-4FFE-82EC-0C223B919858}"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2DFB67AA-FC87-4B1A-8F67-C13E3AD27A7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2A5A7E10-E287-4922-A0A8-7543C98AB27C}"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5B0929-7EA5-4F8A-B45E-2FA16E90F963}" type="slidenum">
              <a:rPr lang="en-US" altLang="en-US" smtClean="0">
                <a:latin typeface="Times New Roman" pitchFamily="18" charset="0"/>
              </a:rPr>
              <a:pPr eaLnBrk="1" hangingPunct="1"/>
              <a:t>3</a:t>
            </a:fld>
            <a:endParaRPr lang="en-US" altLang="en-US"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377B62FA-1758-4A0F-B495-1DABD740A66C}"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9090A058-5675-450F-990A-770376A5CFF4}"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93D834A6-BBB2-438E-BCBD-1AA6A990CF76}"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B8EA613A-C02E-49D0-824A-BC06F2FA4998}"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49FCF93-FF94-487E-A773-15B2B01A6569}"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5FB24739-0777-4FE6-B67B-6849BFBE7FEE}"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A73FBC04-29E5-43D2-9E52-4861FD1F3307}"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82C76B1D-90F1-4BCE-BF1E-367EC17A4D6B}"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D920233A-916E-4220-A685-1B12F2D71BB0}"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4D348FEF-ED32-4F7E-ABC0-BAB7157FE4D8}"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C4B1FE34-0DC0-4E39-8EF4-AA713AD1F9A5}"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AC9E32A9-64FB-4B87-9A7F-3681CE8B6859}"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61CD9339-8E90-4416-83C9-2206D92889B2}"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308F71D8-5480-4A93-8452-AAF9DBF6D047}"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ED06F58C-D588-4112-9F6D-AEF61C060E51}"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3DD3B836-B48A-4805-AE13-E20B3123178D}"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22DFD04B-C3D1-4A82-9EA9-126F1E51474C}"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03302394-A9B7-4D6F-9B97-F992DE61889E}"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E339792-46CA-4365-A3FF-57E4E59BD910}" type="slidenum">
              <a:rPr lang="en-US" altLang="en-US" smtClean="0">
                <a:latin typeface="Times New Roman" pitchFamily="18" charset="0"/>
              </a:rPr>
              <a:pPr eaLnBrk="1" hangingPunct="1"/>
              <a:t>47</a:t>
            </a:fld>
            <a:endParaRPr lang="en-US" altLang="en-US" smtClean="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5312811B-8DE7-489E-A395-A42D10264B27}"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15FF31D4-F91A-491D-8F36-4D9FC924E06F}"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7715EE27-C4C4-4ED1-BCD3-4F1342ED76E3}"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E95E0E-4538-44ED-89BE-96BBAE822C50}" type="slidenum">
              <a:rPr lang="en-US" altLang="en-US" smtClean="0">
                <a:latin typeface="Times New Roman" pitchFamily="18" charset="0"/>
              </a:rPr>
              <a:pPr eaLnBrk="1" hangingPunct="1"/>
              <a:t>50</a:t>
            </a:fld>
            <a:endParaRPr lang="en-US" altLang="en-US" smtClean="0">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A03470-56AC-49C3-BBBA-7128ED24E552}" type="slidenum">
              <a:rPr lang="en-US" altLang="en-US" smtClean="0">
                <a:latin typeface="Times New Roman" pitchFamily="18" charset="0"/>
              </a:rPr>
              <a:pPr eaLnBrk="1" hangingPunct="1"/>
              <a:t>51</a:t>
            </a:fld>
            <a:endParaRPr lang="en-US" altLang="en-US" smtClean="0">
              <a:latin typeface="Times New Roman"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3EE2DB07-A2E1-4F5F-8B7E-74C9C598F074}"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D9FBC2E6-4CA1-480A-A4D1-CD39690A0380}"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6F90F4C5-1C28-4D31-9103-4C0023F36160}"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 name="Slide Number Placeholder 3"/>
          <p:cNvSpPr>
            <a:spLocks noGrp="1"/>
          </p:cNvSpPr>
          <p:nvPr>
            <p:ph type="sldNum" sz="quarter" idx="5"/>
          </p:nvPr>
        </p:nvSpPr>
        <p:spPr/>
        <p:txBody>
          <a:bodyPr/>
          <a:lstStyle/>
          <a:p>
            <a:pPr>
              <a:defRPr/>
            </a:pPr>
            <a:fld id="{782C1DB2-41F5-429E-8419-B08D2F64192B}"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2971800"/>
            <a:ext cx="7239000" cy="2590800"/>
          </a:xfrm>
        </p:spPr>
        <p:txBody>
          <a:bodyPr/>
          <a:lstStyle>
            <a:lvl1pPr marL="0" indent="0" algn="ctr">
              <a:buFontTx/>
              <a:buNone/>
              <a:defRPr sz="4300" b="1"/>
            </a:lvl1pPr>
          </a:lstStyle>
          <a:p>
            <a:r>
              <a:rPr lang="en-US" smtClean="0"/>
              <a:t>Click to edit Master subtitle style</a:t>
            </a:r>
            <a:endParaRPr lang="en-US" dirty="0"/>
          </a:p>
        </p:txBody>
      </p:sp>
    </p:spTree>
    <p:extLst>
      <p:ext uri="{BB962C8B-B14F-4D97-AF65-F5344CB8AC3E}">
        <p14:creationId xmlns:p14="http://schemas.microsoft.com/office/powerpoint/2010/main" val="243352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pPr>
              <a:defRPr/>
            </a:pPr>
            <a:fld id="{12BDB8A8-F728-4883-9E24-ACE7036886DB}" type="slidenum">
              <a:rPr lang="en-US"/>
              <a:pPr>
                <a:defRPr/>
              </a:pPr>
              <a:t>‹#›</a:t>
            </a:fld>
            <a:endParaRPr lang="en-US" dirty="0"/>
          </a:p>
        </p:txBody>
      </p:sp>
    </p:spTree>
    <p:extLst>
      <p:ext uri="{BB962C8B-B14F-4D97-AF65-F5344CB8AC3E}">
        <p14:creationId xmlns:p14="http://schemas.microsoft.com/office/powerpoint/2010/main" val="98889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pPr>
              <a:defRPr/>
            </a:pPr>
            <a:fld id="{21A29E77-D5F0-4405-AA25-839E5193921B}" type="slidenum">
              <a:rPr lang="en-US"/>
              <a:pPr>
                <a:defRPr/>
              </a:pPr>
              <a:t>‹#›</a:t>
            </a:fld>
            <a:endParaRPr lang="en-US" dirty="0"/>
          </a:p>
        </p:txBody>
      </p:sp>
    </p:spTree>
    <p:extLst>
      <p:ext uri="{BB962C8B-B14F-4D97-AF65-F5344CB8AC3E}">
        <p14:creationId xmlns:p14="http://schemas.microsoft.com/office/powerpoint/2010/main" val="108003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21922"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51152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28750"/>
            <a:ext cx="444817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14400"/>
            <a:ext cx="48006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4114800" y="3200400"/>
            <a:ext cx="4800600" cy="1981200"/>
          </a:xfrm>
        </p:spPr>
        <p:txBody>
          <a:bodyPr/>
          <a:lstStyle>
            <a:lvl1pPr marL="0" indent="0" algn="ctr">
              <a:buNone/>
              <a:defRPr sz="3600">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689150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CA3FE981-7DF6-409E-88A6-FF512ADD3E87}" type="slidenum">
              <a:rPr lang="en-US"/>
              <a:pPr>
                <a:defRPr/>
              </a:pPr>
              <a:t>‹#›</a:t>
            </a:fld>
            <a:endParaRPr lang="en-US" dirty="0"/>
          </a:p>
        </p:txBody>
      </p:sp>
      <p:sp>
        <p:nvSpPr>
          <p:cNvPr id="5" name="Footer Placeholder 6"/>
          <p:cNvSpPr>
            <a:spLocks noGrp="1"/>
          </p:cNvSpPr>
          <p:nvPr>
            <p:ph type="ftr" sz="quarter" idx="11"/>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4207529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8E987255-4002-4498-BD7D-7EC8D936DCC7}"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366388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DD283027-88F6-4E20-99A2-6501A442702C}"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3924981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8" name="Slide Number Placeholder 10"/>
          <p:cNvSpPr>
            <a:spLocks noGrp="1"/>
          </p:cNvSpPr>
          <p:nvPr>
            <p:ph type="sldNum" sz="quarter" idx="11"/>
          </p:nvPr>
        </p:nvSpPr>
        <p:spPr/>
        <p:txBody>
          <a:bodyPr/>
          <a:lstStyle>
            <a:lvl1pPr>
              <a:defRPr/>
            </a:lvl1pPr>
          </a:lstStyle>
          <a:p>
            <a:pPr>
              <a:defRPr/>
            </a:pPr>
            <a:fld id="{FBFE021C-29DE-4295-9362-CBB71ECDA13A}" type="slidenum">
              <a:rPr lang="en-US"/>
              <a:pPr>
                <a:defRPr/>
              </a:pPr>
              <a:t>‹#›</a:t>
            </a:fld>
            <a:endParaRPr lang="en-US" dirty="0"/>
          </a:p>
        </p:txBody>
      </p:sp>
      <p:sp>
        <p:nvSpPr>
          <p:cNvPr id="9" name="Footer Placeholder 11"/>
          <p:cNvSpPr>
            <a:spLocks noGrp="1"/>
          </p:cNvSpPr>
          <p:nvPr>
            <p:ph type="ftr" sz="quarter" idx="12"/>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907296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4" name="Slide Number Placeholder 6"/>
          <p:cNvSpPr>
            <a:spLocks noGrp="1"/>
          </p:cNvSpPr>
          <p:nvPr>
            <p:ph type="sldNum" sz="quarter" idx="11"/>
          </p:nvPr>
        </p:nvSpPr>
        <p:spPr/>
        <p:txBody>
          <a:bodyPr/>
          <a:lstStyle>
            <a:lvl1pPr>
              <a:defRPr/>
            </a:lvl1pPr>
          </a:lstStyle>
          <a:p>
            <a:pPr>
              <a:defRPr/>
            </a:pPr>
            <a:fld id="{15789E12-E479-41E4-877C-ED07BDAC4884}" type="slidenum">
              <a:rPr lang="en-US"/>
              <a:pPr>
                <a:defRPr/>
              </a:pPr>
              <a:t>‹#›</a:t>
            </a:fld>
            <a:endParaRPr lang="en-US" dirty="0"/>
          </a:p>
        </p:txBody>
      </p:sp>
      <p:sp>
        <p:nvSpPr>
          <p:cNvPr id="5" name="Footer Placeholder 7"/>
          <p:cNvSpPr>
            <a:spLocks noGrp="1"/>
          </p:cNvSpPr>
          <p:nvPr>
            <p:ph type="ftr" sz="quarter" idx="12"/>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2930621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3" name="Slide Number Placeholder 5"/>
          <p:cNvSpPr>
            <a:spLocks noGrp="1"/>
          </p:cNvSpPr>
          <p:nvPr>
            <p:ph type="sldNum" sz="quarter" idx="11"/>
          </p:nvPr>
        </p:nvSpPr>
        <p:spPr/>
        <p:txBody>
          <a:bodyPr/>
          <a:lstStyle>
            <a:lvl1pPr>
              <a:defRPr/>
            </a:lvl1pPr>
          </a:lstStyle>
          <a:p>
            <a:pPr>
              <a:defRPr/>
            </a:pPr>
            <a:fld id="{4870231E-41FB-4080-AFD2-14B1D9C2C2C2}" type="slidenum">
              <a:rPr lang="en-US"/>
              <a:pPr>
                <a:defRPr/>
              </a:pPr>
              <a:t>‹#›</a:t>
            </a:fld>
            <a:endParaRPr lang="en-US" dirty="0"/>
          </a:p>
        </p:txBody>
      </p:sp>
      <p:sp>
        <p:nvSpPr>
          <p:cNvPr id="4" name="Footer Placeholder 6"/>
          <p:cNvSpPr>
            <a:spLocks noGrp="1"/>
          </p:cNvSpPr>
          <p:nvPr>
            <p:ph type="ftr" sz="quarter" idx="12"/>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154407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6"/>
          <p:cNvSpPr>
            <a:spLocks noGrp="1" noChangeArrowheads="1"/>
          </p:cNvSpPr>
          <p:nvPr>
            <p:ph type="sldNum" sz="quarter" idx="10"/>
          </p:nvPr>
        </p:nvSpPr>
        <p:spPr/>
        <p:txBody>
          <a:bodyPr/>
          <a:lstStyle>
            <a:lvl1pPr>
              <a:defRPr/>
            </a:lvl1pPr>
          </a:lstStyle>
          <a:p>
            <a:pPr>
              <a:defRPr/>
            </a:pPr>
            <a:fld id="{5A0F083C-147D-41AB-96AE-42A093CAB6F8}" type="slidenum">
              <a:rPr lang="en-US"/>
              <a:pPr>
                <a:defRPr/>
              </a:pPr>
              <a:t>‹#›</a:t>
            </a:fld>
            <a:endParaRPr lang="en-US" dirty="0"/>
          </a:p>
        </p:txBody>
      </p:sp>
    </p:spTree>
    <p:extLst>
      <p:ext uri="{BB962C8B-B14F-4D97-AF65-F5344CB8AC3E}">
        <p14:creationId xmlns:p14="http://schemas.microsoft.com/office/powerpoint/2010/main" val="3978597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785BE83B-E68D-4302-8D1D-B169506A9EC3}"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23054660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6" name="Slide Number Placeholder 8"/>
          <p:cNvSpPr>
            <a:spLocks noGrp="1"/>
          </p:cNvSpPr>
          <p:nvPr>
            <p:ph type="sldNum" sz="quarter" idx="11"/>
          </p:nvPr>
        </p:nvSpPr>
        <p:spPr/>
        <p:txBody>
          <a:bodyPr/>
          <a:lstStyle>
            <a:lvl1pPr>
              <a:defRPr/>
            </a:lvl1pPr>
          </a:lstStyle>
          <a:p>
            <a:pPr>
              <a:defRPr/>
            </a:pPr>
            <a:fld id="{40CBC222-9A12-4156-9B16-757AC238F75F}"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25415369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BABA3AC2-CAD3-47A3-B701-0C38CA515D7C}"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5435698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a:p>
        </p:txBody>
      </p:sp>
      <p:sp>
        <p:nvSpPr>
          <p:cNvPr id="5" name="Slide Number Placeholder 7"/>
          <p:cNvSpPr>
            <a:spLocks noGrp="1"/>
          </p:cNvSpPr>
          <p:nvPr>
            <p:ph type="sldNum" sz="quarter" idx="11"/>
          </p:nvPr>
        </p:nvSpPr>
        <p:spPr/>
        <p:txBody>
          <a:bodyPr/>
          <a:lstStyle>
            <a:lvl1pPr>
              <a:defRPr/>
            </a:lvl1pPr>
          </a:lstStyle>
          <a:p>
            <a:pPr>
              <a:defRPr/>
            </a:pPr>
            <a:fld id="{A5BC0C0C-FA8A-4FA7-8027-1BCF06E66BEE}"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a:t>Java Programming, Seventh Edition</a:t>
            </a:r>
          </a:p>
        </p:txBody>
      </p:sp>
    </p:spTree>
    <p:extLst>
      <p:ext uri="{BB962C8B-B14F-4D97-AF65-F5344CB8AC3E}">
        <p14:creationId xmlns:p14="http://schemas.microsoft.com/office/powerpoint/2010/main" val="1281035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21922"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 style</a:t>
            </a:r>
          </a:p>
        </p:txBody>
      </p:sp>
    </p:spTree>
    <p:extLst>
      <p:ext uri="{BB962C8B-B14F-4D97-AF65-F5344CB8AC3E}">
        <p14:creationId xmlns:p14="http://schemas.microsoft.com/office/powerpoint/2010/main" val="355093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B5DA34B7-EDBE-47E3-9C50-BA5F13D2C975}" type="slidenum">
              <a:rPr lang="en-US"/>
              <a:pPr>
                <a:defRPr/>
              </a:pPr>
              <a:t>‹#›</a:t>
            </a:fld>
            <a:endParaRPr lang="en-US" dirty="0"/>
          </a:p>
        </p:txBody>
      </p:sp>
    </p:spTree>
    <p:extLst>
      <p:ext uri="{BB962C8B-B14F-4D97-AF65-F5344CB8AC3E}">
        <p14:creationId xmlns:p14="http://schemas.microsoft.com/office/powerpoint/2010/main" val="304088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986ECC41-CA67-4298-B714-BC78A7D7ADF9}" type="slidenum">
              <a:rPr lang="en-US"/>
              <a:pPr>
                <a:defRPr/>
              </a:pPr>
              <a:t>‹#›</a:t>
            </a:fld>
            <a:endParaRPr lang="en-US" dirty="0"/>
          </a:p>
        </p:txBody>
      </p:sp>
    </p:spTree>
    <p:extLst>
      <p:ext uri="{BB962C8B-B14F-4D97-AF65-F5344CB8AC3E}">
        <p14:creationId xmlns:p14="http://schemas.microsoft.com/office/powerpoint/2010/main" val="317544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a:defRPr/>
            </a:lvl1pPr>
          </a:lstStyle>
          <a:p>
            <a:pPr>
              <a:defRPr/>
            </a:pPr>
            <a:fld id="{4FCEB303-47D8-4580-9817-64DC38F2BF59}" type="slidenum">
              <a:rPr lang="en-US"/>
              <a:pPr>
                <a:defRPr/>
              </a:pPr>
              <a:t>‹#›</a:t>
            </a:fld>
            <a:endParaRPr lang="en-US" dirty="0"/>
          </a:p>
        </p:txBody>
      </p:sp>
    </p:spTree>
    <p:extLst>
      <p:ext uri="{BB962C8B-B14F-4D97-AF65-F5344CB8AC3E}">
        <p14:creationId xmlns:p14="http://schemas.microsoft.com/office/powerpoint/2010/main" val="401144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a:defRPr/>
            </a:lvl1pPr>
          </a:lstStyle>
          <a:p>
            <a:pPr>
              <a:defRPr/>
            </a:pPr>
            <a:fld id="{0EB4420C-334F-40A2-927E-A418BE6ED551}" type="slidenum">
              <a:rPr lang="en-US"/>
              <a:pPr>
                <a:defRPr/>
              </a:pPr>
              <a:t>‹#›</a:t>
            </a:fld>
            <a:endParaRPr lang="en-US" dirty="0"/>
          </a:p>
        </p:txBody>
      </p:sp>
    </p:spTree>
    <p:extLst>
      <p:ext uri="{BB962C8B-B14F-4D97-AF65-F5344CB8AC3E}">
        <p14:creationId xmlns:p14="http://schemas.microsoft.com/office/powerpoint/2010/main" val="348077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CE11BD41-8D3A-43B7-B630-08607A5E6633}" type="slidenum">
              <a:rPr lang="en-US"/>
              <a:pPr>
                <a:defRPr/>
              </a:pPr>
              <a:t>‹#›</a:t>
            </a:fld>
            <a:endParaRPr lang="en-US" dirty="0"/>
          </a:p>
        </p:txBody>
      </p:sp>
    </p:spTree>
    <p:extLst>
      <p:ext uri="{BB962C8B-B14F-4D97-AF65-F5344CB8AC3E}">
        <p14:creationId xmlns:p14="http://schemas.microsoft.com/office/powerpoint/2010/main" val="57677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39C45E70-DF67-4485-9A52-903D3E3E9774}" type="slidenum">
              <a:rPr lang="en-US"/>
              <a:pPr>
                <a:defRPr/>
              </a:pPr>
              <a:t>‹#›</a:t>
            </a:fld>
            <a:endParaRPr lang="en-US" dirty="0"/>
          </a:p>
        </p:txBody>
      </p:sp>
    </p:spTree>
    <p:extLst>
      <p:ext uri="{BB962C8B-B14F-4D97-AF65-F5344CB8AC3E}">
        <p14:creationId xmlns:p14="http://schemas.microsoft.com/office/powerpoint/2010/main" val="163458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D5DBF11E-651D-47D0-8DEA-F98D6BA1BF4A}" type="slidenum">
              <a:rPr lang="en-US"/>
              <a:pPr>
                <a:defRPr/>
              </a:pPr>
              <a:t>‹#›</a:t>
            </a:fld>
            <a:endParaRPr lang="en-US" dirty="0"/>
          </a:p>
        </p:txBody>
      </p:sp>
    </p:spTree>
    <p:extLst>
      <p:ext uri="{BB962C8B-B14F-4D97-AF65-F5344CB8AC3E}">
        <p14:creationId xmlns:p14="http://schemas.microsoft.com/office/powerpoint/2010/main" val="162090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222222"/>
                </a:solidFill>
                <a:latin typeface="+mn-lt"/>
              </a:defRPr>
            </a:lvl1pPr>
          </a:lstStyle>
          <a:p>
            <a:pPr>
              <a:defRPr/>
            </a:pPr>
            <a:r>
              <a:rPr lang="en-US"/>
              <a:t>Java Programming, Seventh Edition</a:t>
            </a:r>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222222"/>
                </a:solidFill>
                <a:latin typeface="+mn-lt"/>
              </a:defRPr>
            </a:lvl1pPr>
          </a:lstStyle>
          <a:p>
            <a:pPr>
              <a:defRPr/>
            </a:pPr>
            <a:fld id="{12942ED3-FCEA-4843-AD73-B7E28EE2062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8" descr="DECOLORED2.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6">
                    <a:lumMod val="75000"/>
                  </a:schemeClr>
                </a:solidFill>
                <a:latin typeface="+mj-lt"/>
              </a:defRPr>
            </a:lvl1pPr>
          </a:lstStyle>
          <a:p>
            <a:pPr>
              <a:defRPr/>
            </a:pPr>
            <a:fld id="{91369C21-313A-4737-BBAE-2DCC00F95C9A}"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accent6">
                    <a:lumMod val="75000"/>
                  </a:schemeClr>
                </a:solidFill>
                <a:latin typeface="+mj-lt"/>
              </a:defRPr>
            </a:lvl1pPr>
          </a:lstStyle>
          <a:p>
            <a:pPr>
              <a:defRPr/>
            </a:pPr>
            <a:r>
              <a:rPr lang="en-US"/>
              <a:t>Java Programming, Seventh Edition</a:t>
            </a:r>
          </a:p>
        </p:txBody>
      </p:sp>
    </p:spTree>
  </p:cSld>
  <p:clrMap bg1="lt1" tx1="dk1" bg2="lt2" tx2="dk2" accent1="accent1" accent2="accent2" accent3="accent3" accent4="accent4" accent5="accent5" accent6="accent6" hlink="hlink" folHlink="folHlink"/>
  <p:sldLayoutIdLst>
    <p:sldLayoutId id="2147484043" r:id="rId1"/>
    <p:sldLayoutId id="2147484030"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Lst>
  <p:hf hdr="0" dt="0"/>
  <p:txStyles>
    <p:title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91000" y="3124200"/>
            <a:ext cx="4648200" cy="1143000"/>
          </a:xfrm>
        </p:spPr>
        <p:txBody>
          <a:bodyPr/>
          <a:lstStyle/>
          <a:p>
            <a:r>
              <a:rPr lang="en-US" sz="4400" kern="1200" dirty="0" smtClean="0">
                <a:solidFill>
                  <a:srgbClr val="558ED5"/>
                </a:solidFill>
                <a:effectLst/>
                <a:latin typeface="Calibri"/>
              </a:rPr>
              <a:t>Chapter 12: Exception Handling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title"/>
          </p:nvPr>
        </p:nvSpPr>
        <p:spPr/>
        <p:txBody>
          <a:bodyPr/>
          <a:lstStyle/>
          <a:p>
            <a:pPr eaLnBrk="1" hangingPunct="1"/>
            <a:r>
              <a:rPr lang="en-US" altLang="en-US" dirty="0" smtClean="0"/>
              <a:t>Learning About Exceptions </a:t>
            </a:r>
            <a:r>
              <a:rPr lang="en-US" altLang="en-US" dirty="0"/>
              <a:t>– part </a:t>
            </a:r>
            <a:r>
              <a:rPr lang="en-US" altLang="en-US" dirty="0" smtClean="0"/>
              <a:t>6</a:t>
            </a:r>
          </a:p>
        </p:txBody>
      </p:sp>
      <p:pic>
        <p:nvPicPr>
          <p:cNvPr id="35844" name="Picture 6" descr="Figure 12-3 Two typical executions of the Division application. This program shows two typical executions of the Division program. In the first execution, the user enters two usable values and the program executes normally. In the second execution, the user enters 0 as the value for the denominator and an Exception message is displayed. (Java does not allow integer division by 0, but floating-point division by 0 is allowed—the result is displayed as Infinity.)&#10;C:\Java&gt;java Division&#10;Enter numerator &gt;&gt; 12&#10;Enter denominator &gt;&gt; 4&#10;12 / 4 = 3&#10;&#10;C:\Java&gt;java Division&#10;Enter numerator &gt;&gt; 12&#10;Enter denominator &gt;&gt; 0&#10;Exception in thread “main” java.lang.ArithmeticException: / by zero at Division.main(Division.java:12)&#10;&#10;C:\Java&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981200"/>
            <a:ext cx="69151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Slide Number Placeholder 5"/>
          <p:cNvSpPr>
            <a:spLocks noGrp="1"/>
          </p:cNvSpPr>
          <p:nvPr>
            <p:ph type="sldNum" sz="quarter" idx="11"/>
          </p:nvPr>
        </p:nvSpPr>
        <p:spPr/>
        <p:txBody>
          <a:bodyPr/>
          <a:lstStyle/>
          <a:p>
            <a:pPr>
              <a:defRPr/>
            </a:pPr>
            <a:fld id="{ABA82A0B-A894-4438-A5A2-DA2E237C5EEF}" type="slidenum">
              <a:rPr lang="en-US"/>
              <a:pPr>
                <a:defRPr/>
              </a:pPr>
              <a:t>10</a:t>
            </a:fld>
            <a:endParaRPr lang="en-US" dirty="0"/>
          </a:p>
        </p:txBody>
      </p:sp>
      <p:sp>
        <p:nvSpPr>
          <p:cNvPr id="6"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smtClean="0"/>
              <a:t>Learning About Exceptions </a:t>
            </a:r>
            <a:r>
              <a:rPr lang="en-US" altLang="en-US" dirty="0"/>
              <a:t>– part </a:t>
            </a:r>
            <a:r>
              <a:rPr lang="en-US" altLang="en-US" dirty="0" smtClean="0"/>
              <a:t>7</a:t>
            </a:r>
          </a:p>
        </p:txBody>
      </p:sp>
      <p:sp>
        <p:nvSpPr>
          <p:cNvPr id="36867" name="Rectangle 3"/>
          <p:cNvSpPr>
            <a:spLocks noGrp="1" noChangeArrowheads="1"/>
          </p:cNvSpPr>
          <p:nvPr>
            <p:ph idx="1"/>
          </p:nvPr>
        </p:nvSpPr>
        <p:spPr/>
        <p:txBody>
          <a:bodyPr/>
          <a:lstStyle/>
          <a:p>
            <a:pPr eaLnBrk="1" hangingPunct="1"/>
            <a:r>
              <a:rPr lang="en-US" altLang="en-US" smtClean="0"/>
              <a:t>You do not necessarily have to deal with an </a:t>
            </a:r>
            <a:r>
              <a:rPr lang="en-US" altLang="en-US" smtClean="0">
                <a:cs typeface="Courier New" pitchFamily="49" charset="0"/>
              </a:rPr>
              <a:t>exception</a:t>
            </a:r>
          </a:p>
          <a:p>
            <a:pPr lvl="1" eaLnBrk="1" hangingPunct="1"/>
            <a:r>
              <a:rPr lang="en-US" altLang="en-US" smtClean="0"/>
              <a:t>Let the offending program terminate</a:t>
            </a:r>
          </a:p>
          <a:p>
            <a:pPr lvl="1" eaLnBrk="1" hangingPunct="1"/>
            <a:r>
              <a:rPr lang="en-US" altLang="en-US" smtClean="0"/>
              <a:t>But doing so is abrupt and unforgiving</a:t>
            </a:r>
          </a:p>
          <a:p>
            <a:pPr eaLnBrk="1" hangingPunct="1"/>
            <a:r>
              <a:rPr lang="en-US" altLang="en-US" smtClean="0"/>
              <a:t>You can write programs without using exception-handling techniques</a:t>
            </a:r>
          </a:p>
          <a:p>
            <a:pPr lvl="1" eaLnBrk="1" hangingPunct="1"/>
            <a:r>
              <a:rPr lang="en-US" altLang="en-US" smtClean="0"/>
              <a:t>Use a decision to avoid an error</a:t>
            </a:r>
          </a:p>
          <a:p>
            <a:pPr eaLnBrk="1" hangingPunct="1"/>
            <a:r>
              <a:rPr lang="en-US" altLang="en-US" smtClean="0"/>
              <a:t>Exception handling provides a more elegant solution for handling error conditions</a:t>
            </a:r>
          </a:p>
        </p:txBody>
      </p:sp>
      <p:sp>
        <p:nvSpPr>
          <p:cNvPr id="14339" name="Slide Number Placeholder 4"/>
          <p:cNvSpPr>
            <a:spLocks noGrp="1"/>
          </p:cNvSpPr>
          <p:nvPr>
            <p:ph type="sldNum" sz="quarter" idx="10"/>
          </p:nvPr>
        </p:nvSpPr>
        <p:spPr/>
        <p:txBody>
          <a:bodyPr/>
          <a:lstStyle/>
          <a:p>
            <a:pPr>
              <a:defRPr/>
            </a:pPr>
            <a:fld id="{AC0DE073-CC0F-4B96-A214-39C45EED92FE}" type="slidenum">
              <a:rPr lang="en-US"/>
              <a:pPr>
                <a:defRPr/>
              </a:pPr>
              <a:t>11</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smtClean="0"/>
              <a:t>Learning About Exceptions </a:t>
            </a:r>
            <a:r>
              <a:rPr lang="en-US" altLang="en-US" dirty="0"/>
              <a:t>– part </a:t>
            </a:r>
            <a:r>
              <a:rPr lang="en-US" altLang="en-US" dirty="0" smtClean="0"/>
              <a:t>8</a:t>
            </a:r>
          </a:p>
        </p:txBody>
      </p:sp>
      <p:sp>
        <p:nvSpPr>
          <p:cNvPr id="37891" name="Rectangle 3"/>
          <p:cNvSpPr>
            <a:spLocks noGrp="1" noChangeArrowheads="1"/>
          </p:cNvSpPr>
          <p:nvPr>
            <p:ph idx="1"/>
          </p:nvPr>
        </p:nvSpPr>
        <p:spPr/>
        <p:txBody>
          <a:bodyPr/>
          <a:lstStyle/>
          <a:p>
            <a:pPr eaLnBrk="1" hangingPunct="1"/>
            <a:r>
              <a:rPr lang="en-US" altLang="en-US" b="1" smtClean="0"/>
              <a:t>Fault-tolerant</a:t>
            </a:r>
          </a:p>
          <a:p>
            <a:pPr lvl="1" eaLnBrk="1" hangingPunct="1"/>
            <a:r>
              <a:rPr lang="en-US" altLang="en-US" smtClean="0"/>
              <a:t>Designed to continue to operate when some part of the system fails</a:t>
            </a:r>
          </a:p>
          <a:p>
            <a:pPr eaLnBrk="1" hangingPunct="1"/>
            <a:r>
              <a:rPr lang="en-US" altLang="en-US" b="1" smtClean="0"/>
              <a:t>Robustness</a:t>
            </a:r>
          </a:p>
          <a:p>
            <a:pPr lvl="1" eaLnBrk="1" hangingPunct="1"/>
            <a:r>
              <a:rPr lang="en-US" altLang="en-US" smtClean="0"/>
              <a:t>Represents the degree to which a system is resilient to stress</a:t>
            </a:r>
          </a:p>
        </p:txBody>
      </p:sp>
      <p:sp>
        <p:nvSpPr>
          <p:cNvPr id="3" name="Slide Number Placeholder 4"/>
          <p:cNvSpPr>
            <a:spLocks noGrp="1"/>
          </p:cNvSpPr>
          <p:nvPr>
            <p:ph type="sldNum" sz="quarter" idx="10"/>
          </p:nvPr>
        </p:nvSpPr>
        <p:spPr/>
        <p:txBody>
          <a:bodyPr/>
          <a:lstStyle/>
          <a:p>
            <a:pPr>
              <a:defRPr/>
            </a:pPr>
            <a:fld id="{C0862859-DC14-40F3-907C-281332761337}" type="slidenum">
              <a:rPr lang="en-US"/>
              <a:pPr>
                <a:defRPr/>
              </a:pPr>
              <a:t>12</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dirty="0" smtClean="0"/>
              <a:t>Trying Code and Catching </a:t>
            </a:r>
            <a:r>
              <a:rPr lang="en-US" dirty="0" smtClean="0">
                <a:latin typeface="+mn-lt"/>
                <a:cs typeface="Courier New" pitchFamily="49" charset="0"/>
              </a:rPr>
              <a:t>Exception</a:t>
            </a:r>
            <a:r>
              <a:rPr lang="en-US" dirty="0" smtClean="0">
                <a:cs typeface="Courier New" pitchFamily="49" charset="0"/>
              </a:rPr>
              <a:t>s </a:t>
            </a:r>
            <a:r>
              <a:rPr lang="en-US" altLang="en-US" dirty="0"/>
              <a:t>– part 1</a:t>
            </a:r>
            <a:endParaRPr lang="en-US" dirty="0" smtClean="0"/>
          </a:p>
        </p:txBody>
      </p:sp>
      <p:sp>
        <p:nvSpPr>
          <p:cNvPr id="38915" name="Rectangle 3"/>
          <p:cNvSpPr>
            <a:spLocks noGrp="1" noChangeArrowheads="1"/>
          </p:cNvSpPr>
          <p:nvPr>
            <p:ph idx="1"/>
          </p:nvPr>
        </p:nvSpPr>
        <p:spPr/>
        <p:txBody>
          <a:bodyPr/>
          <a:lstStyle/>
          <a:p>
            <a:pPr eaLnBrk="1" hangingPunct="1"/>
            <a:r>
              <a:rPr lang="en-US" altLang="en-US" b="1" smtClean="0">
                <a:latin typeface="Courier New" pitchFamily="49" charset="0"/>
                <a:cs typeface="Courier New" pitchFamily="49" charset="0"/>
              </a:rPr>
              <a:t>try</a:t>
            </a:r>
            <a:r>
              <a:rPr lang="en-US" altLang="en-US" b="1" smtClean="0"/>
              <a:t> block</a:t>
            </a:r>
          </a:p>
          <a:p>
            <a:pPr lvl="1" eaLnBrk="1" hangingPunct="1"/>
            <a:r>
              <a:rPr lang="en-US" altLang="en-US" smtClean="0"/>
              <a:t>A segment of code in which something might go wrong</a:t>
            </a:r>
          </a:p>
          <a:p>
            <a:pPr lvl="1" eaLnBrk="1" hangingPunct="1"/>
            <a:r>
              <a:rPr lang="en-US" altLang="en-US" smtClean="0"/>
              <a:t>Attempts to execute </a:t>
            </a:r>
          </a:p>
          <a:p>
            <a:pPr lvl="2" eaLnBrk="1" hangingPunct="1"/>
            <a:r>
              <a:rPr lang="en-US" altLang="en-US" smtClean="0"/>
              <a:t>Acknowledges an exception might occur</a:t>
            </a:r>
          </a:p>
          <a:p>
            <a:pPr eaLnBrk="1" hangingPunct="1"/>
            <a:r>
              <a:rPr lang="en-US" altLang="en-US" smtClean="0"/>
              <a:t>A </a:t>
            </a:r>
            <a:r>
              <a:rPr lang="en-US" altLang="en-US" smtClean="0">
                <a:latin typeface="Courier New" pitchFamily="49" charset="0"/>
                <a:cs typeface="Courier New" pitchFamily="49" charset="0"/>
              </a:rPr>
              <a:t>try</a:t>
            </a:r>
            <a:r>
              <a:rPr lang="en-US" altLang="en-US" smtClean="0"/>
              <a:t> block includes:</a:t>
            </a:r>
          </a:p>
          <a:p>
            <a:pPr lvl="1" eaLnBrk="1" hangingPunct="1"/>
            <a:r>
              <a:rPr lang="en-US" altLang="en-US" smtClean="0"/>
              <a:t>The keyword </a:t>
            </a:r>
            <a:r>
              <a:rPr lang="en-US" altLang="en-US" smtClean="0">
                <a:latin typeface="Courier New" pitchFamily="49" charset="0"/>
                <a:cs typeface="Courier New" pitchFamily="49" charset="0"/>
              </a:rPr>
              <a:t>try</a:t>
            </a:r>
          </a:p>
          <a:p>
            <a:pPr lvl="1" eaLnBrk="1" hangingPunct="1"/>
            <a:r>
              <a:rPr lang="en-US" altLang="en-US" smtClean="0"/>
              <a:t>Opening and closing curly braces</a:t>
            </a:r>
          </a:p>
          <a:p>
            <a:pPr lvl="1" eaLnBrk="1" hangingPunct="1"/>
            <a:r>
              <a:rPr lang="en-US" altLang="en-US" smtClean="0"/>
              <a:t>Executable statements, which might cause an exception</a:t>
            </a:r>
          </a:p>
        </p:txBody>
      </p:sp>
      <p:sp>
        <p:nvSpPr>
          <p:cNvPr id="15363" name="Slide Number Placeholder 4"/>
          <p:cNvSpPr>
            <a:spLocks noGrp="1"/>
          </p:cNvSpPr>
          <p:nvPr>
            <p:ph type="sldNum" sz="quarter" idx="10"/>
          </p:nvPr>
        </p:nvSpPr>
        <p:spPr/>
        <p:txBody>
          <a:bodyPr/>
          <a:lstStyle/>
          <a:p>
            <a:pPr>
              <a:defRPr/>
            </a:pPr>
            <a:fld id="{C96420C8-FE49-4D96-B0BE-B97E7D80DC48}" type="slidenum">
              <a:rPr lang="en-US"/>
              <a:pPr>
                <a:defRPr/>
              </a:pPr>
              <a:t>13</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defRPr/>
            </a:pPr>
            <a:r>
              <a:rPr lang="en-US" dirty="0" smtClean="0"/>
              <a:t>Trying Code and Catching </a:t>
            </a:r>
            <a:r>
              <a:rPr lang="en-US" dirty="0" smtClean="0">
                <a:latin typeface="+mn-lt"/>
                <a:cs typeface="Courier New" pitchFamily="49" charset="0"/>
              </a:rPr>
              <a:t>Exception</a:t>
            </a:r>
            <a:r>
              <a:rPr lang="en-US" dirty="0">
                <a:cs typeface="Courier New" pitchFamily="49" charset="0"/>
              </a:rPr>
              <a:t>s</a:t>
            </a:r>
            <a:r>
              <a:rPr lang="en-US" dirty="0" smtClean="0">
                <a:latin typeface="+mn-lt"/>
                <a:cs typeface="Courier New" pitchFamily="49" charset="0"/>
              </a:rPr>
              <a:t> </a:t>
            </a:r>
            <a:r>
              <a:rPr lang="en-US" altLang="en-US" dirty="0"/>
              <a:t>– part </a:t>
            </a:r>
            <a:r>
              <a:rPr lang="en-US" altLang="en-US" dirty="0" smtClean="0"/>
              <a:t>2</a:t>
            </a:r>
            <a:endParaRPr lang="en-US" dirty="0" smtClean="0"/>
          </a:p>
        </p:txBody>
      </p:sp>
      <p:sp>
        <p:nvSpPr>
          <p:cNvPr id="39939" name="Rectangle 3"/>
          <p:cNvSpPr>
            <a:spLocks noGrp="1" noChangeArrowheads="1"/>
          </p:cNvSpPr>
          <p:nvPr>
            <p:ph idx="1"/>
          </p:nvPr>
        </p:nvSpPr>
        <p:spPr/>
        <p:txBody>
          <a:bodyPr/>
          <a:lstStyle/>
          <a:p>
            <a:pPr eaLnBrk="1" hangingPunct="1"/>
            <a:r>
              <a:rPr lang="en-US" altLang="en-US" b="1" smtClean="0">
                <a:latin typeface="Courier New" pitchFamily="49" charset="0"/>
                <a:cs typeface="Courier New" pitchFamily="49" charset="0"/>
              </a:rPr>
              <a:t>catch</a:t>
            </a:r>
            <a:r>
              <a:rPr lang="en-US" altLang="en-US" b="1" smtClean="0"/>
              <a:t> block</a:t>
            </a:r>
          </a:p>
          <a:p>
            <a:pPr lvl="1" eaLnBrk="1" hangingPunct="1"/>
            <a:r>
              <a:rPr lang="en-US" altLang="en-US" smtClean="0"/>
              <a:t>A segment of code </a:t>
            </a:r>
          </a:p>
          <a:p>
            <a:pPr lvl="1" eaLnBrk="1" hangingPunct="1"/>
            <a:r>
              <a:rPr lang="en-US" altLang="en-US" smtClean="0"/>
              <a:t>Immediately follows a </a:t>
            </a:r>
            <a:r>
              <a:rPr lang="en-US" altLang="en-US" smtClean="0">
                <a:latin typeface="Courier New" pitchFamily="49" charset="0"/>
                <a:cs typeface="Courier New" pitchFamily="49" charset="0"/>
              </a:rPr>
              <a:t>try</a:t>
            </a:r>
            <a:r>
              <a:rPr lang="en-US" altLang="en-US" smtClean="0"/>
              <a:t> block</a:t>
            </a:r>
          </a:p>
          <a:p>
            <a:pPr lvl="1" eaLnBrk="1" hangingPunct="1"/>
            <a:r>
              <a:rPr lang="en-US" altLang="en-US" smtClean="0"/>
              <a:t>Handles an exception thrown by the </a:t>
            </a:r>
            <a:r>
              <a:rPr lang="en-US" altLang="en-US" smtClean="0">
                <a:latin typeface="Courier New" pitchFamily="49" charset="0"/>
                <a:cs typeface="Courier New" pitchFamily="49" charset="0"/>
              </a:rPr>
              <a:t>try</a:t>
            </a:r>
            <a:r>
              <a:rPr lang="en-US" altLang="en-US" smtClean="0"/>
              <a:t> block preceding it</a:t>
            </a:r>
          </a:p>
          <a:p>
            <a:pPr lvl="1" eaLnBrk="1" hangingPunct="1"/>
            <a:r>
              <a:rPr lang="en-US" altLang="en-US" smtClean="0"/>
              <a:t>Can “catch” an </a:t>
            </a:r>
            <a:r>
              <a:rPr lang="en-US" altLang="en-US" smtClean="0">
                <a:latin typeface="Courier New" pitchFamily="49" charset="0"/>
                <a:cs typeface="Courier New" pitchFamily="49" charset="0"/>
              </a:rPr>
              <a:t>Object</a:t>
            </a:r>
            <a:r>
              <a:rPr lang="en-US" altLang="en-US" smtClean="0"/>
              <a:t> of type </a:t>
            </a:r>
            <a:r>
              <a:rPr lang="en-US" altLang="en-US" smtClean="0">
                <a:latin typeface="Courier New" pitchFamily="49" charset="0"/>
                <a:cs typeface="Courier New" pitchFamily="49" charset="0"/>
              </a:rPr>
              <a:t>Exception</a:t>
            </a:r>
            <a:r>
              <a:rPr lang="en-US" altLang="en-US" smtClean="0">
                <a:cs typeface="Courier New" pitchFamily="49" charset="0"/>
              </a:rPr>
              <a:t> o</a:t>
            </a:r>
            <a:r>
              <a:rPr lang="en-US" altLang="en-US" smtClean="0"/>
              <a:t>r an </a:t>
            </a:r>
            <a:r>
              <a:rPr lang="en-US" altLang="en-US" smtClean="0">
                <a:latin typeface="Courier New" pitchFamily="49" charset="0"/>
                <a:cs typeface="Courier New" pitchFamily="49" charset="0"/>
              </a:rPr>
              <a:t>Exception</a:t>
            </a:r>
            <a:r>
              <a:rPr lang="en-US" altLang="en-US" smtClean="0"/>
              <a:t> child class</a:t>
            </a:r>
          </a:p>
          <a:p>
            <a:pPr eaLnBrk="1" hangingPunct="1"/>
            <a:r>
              <a:rPr lang="en-US" altLang="en-US" b="1" smtClean="0">
                <a:latin typeface="Courier New" pitchFamily="49" charset="0"/>
                <a:cs typeface="Courier New" pitchFamily="49" charset="0"/>
              </a:rPr>
              <a:t>throw</a:t>
            </a:r>
            <a:r>
              <a:rPr lang="en-US" altLang="en-US" b="1" smtClean="0"/>
              <a:t> statement</a:t>
            </a:r>
          </a:p>
          <a:p>
            <a:pPr lvl="1" eaLnBrk="1" hangingPunct="1"/>
            <a:r>
              <a:rPr lang="en-US" altLang="en-US" smtClean="0"/>
              <a:t>Sends an </a:t>
            </a:r>
            <a:r>
              <a:rPr lang="en-US" altLang="en-US" smtClean="0">
                <a:latin typeface="Courier New" pitchFamily="49" charset="0"/>
                <a:cs typeface="Courier New" pitchFamily="49" charset="0"/>
              </a:rPr>
              <a:t>Exception</a:t>
            </a:r>
            <a:r>
              <a:rPr lang="en-US" altLang="en-US" smtClean="0"/>
              <a:t> object out of a block or method so it can be handled elsewhere</a:t>
            </a:r>
          </a:p>
        </p:txBody>
      </p:sp>
      <p:sp>
        <p:nvSpPr>
          <p:cNvPr id="16387" name="Slide Number Placeholder 4"/>
          <p:cNvSpPr>
            <a:spLocks noGrp="1"/>
          </p:cNvSpPr>
          <p:nvPr>
            <p:ph type="sldNum" sz="quarter" idx="10"/>
          </p:nvPr>
        </p:nvSpPr>
        <p:spPr/>
        <p:txBody>
          <a:bodyPr/>
          <a:lstStyle/>
          <a:p>
            <a:pPr>
              <a:defRPr/>
            </a:pPr>
            <a:fld id="{2B24213D-E435-4FF6-A78F-5E42306503E0}" type="slidenum">
              <a:rPr lang="en-US"/>
              <a:pPr>
                <a:defRPr/>
              </a:pPr>
              <a:t>14</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defRPr/>
            </a:pPr>
            <a:r>
              <a:rPr lang="en-US" dirty="0" smtClean="0"/>
              <a:t>Trying Code and Catching </a:t>
            </a:r>
            <a:r>
              <a:rPr lang="en-US" dirty="0" smtClean="0">
                <a:latin typeface="+mn-lt"/>
                <a:cs typeface="Courier New" pitchFamily="49" charset="0"/>
              </a:rPr>
              <a:t>Exception</a:t>
            </a:r>
            <a:r>
              <a:rPr lang="en-US" dirty="0">
                <a:cs typeface="Courier New" pitchFamily="49" charset="0"/>
              </a:rPr>
              <a:t>s</a:t>
            </a:r>
            <a:r>
              <a:rPr lang="en-US" dirty="0" smtClean="0">
                <a:latin typeface="+mn-lt"/>
                <a:cs typeface="Courier New" pitchFamily="49" charset="0"/>
              </a:rPr>
              <a:t> </a:t>
            </a:r>
            <a:r>
              <a:rPr lang="en-US" altLang="en-US" dirty="0"/>
              <a:t>– part </a:t>
            </a:r>
            <a:r>
              <a:rPr lang="en-US" altLang="en-US" dirty="0" smtClean="0"/>
              <a:t>3</a:t>
            </a:r>
            <a:endParaRPr lang="en-US" dirty="0" smtClean="0"/>
          </a:p>
        </p:txBody>
      </p:sp>
      <p:sp>
        <p:nvSpPr>
          <p:cNvPr id="40963" name="Rectangle 3"/>
          <p:cNvSpPr>
            <a:spLocks noGrp="1" noChangeArrowheads="1"/>
          </p:cNvSpPr>
          <p:nvPr>
            <p:ph idx="1"/>
          </p:nvPr>
        </p:nvSpPr>
        <p:spPr/>
        <p:txBody>
          <a:bodyPr/>
          <a:lstStyle/>
          <a:p>
            <a:pPr eaLnBrk="1" hangingPunct="1"/>
            <a:r>
              <a:rPr lang="en-US" altLang="en-US" dirty="0" smtClean="0"/>
              <a:t>A </a:t>
            </a:r>
            <a:r>
              <a:rPr lang="en-US" altLang="en-US" dirty="0" smtClean="0">
                <a:latin typeface="Courier New" pitchFamily="49" charset="0"/>
                <a:cs typeface="Courier New" pitchFamily="49" charset="0"/>
              </a:rPr>
              <a:t>catch</a:t>
            </a:r>
            <a:r>
              <a:rPr lang="en-US" altLang="en-US" dirty="0" smtClean="0"/>
              <a:t> block includes:</a:t>
            </a:r>
          </a:p>
          <a:p>
            <a:pPr lvl="1" eaLnBrk="1" hangingPunct="1"/>
            <a:r>
              <a:rPr lang="en-US" altLang="en-US" dirty="0" smtClean="0"/>
              <a:t>The keyword </a:t>
            </a:r>
            <a:r>
              <a:rPr lang="en-US" altLang="en-US" dirty="0" smtClean="0">
                <a:latin typeface="Courier New" pitchFamily="49" charset="0"/>
                <a:cs typeface="Courier New" pitchFamily="49" charset="0"/>
              </a:rPr>
              <a:t>catch</a:t>
            </a:r>
          </a:p>
          <a:p>
            <a:pPr lvl="1" eaLnBrk="1" hangingPunct="1"/>
            <a:r>
              <a:rPr lang="en-US" altLang="en-US" dirty="0" smtClean="0"/>
              <a:t>Opening and closing parentheses</a:t>
            </a:r>
          </a:p>
          <a:p>
            <a:pPr lvl="2" eaLnBrk="1" hangingPunct="1"/>
            <a:r>
              <a:rPr lang="en-US" altLang="en-US" dirty="0" smtClean="0"/>
              <a:t>An </a:t>
            </a:r>
            <a:r>
              <a:rPr lang="en-US" altLang="en-US" dirty="0" smtClean="0">
                <a:latin typeface="Courier New" pitchFamily="49" charset="0"/>
                <a:cs typeface="Courier New" pitchFamily="49" charset="0"/>
              </a:rPr>
              <a:t>Exception</a:t>
            </a:r>
            <a:r>
              <a:rPr lang="en-US" altLang="en-US" dirty="0" smtClean="0"/>
              <a:t> type</a:t>
            </a:r>
          </a:p>
          <a:p>
            <a:pPr lvl="2" eaLnBrk="1" hangingPunct="1"/>
            <a:r>
              <a:rPr lang="en-US" altLang="en-US" dirty="0" smtClean="0"/>
              <a:t>A name for an instance of the </a:t>
            </a:r>
            <a:r>
              <a:rPr lang="en-US" altLang="en-US" dirty="0" smtClean="0">
                <a:latin typeface="Courier New" pitchFamily="49" charset="0"/>
                <a:cs typeface="Courier New" pitchFamily="49" charset="0"/>
              </a:rPr>
              <a:t>Exception</a:t>
            </a:r>
            <a:r>
              <a:rPr lang="en-US" altLang="en-US" dirty="0" smtClean="0"/>
              <a:t> type</a:t>
            </a:r>
          </a:p>
          <a:p>
            <a:pPr lvl="1" eaLnBrk="1" hangingPunct="1"/>
            <a:r>
              <a:rPr lang="en-US" altLang="en-US" dirty="0" smtClean="0"/>
              <a:t>Opening and closing curly braces</a:t>
            </a:r>
          </a:p>
          <a:p>
            <a:pPr lvl="2" eaLnBrk="1" hangingPunct="1"/>
            <a:r>
              <a:rPr lang="en-US" altLang="en-US" dirty="0" smtClean="0"/>
              <a:t>Statements to handle the error condition</a:t>
            </a:r>
          </a:p>
        </p:txBody>
      </p:sp>
      <p:sp>
        <p:nvSpPr>
          <p:cNvPr id="17411" name="Slide Number Placeholder 4"/>
          <p:cNvSpPr>
            <a:spLocks noGrp="1"/>
          </p:cNvSpPr>
          <p:nvPr>
            <p:ph type="sldNum" sz="quarter" idx="10"/>
          </p:nvPr>
        </p:nvSpPr>
        <p:spPr/>
        <p:txBody>
          <a:bodyPr/>
          <a:lstStyle/>
          <a:p>
            <a:pPr>
              <a:defRPr/>
            </a:pPr>
            <a:fld id="{614DC406-5DE2-4B60-9C14-D3F6867C4227}" type="slidenum">
              <a:rPr lang="en-US"/>
              <a:pPr>
                <a:defRPr/>
              </a:pPr>
              <a:t>15</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defRPr/>
            </a:pPr>
            <a:r>
              <a:rPr lang="en-US" dirty="0" smtClean="0"/>
              <a:t>Trying Code and Catching </a:t>
            </a:r>
            <a:r>
              <a:rPr lang="en-US" dirty="0" smtClean="0">
                <a:latin typeface="+mn-lt"/>
                <a:cs typeface="Courier New" pitchFamily="49" charset="0"/>
              </a:rPr>
              <a:t>Exception</a:t>
            </a:r>
            <a:r>
              <a:rPr lang="en-US" dirty="0">
                <a:cs typeface="Courier New" pitchFamily="49" charset="0"/>
              </a:rPr>
              <a:t>s</a:t>
            </a:r>
            <a:r>
              <a:rPr lang="en-US" dirty="0" smtClean="0">
                <a:latin typeface="+mn-lt"/>
                <a:cs typeface="Courier New" pitchFamily="49" charset="0"/>
              </a:rPr>
              <a:t> </a:t>
            </a:r>
            <a:r>
              <a:rPr lang="en-US" altLang="en-US" dirty="0"/>
              <a:t>– part </a:t>
            </a:r>
            <a:r>
              <a:rPr lang="en-US" altLang="en-US" dirty="0" smtClean="0"/>
              <a:t>4</a:t>
            </a:r>
            <a:endParaRPr lang="en-US" dirty="0" smtClean="0"/>
          </a:p>
        </p:txBody>
      </p:sp>
      <p:pic>
        <p:nvPicPr>
          <p:cNvPr id="41988" name="Picture 6" descr="Figure 12-6 Format of try…catch pair. This program shows the general format of a method that includes a shaded try…catch pair. A catch block looks a lot like a method named catch() that takes an argument that is some type of Exception. However, it is not a method; it has no return type, and you can’t call it directly. Some programmers refer to a catch block as a catch clause.&#10;returnType methodName(optional arguments)&#10;{&#10;// optional statements prior to code that is tried&#10;try&#10;{&#10;// statement or statements that might generate an exception&#10;}&#10;catch(Exception someException)&#10;{&#10;// actions to take if exception occurs&#10;}&#10;// optional statements that occur after try,&#10;// whether or not catch block execute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76425"/>
            <a:ext cx="7620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Slide Number Placeholder 5"/>
          <p:cNvSpPr>
            <a:spLocks noGrp="1"/>
          </p:cNvSpPr>
          <p:nvPr>
            <p:ph type="sldNum" sz="quarter" idx="11"/>
          </p:nvPr>
        </p:nvSpPr>
        <p:spPr/>
        <p:txBody>
          <a:bodyPr/>
          <a:lstStyle/>
          <a:p>
            <a:pPr>
              <a:defRPr/>
            </a:pPr>
            <a:fld id="{63D167CD-B84B-4043-A223-17BC946B7356}" type="slidenum">
              <a:rPr lang="en-US"/>
              <a:pPr>
                <a:defRPr/>
              </a:pPr>
              <a:t>16</a:t>
            </a:fld>
            <a:endParaRPr lang="en-US" dirty="0"/>
          </a:p>
        </p:txBody>
      </p:sp>
      <p:sp>
        <p:nvSpPr>
          <p:cNvPr id="6"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defRPr/>
            </a:pPr>
            <a:r>
              <a:rPr lang="en-US" dirty="0" smtClean="0"/>
              <a:t>Trying Code and Catching </a:t>
            </a:r>
            <a:r>
              <a:rPr lang="en-US" dirty="0" smtClean="0">
                <a:latin typeface="+mn-lt"/>
                <a:cs typeface="Courier New" pitchFamily="49" charset="0"/>
              </a:rPr>
              <a:t>Exception</a:t>
            </a:r>
            <a:r>
              <a:rPr lang="en-US" dirty="0">
                <a:cs typeface="Courier New" pitchFamily="49" charset="0"/>
              </a:rPr>
              <a:t>s</a:t>
            </a:r>
            <a:r>
              <a:rPr lang="en-US" dirty="0" smtClean="0">
                <a:latin typeface="+mn-lt"/>
                <a:cs typeface="Courier New" pitchFamily="49" charset="0"/>
              </a:rPr>
              <a:t> </a:t>
            </a:r>
            <a:r>
              <a:rPr lang="en-US" altLang="en-US" dirty="0"/>
              <a:t>– part </a:t>
            </a:r>
            <a:r>
              <a:rPr lang="en-US" altLang="en-US" dirty="0" smtClean="0"/>
              <a:t>5</a:t>
            </a:r>
            <a:endParaRPr lang="en-US" dirty="0" smtClean="0"/>
          </a:p>
        </p:txBody>
      </p:sp>
      <p:sp>
        <p:nvSpPr>
          <p:cNvPr id="43011" name="Rectangle 3"/>
          <p:cNvSpPr>
            <a:spLocks noGrp="1" noChangeArrowheads="1"/>
          </p:cNvSpPr>
          <p:nvPr>
            <p:ph idx="1"/>
          </p:nvPr>
        </p:nvSpPr>
        <p:spPr/>
        <p:txBody>
          <a:bodyPr/>
          <a:lstStyle/>
          <a:p>
            <a:pPr eaLnBrk="1" hangingPunct="1"/>
            <a:r>
              <a:rPr lang="en-US" altLang="en-US" dirty="0" smtClean="0"/>
              <a:t>If no </a:t>
            </a:r>
            <a:r>
              <a:rPr lang="en-US" altLang="en-US" dirty="0" smtClean="0">
                <a:cs typeface="Courier New" pitchFamily="49" charset="0"/>
              </a:rPr>
              <a:t>exception </a:t>
            </a:r>
            <a:r>
              <a:rPr lang="en-US" altLang="en-US" dirty="0" smtClean="0"/>
              <a:t>occurs within the </a:t>
            </a:r>
            <a:r>
              <a:rPr lang="en-US" altLang="en-US" dirty="0" smtClean="0">
                <a:latin typeface="Courier New" pitchFamily="49" charset="0"/>
                <a:cs typeface="Courier New" pitchFamily="49" charset="0"/>
              </a:rPr>
              <a:t>try</a:t>
            </a:r>
            <a:r>
              <a:rPr lang="en-US" altLang="en-US" dirty="0" smtClean="0">
                <a:cs typeface="Courier New" pitchFamily="49" charset="0"/>
              </a:rPr>
              <a:t> </a:t>
            </a:r>
            <a:r>
              <a:rPr lang="en-US" altLang="en-US" dirty="0" smtClean="0"/>
              <a:t>block, the </a:t>
            </a:r>
            <a:r>
              <a:rPr lang="en-US" altLang="en-US" dirty="0" smtClean="0">
                <a:latin typeface="Courier New" pitchFamily="49" charset="0"/>
                <a:cs typeface="Courier New" pitchFamily="49" charset="0"/>
              </a:rPr>
              <a:t>catch</a:t>
            </a:r>
            <a:r>
              <a:rPr lang="en-US" altLang="en-US" dirty="0" smtClean="0">
                <a:cs typeface="Courier New" pitchFamily="49" charset="0"/>
              </a:rPr>
              <a:t> </a:t>
            </a:r>
            <a:r>
              <a:rPr lang="en-US" altLang="en-US" dirty="0" smtClean="0"/>
              <a:t>block does not execute</a:t>
            </a:r>
          </a:p>
          <a:p>
            <a:pPr eaLnBrk="1" hangingPunct="1"/>
            <a:r>
              <a:rPr lang="en-US" altLang="en-US" dirty="0" err="1" smtClean="0">
                <a:latin typeface="Courier New" pitchFamily="49" charset="0"/>
                <a:cs typeface="Courier New" pitchFamily="49" charset="0"/>
              </a:rPr>
              <a:t>getMessage</a:t>
            </a:r>
            <a:r>
              <a:rPr lang="en-US" altLang="en-US" dirty="0" smtClean="0">
                <a:latin typeface="Courier New" pitchFamily="49" charset="0"/>
                <a:cs typeface="Courier New" pitchFamily="49" charset="0"/>
              </a:rPr>
              <a:t>()</a:t>
            </a:r>
            <a:r>
              <a:rPr lang="en-US" altLang="en-US" dirty="0" smtClean="0">
                <a:cs typeface="Courier New" pitchFamily="49" charset="0"/>
              </a:rPr>
              <a:t> </a:t>
            </a:r>
            <a:r>
              <a:rPr lang="en-US" altLang="en-US" dirty="0" smtClean="0"/>
              <a:t>method</a:t>
            </a:r>
          </a:p>
          <a:p>
            <a:pPr lvl="1" eaLnBrk="1" hangingPunct="1"/>
            <a:r>
              <a:rPr lang="en-US" altLang="en-US" dirty="0" smtClean="0"/>
              <a:t>Obtains information about the </a:t>
            </a:r>
            <a:r>
              <a:rPr lang="en-US" altLang="en-US" dirty="0" smtClean="0">
                <a:cs typeface="Courier New" pitchFamily="49" charset="0"/>
              </a:rPr>
              <a:t>exception</a:t>
            </a:r>
          </a:p>
          <a:p>
            <a:pPr eaLnBrk="1" hangingPunct="1"/>
            <a:r>
              <a:rPr lang="en-US" altLang="en-US" dirty="0" smtClean="0"/>
              <a:t>Within a </a:t>
            </a:r>
            <a:r>
              <a:rPr lang="en-US" altLang="en-US" dirty="0" smtClean="0">
                <a:latin typeface="Courier New" pitchFamily="49" charset="0"/>
                <a:cs typeface="Courier New" pitchFamily="49" charset="0"/>
              </a:rPr>
              <a:t>catch</a:t>
            </a:r>
            <a:r>
              <a:rPr lang="en-US" altLang="en-US" dirty="0" smtClean="0"/>
              <a:t> block, you might want to add code to correct the error</a:t>
            </a:r>
            <a:endParaRPr lang="en-US" altLang="en-US" dirty="0" smtClean="0">
              <a:latin typeface="Courier New" pitchFamily="49" charset="0"/>
              <a:cs typeface="Courier New" pitchFamily="49" charset="0"/>
            </a:endParaRPr>
          </a:p>
        </p:txBody>
      </p:sp>
      <p:sp>
        <p:nvSpPr>
          <p:cNvPr id="19459" name="Slide Number Placeholder 4"/>
          <p:cNvSpPr>
            <a:spLocks noGrp="1"/>
          </p:cNvSpPr>
          <p:nvPr>
            <p:ph type="sldNum" sz="quarter" idx="10"/>
          </p:nvPr>
        </p:nvSpPr>
        <p:spPr/>
        <p:txBody>
          <a:bodyPr/>
          <a:lstStyle/>
          <a:p>
            <a:pPr>
              <a:defRPr/>
            </a:pPr>
            <a:fld id="{E2C73CAE-D485-40B4-8748-3604B61F1015}" type="slidenum">
              <a:rPr lang="en-US"/>
              <a:pPr>
                <a:defRPr/>
              </a:pPr>
              <a:t>17</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defRPr/>
            </a:pPr>
            <a:r>
              <a:rPr lang="en-US" dirty="0" smtClean="0"/>
              <a:t>Trying Code and Catching </a:t>
            </a:r>
            <a:r>
              <a:rPr lang="en-US" dirty="0" smtClean="0">
                <a:latin typeface="+mn-lt"/>
                <a:cs typeface="Courier New" pitchFamily="49" charset="0"/>
              </a:rPr>
              <a:t>Exception</a:t>
            </a:r>
            <a:r>
              <a:rPr lang="en-US" dirty="0">
                <a:cs typeface="Courier New" pitchFamily="49" charset="0"/>
              </a:rPr>
              <a:t>s</a:t>
            </a:r>
            <a:r>
              <a:rPr lang="en-US" dirty="0" smtClean="0">
                <a:latin typeface="+mn-lt"/>
                <a:cs typeface="Courier New" pitchFamily="49" charset="0"/>
              </a:rPr>
              <a:t> </a:t>
            </a:r>
            <a:r>
              <a:rPr lang="en-US" altLang="en-US" dirty="0"/>
              <a:t>– part </a:t>
            </a:r>
            <a:r>
              <a:rPr lang="en-US" altLang="en-US" dirty="0" smtClean="0"/>
              <a:t>6</a:t>
            </a:r>
            <a:endParaRPr lang="en-US" dirty="0" smtClean="0"/>
          </a:p>
        </p:txBody>
      </p:sp>
      <p:pic>
        <p:nvPicPr>
          <p:cNvPr id="44036" name="Picture 6" descr="Figure 12-7 The DivisionMistakeCaught application. This program shows an application named DivisionMistakeCaught that improves on the Division class. The main() method in the class contains a try block with code that attempts division. When illegal integer division is attempted, an ArithmeticException is automatically created and the catch block executes. The entire try-catch block is shaded in the figure.&#10;import java.util.Scanner;&#10;public class DivisionMistakeCaught&#10;{&#10;public static void main(String[] args)&#10;{&#10;Scanner input = new Scanner(System.in);&#10;int numerator, denominator, result;&#10;System.out.print(&quot;Enter numerator &gt;&gt; &quot;);&#10;numerator = input.nextInt();&#10;System.out.print(&quot;Enter denominator &gt;&gt; &quot;);&#10;denominator = input.nextInt();&#10;try&#10;{&#10;result = numerator / denominator;&#10;System.out.println(numerator + &quot; / &quot; + denominator +&#10;&quot; = &quot; + result);&#10;}&#10;catch(ArithmeticException mistake)&#10;{&#10;System.out.println(&quot;Attempt to divide by zero&quot;);&#10;}&#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566863"/>
            <a:ext cx="54864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Slide Number Placeholder 5"/>
          <p:cNvSpPr>
            <a:spLocks noGrp="1"/>
          </p:cNvSpPr>
          <p:nvPr>
            <p:ph type="sldNum" sz="quarter" idx="11"/>
          </p:nvPr>
        </p:nvSpPr>
        <p:spPr/>
        <p:txBody>
          <a:bodyPr/>
          <a:lstStyle/>
          <a:p>
            <a:pPr>
              <a:defRPr/>
            </a:pPr>
            <a:fld id="{05EFAB76-79A2-4D21-9CEF-29C4E852DB81}" type="slidenum">
              <a:rPr lang="en-US"/>
              <a:pPr>
                <a:defRPr/>
              </a:pPr>
              <a:t>18</a:t>
            </a:fld>
            <a:endParaRPr lang="en-US" dirty="0"/>
          </a:p>
        </p:txBody>
      </p:sp>
      <p:sp>
        <p:nvSpPr>
          <p:cNvPr id="6"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dirty="0" smtClean="0"/>
              <a:t> Using a </a:t>
            </a:r>
            <a:r>
              <a:rPr lang="en-US" altLang="en-US" dirty="0" smtClean="0">
                <a:latin typeface="Courier New" pitchFamily="49" charset="0"/>
                <a:cs typeface="Courier New" pitchFamily="49" charset="0"/>
              </a:rPr>
              <a:t>try</a:t>
            </a:r>
            <a:r>
              <a:rPr lang="en-US" altLang="en-US" dirty="0" smtClean="0"/>
              <a:t> Block to Make Programs “Foolproof</a:t>
            </a:r>
            <a:r>
              <a:rPr lang="en-US" altLang="en-US" dirty="0"/>
              <a:t>” – part 1</a:t>
            </a:r>
            <a:endParaRPr lang="en-US" altLang="en-US" dirty="0" smtClean="0"/>
          </a:p>
        </p:txBody>
      </p:sp>
      <p:sp>
        <p:nvSpPr>
          <p:cNvPr id="45059" name="Content Placeholder 2"/>
          <p:cNvSpPr>
            <a:spLocks noGrp="1"/>
          </p:cNvSpPr>
          <p:nvPr>
            <p:ph idx="1"/>
          </p:nvPr>
        </p:nvSpPr>
        <p:spPr/>
        <p:txBody>
          <a:bodyPr/>
          <a:lstStyle/>
          <a:p>
            <a:pPr eaLnBrk="1" hangingPunct="1"/>
            <a:r>
              <a:rPr lang="en-US" altLang="en-US" dirty="0" smtClean="0"/>
              <a:t>It is useful to circumvent data entry errors</a:t>
            </a:r>
          </a:p>
          <a:p>
            <a:pPr lvl="1" eaLnBrk="1" hangingPunct="1"/>
            <a:r>
              <a:rPr lang="en-US" altLang="en-US" dirty="0" smtClean="0"/>
              <a:t>Handle potential data conversion exceptions caused by careless users</a:t>
            </a:r>
          </a:p>
          <a:p>
            <a:pPr eaLnBrk="1" hangingPunct="1"/>
            <a:r>
              <a:rPr lang="en-US" altLang="en-US" dirty="0" smtClean="0"/>
              <a:t>Using a </a:t>
            </a:r>
            <a:r>
              <a:rPr lang="en-US" altLang="en-US" dirty="0" err="1" smtClean="0">
                <a:latin typeface="Courier New" pitchFamily="49" charset="0"/>
                <a:cs typeface="Courier New" pitchFamily="49" charset="0"/>
              </a:rPr>
              <a:t>nextLine</a:t>
            </a:r>
            <a:r>
              <a:rPr lang="en-US" altLang="en-US" dirty="0" smtClean="0">
                <a:latin typeface="Courier New" pitchFamily="49" charset="0"/>
                <a:cs typeface="Courier New" pitchFamily="49" charset="0"/>
              </a:rPr>
              <a:t>()</a:t>
            </a:r>
            <a:r>
              <a:rPr lang="en-US" altLang="en-US" dirty="0" smtClean="0">
                <a:cs typeface="Courier New" pitchFamily="49" charset="0"/>
              </a:rPr>
              <a:t> </a:t>
            </a:r>
            <a:r>
              <a:rPr lang="en-US" altLang="en-US" dirty="0" smtClean="0"/>
              <a:t>call will account for potential remaining characters in the input buffer</a:t>
            </a:r>
          </a:p>
        </p:txBody>
      </p:sp>
      <p:sp>
        <p:nvSpPr>
          <p:cNvPr id="4" name="Slide Number Placeholder 3"/>
          <p:cNvSpPr>
            <a:spLocks noGrp="1"/>
          </p:cNvSpPr>
          <p:nvPr>
            <p:ph type="sldNum" sz="quarter" idx="10"/>
          </p:nvPr>
        </p:nvSpPr>
        <p:spPr/>
        <p:txBody>
          <a:bodyPr/>
          <a:lstStyle/>
          <a:p>
            <a:pPr>
              <a:defRPr/>
            </a:pPr>
            <a:fld id="{C0EDA457-5F2E-4858-A210-C8B71C7F56AA}" type="slidenum">
              <a:rPr lang="en-US"/>
              <a:pPr>
                <a:defRPr/>
              </a:pPr>
              <a:t>19</a:t>
            </a:fld>
            <a:endParaRPr lang="en-US" dirty="0"/>
          </a:p>
        </p:txBody>
      </p:sp>
      <p:sp>
        <p:nvSpPr>
          <p:cNvPr id="5" name="Footer Placeholder 4"/>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smtClean="0"/>
              <a:t>Objectives – part 1</a:t>
            </a:r>
          </a:p>
        </p:txBody>
      </p:sp>
      <p:sp>
        <p:nvSpPr>
          <p:cNvPr id="27651" name="Rectangle 3"/>
          <p:cNvSpPr>
            <a:spLocks noGrp="1" noChangeArrowheads="1"/>
          </p:cNvSpPr>
          <p:nvPr>
            <p:ph idx="1"/>
          </p:nvPr>
        </p:nvSpPr>
        <p:spPr>
          <a:xfrm>
            <a:off x="457200" y="1600200"/>
            <a:ext cx="8305800" cy="4572000"/>
          </a:xfrm>
        </p:spPr>
        <p:txBody>
          <a:bodyPr/>
          <a:lstStyle/>
          <a:p>
            <a:pPr eaLnBrk="1" hangingPunct="1"/>
            <a:r>
              <a:rPr lang="en-US" altLang="en-US" dirty="0" smtClean="0"/>
              <a:t>Learn about exceptions</a:t>
            </a:r>
          </a:p>
          <a:p>
            <a:pPr eaLnBrk="1" hangingPunct="1"/>
            <a:r>
              <a:rPr lang="en-US" altLang="en-US" dirty="0" smtClean="0"/>
              <a:t>Try code and catch </a:t>
            </a:r>
            <a:r>
              <a:rPr lang="en-US" altLang="en-US" dirty="0" smtClean="0">
                <a:cs typeface="Courier New" pitchFamily="49" charset="0"/>
              </a:rPr>
              <a:t>exceptions</a:t>
            </a:r>
          </a:p>
          <a:p>
            <a:pPr eaLnBrk="1" hangingPunct="1"/>
            <a:r>
              <a:rPr lang="en-US" altLang="en-US" dirty="0" smtClean="0"/>
              <a:t>Throw and catch multiple </a:t>
            </a:r>
            <a:r>
              <a:rPr lang="en-US" altLang="en-US" dirty="0" smtClean="0">
                <a:cs typeface="Courier New" pitchFamily="49" charset="0"/>
              </a:rPr>
              <a:t>exceptions</a:t>
            </a:r>
          </a:p>
          <a:p>
            <a:pPr eaLnBrk="1" hangingPunct="1"/>
            <a:r>
              <a:rPr lang="en-US" altLang="en-US" dirty="0" smtClean="0"/>
              <a:t>Use the </a:t>
            </a:r>
            <a:r>
              <a:rPr lang="en-US" altLang="en-US" dirty="0" smtClean="0">
                <a:latin typeface="Courier New" pitchFamily="49" charset="0"/>
              </a:rPr>
              <a:t>finally</a:t>
            </a:r>
            <a:r>
              <a:rPr lang="en-US" altLang="en-US" dirty="0" smtClean="0"/>
              <a:t> block</a:t>
            </a:r>
          </a:p>
          <a:p>
            <a:pPr eaLnBrk="1" hangingPunct="1"/>
            <a:r>
              <a:rPr lang="en-US" altLang="en-US" dirty="0" smtClean="0"/>
              <a:t>Understand the advantages of exception handling</a:t>
            </a:r>
          </a:p>
        </p:txBody>
      </p:sp>
      <p:sp>
        <p:nvSpPr>
          <p:cNvPr id="5123" name="Slide Number Placeholder 4"/>
          <p:cNvSpPr>
            <a:spLocks noGrp="1"/>
          </p:cNvSpPr>
          <p:nvPr>
            <p:ph type="sldNum" sz="quarter" idx="10"/>
          </p:nvPr>
        </p:nvSpPr>
        <p:spPr/>
        <p:txBody>
          <a:bodyPr/>
          <a:lstStyle/>
          <a:p>
            <a:pPr>
              <a:defRPr/>
            </a:pPr>
            <a:fld id="{55A35A0E-A978-4ACF-8C3F-2A108998FB27}" type="slidenum">
              <a:rPr lang="en-US"/>
              <a:pPr>
                <a:defRPr/>
              </a:pPr>
              <a:t>2</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dirty="0" smtClean="0"/>
              <a:t>Using a </a:t>
            </a:r>
            <a:r>
              <a:rPr lang="en-US" altLang="en-US" dirty="0" smtClean="0">
                <a:latin typeface="Courier New" pitchFamily="49" charset="0"/>
                <a:cs typeface="Courier New" pitchFamily="49" charset="0"/>
              </a:rPr>
              <a:t>try</a:t>
            </a:r>
            <a:r>
              <a:rPr lang="en-US" altLang="en-US" dirty="0" smtClean="0"/>
              <a:t> Block to Make Programs “Foolproof” </a:t>
            </a:r>
            <a:r>
              <a:rPr lang="en-US" altLang="en-US" dirty="0"/>
              <a:t>– part </a:t>
            </a:r>
            <a:r>
              <a:rPr lang="en-US" altLang="en-US" dirty="0" smtClean="0"/>
              <a:t>2</a:t>
            </a:r>
          </a:p>
        </p:txBody>
      </p:sp>
      <p:sp>
        <p:nvSpPr>
          <p:cNvPr id="46084" name="TextBox 4"/>
          <p:cNvSpPr txBox="1">
            <a:spLocks noChangeArrowheads="1"/>
          </p:cNvSpPr>
          <p:nvPr/>
        </p:nvSpPr>
        <p:spPr bwMode="auto">
          <a:xfrm>
            <a:off x="2133600" y="6092825"/>
            <a:ext cx="3878263" cy="307975"/>
          </a:xfrm>
          <a:prstGeom prst="rect">
            <a:avLst/>
          </a:prstGeom>
          <a:noFill/>
          <a:ln w="9525">
            <a:noFill/>
            <a:miter lim="800000"/>
            <a:headEnd/>
            <a:tailEnd/>
          </a:ln>
        </p:spPr>
        <p:txBody>
          <a:bodyPr wrap="none">
            <a:spAutoFit/>
          </a:bodyPr>
          <a:lstStyle/>
          <a:p>
            <a:pPr>
              <a:defRPr/>
            </a:pPr>
            <a:r>
              <a:rPr lang="en-US" sz="1400" b="1" dirty="0">
                <a:solidFill>
                  <a:srgbClr val="18B2B6"/>
                </a:solidFill>
                <a:latin typeface="+mn-lt"/>
              </a:rPr>
              <a:t>Figure 12-12  </a:t>
            </a:r>
            <a:r>
              <a:rPr lang="en-US" sz="1400" dirty="0">
                <a:latin typeface="+mn-lt"/>
              </a:rPr>
              <a:t>The </a:t>
            </a:r>
            <a:r>
              <a:rPr lang="en-US" sz="1400" dirty="0">
                <a:latin typeface="Courier New" pitchFamily="49" charset="0"/>
                <a:cs typeface="Courier New" pitchFamily="49" charset="0"/>
              </a:rPr>
              <a:t>EnteringIntegers</a:t>
            </a:r>
            <a:r>
              <a:rPr lang="en-US" sz="1400" dirty="0">
                <a:latin typeface="+mn-lt"/>
              </a:rPr>
              <a:t> program</a:t>
            </a:r>
          </a:p>
        </p:txBody>
      </p:sp>
      <p:pic>
        <p:nvPicPr>
          <p:cNvPr id="46085" name="Picture 5" descr="Figure 12-12  The EnteringIntegers program. This program accepts and displays an array of six integers. It removes the input.nextLine() command by commenting it out and replaces its function with a call to input.nextInt().&#10;import java.util.Scanner;&#10;public class EnteringIntegers&#10;{&#10;public static void main(String[] args)&#10;{&#10;int[] numberList = {0, 0, 0, 0, 0, 0};&#10;int x;&#10;Scanner input = new Scanner(System.in);&#10;for(x = 0; x &lt; numberList.length; ++x)&#10;{&#10;try&#10;{&#10;System.out.print(&quot;Enter an integer &gt;&gt; &quot;);&#10;numberList[x] = input.nextInt();&#10;}&#10;catch(Exception e)&#10;{&#10;System.out.println(&quot;Exception occurred&quot;);&#10;}&#10;// input.nextLine();&#10;}&#10;System.out.print(&quot;The numbers are: &quot;);&#10;for(x = 0; x &lt; numberList.length; ++x)&#10;System.out.print(numberList[x] + &quot; &quot;);&#10;System.out.println();&#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1597025"/>
            <a:ext cx="4224337"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97A2A49E-1A92-4E3B-AFCF-511195B4F490}" type="slidenum">
              <a:rPr lang="en-US"/>
              <a:pPr>
                <a:defRPr/>
              </a:pPr>
              <a:t>20</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dirty="0" smtClean="0"/>
              <a:t>Using a </a:t>
            </a:r>
            <a:r>
              <a:rPr lang="en-US" altLang="en-US" dirty="0" smtClean="0">
                <a:latin typeface="Courier New" pitchFamily="49" charset="0"/>
                <a:cs typeface="Courier New" pitchFamily="49" charset="0"/>
              </a:rPr>
              <a:t>try</a:t>
            </a:r>
            <a:r>
              <a:rPr lang="en-US" altLang="en-US" dirty="0" smtClean="0"/>
              <a:t> Block to Make Programs “Foolproof” </a:t>
            </a:r>
            <a:r>
              <a:rPr lang="en-US" altLang="en-US" dirty="0"/>
              <a:t>– part </a:t>
            </a:r>
            <a:r>
              <a:rPr lang="en-US" altLang="en-US" dirty="0" smtClean="0"/>
              <a:t>3</a:t>
            </a:r>
          </a:p>
        </p:txBody>
      </p:sp>
      <p:sp>
        <p:nvSpPr>
          <p:cNvPr id="34820" name="TextBox 4"/>
          <p:cNvSpPr txBox="1">
            <a:spLocks noChangeArrowheads="1"/>
          </p:cNvSpPr>
          <p:nvPr/>
        </p:nvSpPr>
        <p:spPr bwMode="auto">
          <a:xfrm>
            <a:off x="2438400" y="4810125"/>
            <a:ext cx="4835525" cy="523875"/>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400" b="1" dirty="0" smtClean="0">
                <a:solidFill>
                  <a:srgbClr val="18B2B6"/>
                </a:solidFill>
                <a:latin typeface="+mn-lt"/>
              </a:rPr>
              <a:t>Figure 12-14  </a:t>
            </a:r>
            <a:r>
              <a:rPr lang="en-US" sz="1400" dirty="0" smtClean="0">
                <a:latin typeface="+mn-lt"/>
              </a:rPr>
              <a:t>A typical execution of the </a:t>
            </a:r>
            <a:r>
              <a:rPr lang="en-US" sz="1400" dirty="0" smtClean="0">
                <a:latin typeface="Courier New" pitchFamily="49" charset="0"/>
                <a:cs typeface="Courier New" pitchFamily="49" charset="0"/>
              </a:rPr>
              <a:t>EnteringIntegers</a:t>
            </a:r>
            <a:r>
              <a:rPr lang="en-US" sz="1400" dirty="0" smtClean="0">
                <a:latin typeface="+mn-lt"/>
                <a:cs typeface="Courier New" pitchFamily="49" charset="0"/>
              </a:rPr>
              <a:t> </a:t>
            </a:r>
            <a:br>
              <a:rPr lang="en-US" sz="1400" dirty="0" smtClean="0">
                <a:latin typeface="+mn-lt"/>
                <a:cs typeface="Courier New" pitchFamily="49" charset="0"/>
              </a:rPr>
            </a:br>
            <a:r>
              <a:rPr lang="en-US" sz="1400" dirty="0" smtClean="0">
                <a:latin typeface="+mn-lt"/>
              </a:rPr>
              <a:t>program with the extra </a:t>
            </a:r>
            <a:r>
              <a:rPr lang="en-US" sz="1400" dirty="0" smtClean="0">
                <a:latin typeface="Courier New" pitchFamily="49" charset="0"/>
                <a:cs typeface="Courier New" pitchFamily="49" charset="0"/>
              </a:rPr>
              <a:t>nextLine()</a:t>
            </a:r>
            <a:r>
              <a:rPr lang="en-US" sz="1400" dirty="0" smtClean="0">
                <a:latin typeface="+mn-lt"/>
                <a:cs typeface="Courier New" pitchFamily="49" charset="0"/>
              </a:rPr>
              <a:t> </a:t>
            </a:r>
            <a:r>
              <a:rPr lang="en-US" sz="1400" dirty="0" smtClean="0">
                <a:latin typeface="+mn-lt"/>
              </a:rPr>
              <a:t>call</a:t>
            </a:r>
          </a:p>
        </p:txBody>
      </p:sp>
      <p:pic>
        <p:nvPicPr>
          <p:cNvPr id="47109" name="Picture 5" descr="Figure 12-14  A typical execution of the EnteringIntegers &#10;program with the extra nextLine() call. After executing this program, the data entry exception is noted, but the user can continue entering data for the remaining array elements.&#10;C:\Java&gt;java EnteringIntegers&#10;Enter an integer &gt;&gt; 11&#10;Enter an integer &gt;&gt; 22&#10;Enter an integer &gt;&gt; ww&#10;Exception occurred&#10;Enter an integer &gt;&gt; 44&#10;Enter an integer &gt;&gt; 55&#10;Enter an integer &gt;&gt; 66&#10;The numbers are: 11 22 0 44 55 66&#10;&#10;C:\Java&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3" y="2295525"/>
            <a:ext cx="3810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39A83427-441E-447E-93CF-64B639DDE126}" type="slidenum">
              <a:rPr lang="en-US"/>
              <a:pPr>
                <a:defRPr/>
              </a:pPr>
              <a:t>21</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dirty="0" smtClean="0"/>
              <a:t>Declaring and Initializing Variables in </a:t>
            </a:r>
            <a:r>
              <a:rPr lang="en-US" altLang="en-US" dirty="0" smtClean="0">
                <a:latin typeface="Courier New" pitchFamily="49" charset="0"/>
                <a:cs typeface="Courier New" pitchFamily="49" charset="0"/>
              </a:rPr>
              <a:t>try…catch</a:t>
            </a:r>
            <a:r>
              <a:rPr lang="en-US" altLang="en-US" dirty="0" smtClean="0"/>
              <a:t> </a:t>
            </a:r>
            <a:r>
              <a:rPr lang="en-US" altLang="en-US" dirty="0"/>
              <a:t>Blocks – part 1</a:t>
            </a:r>
            <a:endParaRPr lang="en-US" altLang="en-US" dirty="0" smtClean="0"/>
          </a:p>
        </p:txBody>
      </p:sp>
      <p:sp>
        <p:nvSpPr>
          <p:cNvPr id="48131" name="Content Placeholder 2"/>
          <p:cNvSpPr>
            <a:spLocks noGrp="1"/>
          </p:cNvSpPr>
          <p:nvPr>
            <p:ph idx="1"/>
          </p:nvPr>
        </p:nvSpPr>
        <p:spPr/>
        <p:txBody>
          <a:bodyPr/>
          <a:lstStyle/>
          <a:p>
            <a:pPr eaLnBrk="1" hangingPunct="1"/>
            <a:r>
              <a:rPr lang="en-US" altLang="en-US" smtClean="0"/>
              <a:t>A variable declared within a block is local to that block</a:t>
            </a:r>
          </a:p>
          <a:p>
            <a:pPr lvl="1" eaLnBrk="1" hangingPunct="1"/>
            <a:r>
              <a:rPr lang="en-US" altLang="en-US" smtClean="0"/>
              <a:t>It goes out of scope when the </a:t>
            </a:r>
            <a:r>
              <a:rPr lang="en-US" altLang="en-US" smtClean="0">
                <a:latin typeface="Courier New" pitchFamily="49" charset="0"/>
                <a:cs typeface="Courier New" pitchFamily="49" charset="0"/>
              </a:rPr>
              <a:t>try</a:t>
            </a:r>
            <a:r>
              <a:rPr lang="en-US" altLang="en-US" smtClean="0"/>
              <a:t> or </a:t>
            </a:r>
            <a:r>
              <a:rPr lang="en-US" altLang="en-US" smtClean="0">
                <a:latin typeface="Courier New" pitchFamily="49" charset="0"/>
                <a:cs typeface="Courier New" pitchFamily="49" charset="0"/>
              </a:rPr>
              <a:t>catch</a:t>
            </a:r>
            <a:r>
              <a:rPr lang="en-US" altLang="en-US" smtClean="0"/>
              <a:t> block ends</a:t>
            </a:r>
          </a:p>
          <a:p>
            <a:pPr eaLnBrk="1" hangingPunct="1"/>
            <a:r>
              <a:rPr lang="en-US" altLang="en-US" smtClean="0"/>
              <a:t>If the conversion fails, an exception is thrown</a:t>
            </a:r>
          </a:p>
        </p:txBody>
      </p:sp>
      <p:sp>
        <p:nvSpPr>
          <p:cNvPr id="4" name="Slide Number Placeholder 3"/>
          <p:cNvSpPr>
            <a:spLocks noGrp="1"/>
          </p:cNvSpPr>
          <p:nvPr>
            <p:ph type="sldNum" sz="quarter" idx="10"/>
          </p:nvPr>
        </p:nvSpPr>
        <p:spPr/>
        <p:txBody>
          <a:bodyPr/>
          <a:lstStyle/>
          <a:p>
            <a:pPr>
              <a:defRPr/>
            </a:pPr>
            <a:fld id="{02AF58C6-8E50-40DC-B5C0-55390F6AF167}" type="slidenum">
              <a:rPr lang="en-US"/>
              <a:pPr>
                <a:defRPr/>
              </a:pPr>
              <a:t>22</a:t>
            </a:fld>
            <a:endParaRPr lang="en-US" dirty="0"/>
          </a:p>
        </p:txBody>
      </p:sp>
      <p:sp>
        <p:nvSpPr>
          <p:cNvPr id="5" name="Footer Placeholder 4"/>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dirty="0" smtClean="0"/>
              <a:t>Declaring and Initializing Variables in </a:t>
            </a:r>
            <a:r>
              <a:rPr lang="en-US" altLang="en-US" dirty="0" smtClean="0">
                <a:latin typeface="Courier New" pitchFamily="49" charset="0"/>
                <a:cs typeface="Courier New" pitchFamily="49" charset="0"/>
              </a:rPr>
              <a:t>try…catch</a:t>
            </a:r>
            <a:r>
              <a:rPr lang="en-US" altLang="en-US" dirty="0" smtClean="0"/>
              <a:t> Blocks </a:t>
            </a:r>
            <a:r>
              <a:rPr lang="en-US" altLang="en-US" dirty="0"/>
              <a:t>– part </a:t>
            </a:r>
            <a:r>
              <a:rPr lang="en-US" altLang="en-US" dirty="0" smtClean="0"/>
              <a:t>2</a:t>
            </a:r>
          </a:p>
        </p:txBody>
      </p:sp>
      <p:sp>
        <p:nvSpPr>
          <p:cNvPr id="49156" name="TextBox 4"/>
          <p:cNvSpPr txBox="1">
            <a:spLocks noChangeArrowheads="1"/>
          </p:cNvSpPr>
          <p:nvPr/>
        </p:nvSpPr>
        <p:spPr bwMode="auto">
          <a:xfrm>
            <a:off x="1905000" y="6092825"/>
            <a:ext cx="4843463" cy="307975"/>
          </a:xfrm>
          <a:prstGeom prst="rect">
            <a:avLst/>
          </a:prstGeom>
          <a:noFill/>
          <a:ln w="9525">
            <a:noFill/>
            <a:miter lim="800000"/>
            <a:headEnd/>
            <a:tailEnd/>
          </a:ln>
        </p:spPr>
        <p:txBody>
          <a:bodyPr wrap="none">
            <a:spAutoFit/>
          </a:bodyPr>
          <a:lstStyle/>
          <a:p>
            <a:pPr>
              <a:defRPr/>
            </a:pPr>
            <a:r>
              <a:rPr lang="en-US" sz="1400" b="1" dirty="0">
                <a:solidFill>
                  <a:srgbClr val="18B2B6"/>
                </a:solidFill>
                <a:latin typeface="+mn-lt"/>
              </a:rPr>
              <a:t>Figure 12-15  </a:t>
            </a:r>
            <a:r>
              <a:rPr lang="en-US" sz="1400" dirty="0">
                <a:latin typeface="+mn-lt"/>
              </a:rPr>
              <a:t>The </a:t>
            </a:r>
            <a:r>
              <a:rPr lang="en-US" sz="1400" dirty="0">
                <a:latin typeface="Courier New" pitchFamily="49" charset="0"/>
                <a:cs typeface="Courier New" pitchFamily="49" charset="0"/>
              </a:rPr>
              <a:t>UninitializedVariableTest</a:t>
            </a:r>
            <a:r>
              <a:rPr lang="en-US" sz="1400" dirty="0">
                <a:latin typeface="+mn-lt"/>
              </a:rPr>
              <a:t> program</a:t>
            </a:r>
          </a:p>
        </p:txBody>
      </p:sp>
      <p:pic>
        <p:nvPicPr>
          <p:cNvPr id="49157" name="Picture 5" descr="Figure 12-15  The UninitializedVariableTest program. illustrates this scenario. In the UninitializedVariableTest program, x is declared and its value is received from the user in a try block. Because the user might not enter an integer, the conversion to an integer might fail, and an exception might be thrown. In this example, the catch block only displays a message and does not assign a useful value to x.&#10;import java.util.Scanner;&#10;public class UninitializedVariableTest&#10;{&#10;public static void main(String[] args)&#10;{&#10;int x;&#10;Scanner input = new Scanner(System.in);&#10;try&#10;{&#10;System.out.print(&quot;Enter an integer &gt;&gt; &quot;);&#10;x = input.nextInt();&#10;}&#10;catch(Exception e)&#10;{&#10;System.out.println(&quot;Exception occurred&quot;);&#10;}&#10;System.out.println(&quot;x is &quot; + x);&#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3225"/>
            <a:ext cx="541496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FB4F1650-1B9E-4A54-86DF-47410502904E}" type="slidenum">
              <a:rPr lang="en-US"/>
              <a:pPr>
                <a:defRPr/>
              </a:pPr>
              <a:t>23</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dirty="0" smtClean="0"/>
              <a:t>Declaring and Initializing Variables in </a:t>
            </a:r>
            <a:r>
              <a:rPr lang="en-US" altLang="en-US" dirty="0" smtClean="0">
                <a:latin typeface="Courier New" pitchFamily="49" charset="0"/>
                <a:cs typeface="Courier New" pitchFamily="49" charset="0"/>
              </a:rPr>
              <a:t>try…catch</a:t>
            </a:r>
            <a:r>
              <a:rPr lang="en-US" altLang="en-US" dirty="0" smtClean="0"/>
              <a:t> Blocks </a:t>
            </a:r>
            <a:r>
              <a:rPr lang="en-US" altLang="en-US" dirty="0"/>
              <a:t>– part </a:t>
            </a:r>
            <a:r>
              <a:rPr lang="en-US" altLang="en-US" dirty="0" smtClean="0"/>
              <a:t>3</a:t>
            </a:r>
          </a:p>
        </p:txBody>
      </p:sp>
      <p:sp>
        <p:nvSpPr>
          <p:cNvPr id="50180" name="TextBox 4"/>
          <p:cNvSpPr txBox="1">
            <a:spLocks noChangeArrowheads="1"/>
          </p:cNvSpPr>
          <p:nvPr/>
        </p:nvSpPr>
        <p:spPr bwMode="auto">
          <a:xfrm>
            <a:off x="962025" y="4365625"/>
            <a:ext cx="7572375" cy="523875"/>
          </a:xfrm>
          <a:prstGeom prst="rect">
            <a:avLst/>
          </a:prstGeom>
          <a:noFill/>
          <a:ln w="9525">
            <a:noFill/>
            <a:miter lim="800000"/>
            <a:headEnd/>
            <a:tailEnd/>
          </a:ln>
        </p:spPr>
        <p:txBody>
          <a:bodyPr wrap="none">
            <a:spAutoFit/>
          </a:bodyPr>
          <a:lstStyle/>
          <a:p>
            <a:pPr>
              <a:defRPr/>
            </a:pPr>
            <a:r>
              <a:rPr lang="en-US" sz="1400" b="1" dirty="0">
                <a:solidFill>
                  <a:srgbClr val="18B2B6"/>
                </a:solidFill>
                <a:latin typeface="+mn-lt"/>
              </a:rPr>
              <a:t>Figure 12-16  </a:t>
            </a:r>
            <a:r>
              <a:rPr lang="en-US" sz="1400" dirty="0">
                <a:latin typeface="+mn-lt"/>
              </a:rPr>
              <a:t>The error message generated when compiling the </a:t>
            </a:r>
            <a:r>
              <a:rPr lang="en-US" sz="1400" dirty="0">
                <a:latin typeface="Courier New" pitchFamily="49" charset="0"/>
                <a:cs typeface="Courier New" pitchFamily="49" charset="0"/>
              </a:rPr>
              <a:t>UninitializedVariableTest</a:t>
            </a:r>
            <a:r>
              <a:rPr lang="en-US" sz="1400" dirty="0">
                <a:latin typeface="+mn-lt"/>
                <a:cs typeface="Courier New" pitchFamily="49" charset="0"/>
              </a:rPr>
              <a:t> </a:t>
            </a:r>
            <a:br>
              <a:rPr lang="en-US" sz="1400" dirty="0">
                <a:latin typeface="+mn-lt"/>
                <a:cs typeface="Courier New" pitchFamily="49" charset="0"/>
              </a:rPr>
            </a:br>
            <a:r>
              <a:rPr lang="en-US" sz="1400" dirty="0">
                <a:latin typeface="+mn-lt"/>
              </a:rPr>
              <a:t>program</a:t>
            </a:r>
          </a:p>
        </p:txBody>
      </p:sp>
      <p:pic>
        <p:nvPicPr>
          <p:cNvPr id="50181" name="Picture 5" descr="Figure 12-16  The error message generated when compiling the UninitializedVariableTest program. When the program attempts to display x after the catch block, an error message is generated, as shown in program. &#10;C:\Java\javac UninitializedVariableTest.java&#10;UninitializedVariableTest .java:17 error: variable x might not have been initialized&#10;System.out.prinlng(“x is “ + x);&#10;1 error&#10;C:\Java&g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2362200"/>
            <a:ext cx="7231063"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0D9958D6-7462-4F3C-84C2-1BA64A6A3D94}" type="slidenum">
              <a:rPr lang="en-US"/>
              <a:pPr>
                <a:defRPr/>
              </a:pPr>
              <a:t>24</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dirty="0" smtClean="0"/>
              <a:t>Throwing and Catching</a:t>
            </a:r>
            <a:br>
              <a:rPr lang="en-US" dirty="0" smtClean="0"/>
            </a:br>
            <a:r>
              <a:rPr lang="en-US" dirty="0" smtClean="0"/>
              <a:t>Multiple </a:t>
            </a:r>
            <a:r>
              <a:rPr lang="en-US" dirty="0" smtClean="0">
                <a:latin typeface="+mn-lt"/>
                <a:cs typeface="Courier New" pitchFamily="49" charset="0"/>
              </a:rPr>
              <a:t>Exception</a:t>
            </a:r>
            <a:r>
              <a:rPr lang="en-US" dirty="0" smtClean="0">
                <a:cs typeface="Courier New" pitchFamily="49" charset="0"/>
              </a:rPr>
              <a:t>s </a:t>
            </a:r>
            <a:r>
              <a:rPr lang="en-US" altLang="en-US" dirty="0"/>
              <a:t>– part 1</a:t>
            </a:r>
            <a:endParaRPr lang="en-US" dirty="0" smtClean="0"/>
          </a:p>
        </p:txBody>
      </p:sp>
      <p:sp>
        <p:nvSpPr>
          <p:cNvPr id="51203" name="Rectangle 3"/>
          <p:cNvSpPr>
            <a:spLocks noGrp="1" noChangeArrowheads="1"/>
          </p:cNvSpPr>
          <p:nvPr>
            <p:ph idx="1"/>
          </p:nvPr>
        </p:nvSpPr>
        <p:spPr/>
        <p:txBody>
          <a:bodyPr/>
          <a:lstStyle/>
          <a:p>
            <a:pPr eaLnBrk="1" hangingPunct="1"/>
            <a:r>
              <a:rPr lang="en-US" altLang="en-US" dirty="0" smtClean="0"/>
              <a:t>You can place multiple statements within a </a:t>
            </a:r>
            <a:r>
              <a:rPr lang="en-US" altLang="en-US" dirty="0" smtClean="0">
                <a:latin typeface="Courier New" pitchFamily="49" charset="0"/>
              </a:rPr>
              <a:t>try</a:t>
            </a:r>
            <a:r>
              <a:rPr lang="en-US" altLang="en-US" dirty="0" smtClean="0"/>
              <a:t> block</a:t>
            </a:r>
          </a:p>
          <a:p>
            <a:pPr lvl="1" eaLnBrk="1" hangingPunct="1"/>
            <a:r>
              <a:rPr lang="en-US" altLang="en-US" dirty="0" smtClean="0"/>
              <a:t>Only the first error-generating statement throws an  exception</a:t>
            </a:r>
          </a:p>
          <a:p>
            <a:pPr eaLnBrk="1" hangingPunct="1"/>
            <a:r>
              <a:rPr lang="en-US" altLang="en-US" dirty="0" smtClean="0"/>
              <a:t>When a program contains multiple </a:t>
            </a:r>
            <a:r>
              <a:rPr lang="en-US" altLang="en-US" dirty="0" smtClean="0">
                <a:latin typeface="Courier New" pitchFamily="49" charset="0"/>
              </a:rPr>
              <a:t>catch</a:t>
            </a:r>
            <a:r>
              <a:rPr lang="en-US" altLang="en-US" dirty="0" smtClean="0"/>
              <a:t> blocks:</a:t>
            </a:r>
            <a:endParaRPr lang="en-US" altLang="en-US" dirty="0" smtClean="0">
              <a:latin typeface="Courier New" pitchFamily="49" charset="0"/>
            </a:endParaRPr>
          </a:p>
          <a:p>
            <a:pPr lvl="1" eaLnBrk="1" hangingPunct="1"/>
            <a:r>
              <a:rPr lang="en-US" altLang="en-US" dirty="0" smtClean="0"/>
              <a:t>They are examined in sequence until a match is found for the </a:t>
            </a:r>
            <a:r>
              <a:rPr lang="en-US" altLang="en-US" dirty="0" smtClean="0">
                <a:latin typeface="Courier New" pitchFamily="49" charset="0"/>
              </a:rPr>
              <a:t>Exception</a:t>
            </a:r>
            <a:r>
              <a:rPr lang="en-US" altLang="en-US" dirty="0" smtClean="0"/>
              <a:t> type</a:t>
            </a:r>
          </a:p>
          <a:p>
            <a:pPr lvl="1" eaLnBrk="1" hangingPunct="1"/>
            <a:r>
              <a:rPr lang="en-US" altLang="en-US" dirty="0" smtClean="0"/>
              <a:t>The matching </a:t>
            </a:r>
            <a:r>
              <a:rPr lang="en-US" altLang="en-US" dirty="0" smtClean="0">
                <a:latin typeface="Courier New" pitchFamily="49" charset="0"/>
              </a:rPr>
              <a:t>catch</a:t>
            </a:r>
            <a:r>
              <a:rPr lang="en-US" altLang="en-US" dirty="0" smtClean="0"/>
              <a:t> block executes</a:t>
            </a:r>
          </a:p>
          <a:p>
            <a:pPr lvl="1" eaLnBrk="1" hangingPunct="1"/>
            <a:r>
              <a:rPr lang="en-US" altLang="en-US" dirty="0" smtClean="0"/>
              <a:t>Each remaining </a:t>
            </a:r>
            <a:r>
              <a:rPr lang="en-US" altLang="en-US" dirty="0" smtClean="0">
                <a:latin typeface="Courier New" pitchFamily="49" charset="0"/>
              </a:rPr>
              <a:t>catch</a:t>
            </a:r>
            <a:r>
              <a:rPr lang="en-US" altLang="en-US" dirty="0" smtClean="0"/>
              <a:t> block is bypassed</a:t>
            </a:r>
          </a:p>
        </p:txBody>
      </p:sp>
      <p:sp>
        <p:nvSpPr>
          <p:cNvPr id="21507" name="Slide Number Placeholder 4"/>
          <p:cNvSpPr>
            <a:spLocks noGrp="1"/>
          </p:cNvSpPr>
          <p:nvPr>
            <p:ph type="sldNum" sz="quarter" idx="10"/>
          </p:nvPr>
        </p:nvSpPr>
        <p:spPr/>
        <p:txBody>
          <a:bodyPr/>
          <a:lstStyle/>
          <a:p>
            <a:pPr>
              <a:defRPr/>
            </a:pPr>
            <a:fld id="{148BD886-FA7D-4FD3-9519-5198FE9BA2DD}" type="slidenum">
              <a:rPr lang="en-US"/>
              <a:pPr>
                <a:defRPr/>
              </a:pPr>
              <a:t>25</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pPr rtl="0" fontAlgn="base"/>
            <a:r>
              <a:rPr lang="en-US" sz="3200" b="1" kern="1200" dirty="0" smtClean="0">
                <a:solidFill>
                  <a:srgbClr val="18B2B6"/>
                </a:solidFill>
                <a:effectLst/>
                <a:latin typeface="Calibri"/>
                <a:cs typeface="Arial"/>
              </a:rPr>
              <a:t>Figure 12-18  </a:t>
            </a:r>
            <a:r>
              <a:rPr lang="en-US" sz="3200" kern="1200" dirty="0" smtClean="0">
                <a:solidFill>
                  <a:srgbClr val="000000"/>
                </a:solidFill>
                <a:effectLst/>
                <a:latin typeface="Calibri"/>
                <a:cs typeface="Arial"/>
              </a:rPr>
              <a:t>The </a:t>
            </a:r>
            <a:r>
              <a:rPr lang="en-US" sz="3200" kern="1200" dirty="0" smtClean="0">
                <a:solidFill>
                  <a:srgbClr val="000000"/>
                </a:solidFill>
                <a:effectLst/>
                <a:latin typeface="Courier New"/>
                <a:cs typeface="Courier New"/>
              </a:rPr>
              <a:t>DivisionMistakeCaught3</a:t>
            </a:r>
            <a:r>
              <a:rPr lang="en-US" sz="3200" kern="1200" dirty="0" smtClean="0">
                <a:solidFill>
                  <a:srgbClr val="000000"/>
                </a:solidFill>
                <a:effectLst/>
                <a:latin typeface="Calibri"/>
                <a:cs typeface="Arial"/>
              </a:rPr>
              <a:t> class</a:t>
            </a:r>
            <a:endParaRPr lang="en-US" sz="3200" dirty="0" smtClean="0">
              <a:effectLst/>
            </a:endParaRPr>
          </a:p>
        </p:txBody>
      </p:sp>
      <p:pic>
        <p:nvPicPr>
          <p:cNvPr id="2" name="Picture 5" descr="Figure 12-18  The DivisionMistakeCaught3 class. The main() method in the DivisionMistakeCaught3 class throws two types of Exception objects: an ArithmeticException and an InputMismatchException. The try block in the application surrounds all the statements in which the exceptions might occur. The statements which can generate exceptions are shaded, numerator = input.nextInt(); denominator = input.nextInt(); and result = numerator / denominator;&#10;import java.util.*;&#10;public class DivisionMistakeCaught3&#10;{&#10;public static void main(String[] args)&#10;{&#10;Scanner input = new Scanner(System.in);&#10;int numerator, denominator, result;&#10;try&#10;{&#10;System.out.print(&quot;Enter numerator &gt;&gt; &quot;);&#10;numerator = input.nextInt();&#10;System.out.print(&quot;Enter denominator &gt;&gt; &quot;);&#10;denominator = input.nextInt();&#10;result = numerator / denominator;&#10;System.out.println(numerator + &quot; / &quot; + denominator +&#10;&quot; = &quot; + result);&#10;}&#10;catch(ArithmeticException mistake)&#10;{&#10;System.out.println(mistake.getMessage());&#10;}&#10;catch(InputMismatchException mistake)&#10;{&#10;System.out.println(&quot;Wrong data type&quot;);&#10;}&#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57054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Slide Number Placeholder 5"/>
          <p:cNvSpPr>
            <a:spLocks noGrp="1"/>
          </p:cNvSpPr>
          <p:nvPr>
            <p:ph type="sldNum" sz="quarter" idx="11"/>
          </p:nvPr>
        </p:nvSpPr>
        <p:spPr/>
        <p:txBody>
          <a:bodyPr/>
          <a:lstStyle/>
          <a:p>
            <a:pPr>
              <a:defRPr/>
            </a:pPr>
            <a:fld id="{1D7FAFB9-881B-4F31-870C-E946ED41E192}" type="slidenum">
              <a:rPr lang="en-US"/>
              <a:pPr>
                <a:defRPr/>
              </a:pPr>
              <a:t>26</a:t>
            </a:fld>
            <a:endParaRPr lang="en-US" dirty="0"/>
          </a:p>
        </p:txBody>
      </p:sp>
      <p:sp>
        <p:nvSpPr>
          <p:cNvPr id="6"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smtClean="0"/>
              <a:t>Throwing and Catching</a:t>
            </a:r>
            <a:br>
              <a:rPr lang="en-US" altLang="en-US" dirty="0" smtClean="0"/>
            </a:br>
            <a:r>
              <a:rPr lang="en-US" altLang="en-US" dirty="0" smtClean="0"/>
              <a:t>Multiple </a:t>
            </a:r>
            <a:r>
              <a:rPr lang="en-US" altLang="en-US" dirty="0" smtClean="0">
                <a:cs typeface="Courier New" pitchFamily="49" charset="0"/>
              </a:rPr>
              <a:t>Exceptions</a:t>
            </a:r>
            <a:r>
              <a:rPr lang="en-US" altLang="en-US" dirty="0" smtClean="0"/>
              <a:t> </a:t>
            </a:r>
            <a:r>
              <a:rPr lang="en-US" altLang="en-US" dirty="0"/>
              <a:t>– part </a:t>
            </a:r>
            <a:r>
              <a:rPr lang="en-US" altLang="en-US" dirty="0" smtClean="0"/>
              <a:t>2</a:t>
            </a:r>
          </a:p>
        </p:txBody>
      </p:sp>
      <p:sp>
        <p:nvSpPr>
          <p:cNvPr id="24581" name="Rectangle 3"/>
          <p:cNvSpPr>
            <a:spLocks noGrp="1" noChangeArrowheads="1"/>
          </p:cNvSpPr>
          <p:nvPr>
            <p:ph idx="1"/>
          </p:nvPr>
        </p:nvSpPr>
        <p:spPr/>
        <p:txBody>
          <a:bodyPr/>
          <a:lstStyle/>
          <a:p>
            <a:pPr eaLnBrk="1" hangingPunct="1">
              <a:buFont typeface="Arial" pitchFamily="34" charset="0"/>
              <a:buChar char="•"/>
              <a:defRPr/>
            </a:pPr>
            <a:r>
              <a:rPr lang="en-US" dirty="0" smtClean="0"/>
              <a:t>“Catch-all” block</a:t>
            </a:r>
          </a:p>
          <a:p>
            <a:pPr lvl="1" eaLnBrk="1" hangingPunct="1">
              <a:buFont typeface="Arial" pitchFamily="34" charset="0"/>
              <a:buChar char="–"/>
              <a:defRPr/>
            </a:pPr>
            <a:r>
              <a:rPr lang="en-US" dirty="0" smtClean="0"/>
              <a:t>Accepts a more generic </a:t>
            </a:r>
            <a:r>
              <a:rPr lang="en-US" dirty="0" smtClean="0">
                <a:latin typeface="Courier New" pitchFamily="49" charset="0"/>
              </a:rPr>
              <a:t>Exception</a:t>
            </a:r>
            <a:r>
              <a:rPr lang="en-US" dirty="0" smtClean="0"/>
              <a:t> argument type:</a:t>
            </a:r>
          </a:p>
          <a:p>
            <a:pPr lvl="1" indent="-341313" eaLnBrk="1" hangingPunct="1">
              <a:buFontTx/>
              <a:buNone/>
              <a:defRPr/>
            </a:pPr>
            <a:r>
              <a:rPr lang="en-US" dirty="0" smtClean="0">
                <a:latin typeface="Courier New" pitchFamily="49" charset="0"/>
              </a:rPr>
              <a:t>  catch(Exception e)</a:t>
            </a:r>
          </a:p>
          <a:p>
            <a:pPr eaLnBrk="1" hangingPunct="1">
              <a:buFont typeface="Arial" pitchFamily="34" charset="0"/>
              <a:buChar char="•"/>
              <a:defRPr/>
            </a:pPr>
            <a:r>
              <a:rPr lang="en-US" dirty="0" smtClean="0"/>
              <a:t>Unreachable code</a:t>
            </a:r>
            <a:r>
              <a:rPr lang="en-US" b="1" dirty="0" smtClean="0"/>
              <a:t> </a:t>
            </a:r>
          </a:p>
          <a:p>
            <a:pPr lvl="1" eaLnBrk="1" hangingPunct="1">
              <a:buFont typeface="Arial" pitchFamily="34" charset="0"/>
              <a:buChar char="–"/>
              <a:defRPr/>
            </a:pPr>
            <a:r>
              <a:rPr lang="en-US" dirty="0" smtClean="0"/>
              <a:t>Program statements that can never execute under any circumstances</a:t>
            </a:r>
          </a:p>
          <a:p>
            <a:pPr eaLnBrk="1" hangingPunct="1">
              <a:buFont typeface="Arial" pitchFamily="34" charset="0"/>
              <a:buChar char="•"/>
              <a:defRPr/>
            </a:pPr>
            <a:r>
              <a:rPr lang="en-US" dirty="0" smtClean="0"/>
              <a:t>In </a:t>
            </a:r>
            <a:r>
              <a:rPr lang="en-US" dirty="0"/>
              <a:t>Java 7, a </a:t>
            </a:r>
            <a:r>
              <a:rPr lang="en-US" dirty="0">
                <a:latin typeface="Courier New" pitchFamily="49" charset="0"/>
                <a:cs typeface="Courier New" pitchFamily="49" charset="0"/>
              </a:rPr>
              <a:t>catch</a:t>
            </a:r>
            <a:r>
              <a:rPr lang="en-US" dirty="0"/>
              <a:t> block can also be written to catch multiple </a:t>
            </a:r>
            <a:r>
              <a:rPr lang="en-US" dirty="0" smtClean="0">
                <a:latin typeface="Courier New" pitchFamily="49" charset="0"/>
                <a:cs typeface="Courier New" pitchFamily="49" charset="0"/>
              </a:rPr>
              <a:t>Exception</a:t>
            </a:r>
            <a:r>
              <a:rPr lang="en-US" dirty="0" smtClean="0"/>
              <a:t> </a:t>
            </a:r>
            <a:r>
              <a:rPr lang="en-US" dirty="0"/>
              <a:t>types</a:t>
            </a:r>
            <a:endParaRPr lang="en-US" dirty="0" smtClean="0"/>
          </a:p>
          <a:p>
            <a:pPr eaLnBrk="1" hangingPunct="1">
              <a:buFont typeface="Arial" pitchFamily="34" charset="0"/>
              <a:buChar char="•"/>
              <a:defRPr/>
            </a:pPr>
            <a:r>
              <a:rPr lang="en-US" dirty="0" smtClean="0"/>
              <a:t>It is poor style for a method to throw more than three or four </a:t>
            </a:r>
            <a:r>
              <a:rPr lang="en-US" dirty="0" smtClean="0">
                <a:latin typeface="Courier New" pitchFamily="49" charset="0"/>
                <a:cs typeface="Courier New" pitchFamily="49" charset="0"/>
              </a:rPr>
              <a:t>Exception</a:t>
            </a:r>
            <a:r>
              <a:rPr lang="en-US" dirty="0" smtClean="0"/>
              <a:t> types</a:t>
            </a:r>
          </a:p>
        </p:txBody>
      </p:sp>
      <p:sp>
        <p:nvSpPr>
          <p:cNvPr id="24579" name="Slide Number Placeholder 4"/>
          <p:cNvSpPr>
            <a:spLocks noGrp="1"/>
          </p:cNvSpPr>
          <p:nvPr>
            <p:ph type="sldNum" sz="quarter" idx="10"/>
          </p:nvPr>
        </p:nvSpPr>
        <p:spPr/>
        <p:txBody>
          <a:bodyPr/>
          <a:lstStyle/>
          <a:p>
            <a:pPr>
              <a:defRPr/>
            </a:pPr>
            <a:fld id="{EBAA93EC-8094-40E7-84FB-1CADA63D7427}" type="slidenum">
              <a:rPr lang="en-US"/>
              <a:pPr>
                <a:defRPr/>
              </a:pPr>
              <a:t>27</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rtl="0" fontAlgn="base"/>
            <a:r>
              <a:rPr lang="en-US" sz="3200" b="1" kern="1200" dirty="0" smtClean="0">
                <a:solidFill>
                  <a:srgbClr val="18B2B6"/>
                </a:solidFill>
                <a:effectLst/>
                <a:latin typeface="Calibri"/>
                <a:cs typeface="Arial"/>
              </a:rPr>
              <a:t>Figure 12-20  </a:t>
            </a:r>
            <a:r>
              <a:rPr lang="en-US" sz="3200" kern="1200" dirty="0" smtClean="0">
                <a:solidFill>
                  <a:srgbClr val="000000"/>
                </a:solidFill>
                <a:effectLst/>
                <a:latin typeface="Calibri"/>
                <a:cs typeface="Arial"/>
              </a:rPr>
              <a:t>The </a:t>
            </a:r>
            <a:r>
              <a:rPr lang="en-US" sz="3200" kern="1200" dirty="0" smtClean="0">
                <a:solidFill>
                  <a:srgbClr val="000000"/>
                </a:solidFill>
                <a:effectLst/>
                <a:latin typeface="Courier New"/>
                <a:cs typeface="Courier New"/>
              </a:rPr>
              <a:t>DivisionMistakeCaught4</a:t>
            </a:r>
            <a:r>
              <a:rPr lang="en-US" sz="3200" kern="1200" dirty="0" smtClean="0">
                <a:solidFill>
                  <a:srgbClr val="000000"/>
                </a:solidFill>
                <a:effectLst/>
                <a:latin typeface="Calibri"/>
                <a:cs typeface="Arial"/>
              </a:rPr>
              <a:t> application</a:t>
            </a:r>
            <a:endParaRPr lang="en-US" sz="3200" dirty="0" smtClean="0">
              <a:effectLst/>
            </a:endParaRPr>
          </a:p>
        </p:txBody>
      </p:sp>
      <p:pic>
        <p:nvPicPr>
          <p:cNvPr id="2" name="Picture 5" descr="Figure 12-20  The DivisionMistakeCaught4 application. You might want both catch blocks to display the same message. Because ArithmeticExceptions and InputMismatchExceptions are both subclasses of Exception, you can rewrite the program as shown in this program, using a single generic catch block (shaded) that can catch any type of Exception object.&#10;import java.util.*;&#10;public class DivisionMistakeCaught4&#10;{&#10;public static void main(String[] args)&#10;{&#10;Scanner input = new Scanner(System.in);&#10;int numerator, denominator, result;&#10;try&#10;{&#10;System.out.print(&quot;Enter numerator &gt;&gt; &quot;);&#10;numerator = input.nextInt();&#10;System.out.print(&quot;Enter denominator &gt;&gt; &quot;);&#10;denominator = input.nextInt();&#10;result = numerator / denominator;&#10;System.out.println(numerator + &quot; / &quot; + denominator +&#10;&quot; = &quot; + result);&#10;}&#10;catch(Exception mistake)&#10;{&#10;System.out.println(&quot;Operation unsuccessful&quot;);&#10;}&#10;}&#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946" y="1524000"/>
            <a:ext cx="61722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1"/>
          </p:nvPr>
        </p:nvSpPr>
        <p:spPr/>
        <p:txBody>
          <a:bodyPr/>
          <a:lstStyle/>
          <a:p>
            <a:pPr>
              <a:defRPr/>
            </a:pPr>
            <a:fld id="{61FAA70B-29E4-4EDA-90D5-DF4831485058}" type="slidenum">
              <a:rPr lang="en-US"/>
              <a:pPr>
                <a:defRPr/>
              </a:pPr>
              <a:t>28</a:t>
            </a:fld>
            <a:endParaRPr lang="en-US" dirty="0"/>
          </a:p>
        </p:txBody>
      </p:sp>
      <p:sp>
        <p:nvSpPr>
          <p:cNvPr id="6"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finally</a:t>
            </a:r>
            <a:r>
              <a:rPr lang="en-US" altLang="en-US" dirty="0" smtClean="0"/>
              <a:t> </a:t>
            </a:r>
            <a:r>
              <a:rPr lang="en-US" altLang="en-US" dirty="0"/>
              <a:t>Block – part 1</a:t>
            </a:r>
            <a:endParaRPr lang="en-US" altLang="en-US" dirty="0" smtClean="0"/>
          </a:p>
        </p:txBody>
      </p:sp>
      <p:sp>
        <p:nvSpPr>
          <p:cNvPr id="55299" name="Rectangle 3"/>
          <p:cNvSpPr>
            <a:spLocks noGrp="1" noChangeArrowheads="1"/>
          </p:cNvSpPr>
          <p:nvPr>
            <p:ph idx="1"/>
          </p:nvPr>
        </p:nvSpPr>
        <p:spPr/>
        <p:txBody>
          <a:bodyPr/>
          <a:lstStyle/>
          <a:p>
            <a:pPr eaLnBrk="1" hangingPunct="1"/>
            <a:r>
              <a:rPr lang="en-US" altLang="en-US" b="1" smtClean="0">
                <a:latin typeface="Courier New" pitchFamily="49" charset="0"/>
              </a:rPr>
              <a:t>finally</a:t>
            </a:r>
            <a:r>
              <a:rPr lang="en-US" altLang="en-US" b="1" smtClean="0"/>
              <a:t> block</a:t>
            </a:r>
          </a:p>
          <a:p>
            <a:pPr lvl="1" eaLnBrk="1" hangingPunct="1"/>
            <a:r>
              <a:rPr lang="en-US" altLang="en-US" smtClean="0"/>
              <a:t>Use for actions you must perform at the end of a </a:t>
            </a:r>
            <a:r>
              <a:rPr lang="en-US" altLang="en-US" smtClean="0">
                <a:latin typeface="Courier New" pitchFamily="49" charset="0"/>
              </a:rPr>
              <a:t>try…catch</a:t>
            </a:r>
            <a:r>
              <a:rPr lang="en-US" altLang="en-US" smtClean="0"/>
              <a:t> sequence</a:t>
            </a:r>
          </a:p>
          <a:p>
            <a:pPr lvl="1" eaLnBrk="1" hangingPunct="1"/>
            <a:r>
              <a:rPr lang="en-US" altLang="en-US" smtClean="0"/>
              <a:t>Use to perform cleanup tasks</a:t>
            </a:r>
          </a:p>
          <a:p>
            <a:pPr lvl="1" eaLnBrk="1" hangingPunct="1"/>
            <a:r>
              <a:rPr lang="en-US" altLang="en-US" smtClean="0"/>
              <a:t>Executes regardless of whether the preceding </a:t>
            </a:r>
            <a:r>
              <a:rPr lang="en-US" altLang="en-US" smtClean="0">
                <a:latin typeface="Courier New" pitchFamily="49" charset="0"/>
                <a:cs typeface="Courier New" pitchFamily="49" charset="0"/>
              </a:rPr>
              <a:t>try</a:t>
            </a:r>
            <a:r>
              <a:rPr lang="en-US" altLang="en-US" smtClean="0"/>
              <a:t> block identifies an exception</a:t>
            </a:r>
          </a:p>
        </p:txBody>
      </p:sp>
      <p:sp>
        <p:nvSpPr>
          <p:cNvPr id="25603" name="Slide Number Placeholder 4"/>
          <p:cNvSpPr>
            <a:spLocks noGrp="1"/>
          </p:cNvSpPr>
          <p:nvPr>
            <p:ph type="sldNum" sz="quarter" idx="10"/>
          </p:nvPr>
        </p:nvSpPr>
        <p:spPr/>
        <p:txBody>
          <a:bodyPr/>
          <a:lstStyle/>
          <a:p>
            <a:pPr>
              <a:defRPr/>
            </a:pPr>
            <a:fld id="{85B4A1C4-99BF-4DA7-BC09-B7371945B443}" type="slidenum">
              <a:rPr lang="en-US"/>
              <a:pPr>
                <a:defRPr/>
              </a:pPr>
              <a:t>29</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smtClean="0"/>
              <a:t>Objectives </a:t>
            </a:r>
            <a:r>
              <a:rPr lang="en-US" altLang="en-US" dirty="0"/>
              <a:t>– part </a:t>
            </a:r>
            <a:r>
              <a:rPr lang="en-US" altLang="en-US" dirty="0" smtClean="0"/>
              <a:t>2</a:t>
            </a:r>
          </a:p>
        </p:txBody>
      </p:sp>
      <p:sp>
        <p:nvSpPr>
          <p:cNvPr id="28675" name="Rectangle 3"/>
          <p:cNvSpPr>
            <a:spLocks noGrp="1" noChangeArrowheads="1"/>
          </p:cNvSpPr>
          <p:nvPr>
            <p:ph idx="1"/>
          </p:nvPr>
        </p:nvSpPr>
        <p:spPr/>
        <p:txBody>
          <a:bodyPr/>
          <a:lstStyle/>
          <a:p>
            <a:pPr eaLnBrk="1" hangingPunct="1"/>
            <a:r>
              <a:rPr lang="en-US" altLang="en-US" smtClean="0"/>
              <a:t>Specify the </a:t>
            </a:r>
            <a:r>
              <a:rPr lang="en-US" altLang="en-US" smtClean="0">
                <a:cs typeface="Courier New" pitchFamily="49" charset="0"/>
              </a:rPr>
              <a:t>exceptions</a:t>
            </a:r>
            <a:r>
              <a:rPr lang="en-US" altLang="en-US" smtClean="0"/>
              <a:t> that a method can throw</a:t>
            </a:r>
          </a:p>
          <a:p>
            <a:pPr eaLnBrk="1" hangingPunct="1"/>
            <a:r>
              <a:rPr lang="en-US" altLang="en-US" smtClean="0"/>
              <a:t>Trace </a:t>
            </a:r>
            <a:r>
              <a:rPr lang="en-US" altLang="en-US" smtClean="0">
                <a:cs typeface="Courier New" pitchFamily="49" charset="0"/>
              </a:rPr>
              <a:t>exceptions</a:t>
            </a:r>
            <a:r>
              <a:rPr lang="en-US" altLang="en-US" smtClean="0"/>
              <a:t> through the call stack</a:t>
            </a:r>
          </a:p>
          <a:p>
            <a:pPr eaLnBrk="1" hangingPunct="1"/>
            <a:r>
              <a:rPr lang="en-US" altLang="en-US" smtClean="0"/>
              <a:t>Create your own </a:t>
            </a:r>
            <a:r>
              <a:rPr lang="en-US" altLang="en-US" smtClean="0">
                <a:latin typeface="Courier New" pitchFamily="49" charset="0"/>
                <a:cs typeface="Courier New" pitchFamily="49" charset="0"/>
              </a:rPr>
              <a:t>Exception</a:t>
            </a:r>
            <a:r>
              <a:rPr lang="en-US" altLang="en-US" smtClean="0">
                <a:cs typeface="Courier New" pitchFamily="49" charset="0"/>
              </a:rPr>
              <a:t> classes</a:t>
            </a:r>
          </a:p>
          <a:p>
            <a:pPr eaLnBrk="1" hangingPunct="1"/>
            <a:r>
              <a:rPr lang="en-US" altLang="en-US" smtClean="0"/>
              <a:t>Use an assertion</a:t>
            </a:r>
          </a:p>
        </p:txBody>
      </p:sp>
      <p:sp>
        <p:nvSpPr>
          <p:cNvPr id="6147" name="Slide Number Placeholder 4"/>
          <p:cNvSpPr>
            <a:spLocks noGrp="1"/>
          </p:cNvSpPr>
          <p:nvPr>
            <p:ph type="sldNum" sz="quarter" idx="10"/>
          </p:nvPr>
        </p:nvSpPr>
        <p:spPr/>
        <p:txBody>
          <a:bodyPr/>
          <a:lstStyle/>
          <a:p>
            <a:pPr>
              <a:defRPr/>
            </a:pPr>
            <a:fld id="{6EAF0133-1136-4FEB-B3F5-F97B1B081D04}" type="slidenum">
              <a:rPr lang="en-US"/>
              <a:pPr>
                <a:defRPr/>
              </a:pPr>
              <a:t>3</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finally</a:t>
            </a:r>
            <a:r>
              <a:rPr lang="en-US" altLang="en-US" dirty="0" smtClean="0"/>
              <a:t> Block </a:t>
            </a:r>
            <a:r>
              <a:rPr lang="en-US" altLang="en-US" dirty="0"/>
              <a:t>– part </a:t>
            </a:r>
            <a:r>
              <a:rPr lang="en-US" altLang="en-US" dirty="0" smtClean="0"/>
              <a:t>2</a:t>
            </a:r>
          </a:p>
        </p:txBody>
      </p:sp>
      <p:sp>
        <p:nvSpPr>
          <p:cNvPr id="56325" name="TextBox 2"/>
          <p:cNvSpPr txBox="1">
            <a:spLocks noChangeArrowheads="1"/>
          </p:cNvSpPr>
          <p:nvPr/>
        </p:nvSpPr>
        <p:spPr bwMode="auto">
          <a:xfrm>
            <a:off x="990600" y="4919663"/>
            <a:ext cx="4503738" cy="307975"/>
          </a:xfrm>
          <a:prstGeom prst="rect">
            <a:avLst/>
          </a:prstGeom>
          <a:noFill/>
          <a:ln w="9525">
            <a:noFill/>
            <a:miter lim="800000"/>
            <a:headEnd/>
            <a:tailEnd/>
          </a:ln>
        </p:spPr>
        <p:txBody>
          <a:bodyPr wrap="none">
            <a:spAutoFit/>
          </a:bodyPr>
          <a:lstStyle/>
          <a:p>
            <a:pPr>
              <a:defRPr/>
            </a:pPr>
            <a:r>
              <a:rPr lang="en-US" sz="1400" b="1" dirty="0">
                <a:solidFill>
                  <a:srgbClr val="18B2B6"/>
                </a:solidFill>
                <a:latin typeface="+mn-lt"/>
              </a:rPr>
              <a:t>Figure 12-24  </a:t>
            </a:r>
            <a:r>
              <a:rPr lang="en-US" sz="1400" dirty="0">
                <a:latin typeface="+mn-lt"/>
              </a:rPr>
              <a:t>Format of </a:t>
            </a:r>
            <a:r>
              <a:rPr lang="en-US" sz="1400" dirty="0">
                <a:latin typeface="Courier New" pitchFamily="49" charset="0"/>
                <a:cs typeface="Courier New" pitchFamily="49" charset="0"/>
              </a:rPr>
              <a:t>try…catch…finally</a:t>
            </a:r>
            <a:r>
              <a:rPr lang="en-US" sz="1400" dirty="0">
                <a:latin typeface="+mn-lt"/>
              </a:rPr>
              <a:t> sequence</a:t>
            </a:r>
          </a:p>
        </p:txBody>
      </p:sp>
      <p:pic>
        <p:nvPicPr>
          <p:cNvPr id="2" name="Picture 6" descr="Figure 12-24  Format of try…catch…finally sequence. When you have actions you must perform at the end of a try…catch sequence, you can use a finally block. The code within a finally block executes regardless of whether the preceding try block identifies an exception. Usually, you use a finally block to perform cleanup tasks that must happen whether or not any exceptions occurred, and whether or not any exceptions that occurred were caught. This program shows the format of a try…catch sequence that uses a finally block.&#10;&#10;try&#10;{&#10;// statements to try&#10;}&#10;catch(Exception e)&#10;{&#10;// actions that occur if exception was thrown&#10;}&#10;finally&#10;{&#10;// actions that occur whether catch block executed or n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666591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Slide Number Placeholder 5"/>
          <p:cNvSpPr>
            <a:spLocks noGrp="1"/>
          </p:cNvSpPr>
          <p:nvPr>
            <p:ph type="sldNum" sz="quarter" idx="11"/>
          </p:nvPr>
        </p:nvSpPr>
        <p:spPr/>
        <p:txBody>
          <a:bodyPr/>
          <a:lstStyle/>
          <a:p>
            <a:pPr>
              <a:defRPr/>
            </a:pPr>
            <a:fld id="{EE17D931-0752-4920-AAAF-D8E916A3E30C}" type="slidenum">
              <a:rPr lang="en-US"/>
              <a:pPr>
                <a:defRPr/>
              </a:pPr>
              <a:t>30</a:t>
            </a:fld>
            <a:endParaRPr lang="en-US" dirty="0"/>
          </a:p>
        </p:txBody>
      </p:sp>
      <p:sp>
        <p:nvSpPr>
          <p:cNvPr id="7"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finally</a:t>
            </a:r>
            <a:r>
              <a:rPr lang="en-US" altLang="en-US" dirty="0" smtClean="0"/>
              <a:t> Block </a:t>
            </a:r>
            <a:r>
              <a:rPr lang="en-US" altLang="en-US" dirty="0"/>
              <a:t>– part </a:t>
            </a:r>
            <a:r>
              <a:rPr lang="en-US" altLang="en-US" dirty="0" smtClean="0"/>
              <a:t>3</a:t>
            </a:r>
          </a:p>
        </p:txBody>
      </p:sp>
      <p:sp>
        <p:nvSpPr>
          <p:cNvPr id="57347" name="Rectangle 3"/>
          <p:cNvSpPr>
            <a:spLocks noGrp="1" noChangeArrowheads="1"/>
          </p:cNvSpPr>
          <p:nvPr>
            <p:ph idx="1"/>
          </p:nvPr>
        </p:nvSpPr>
        <p:spPr/>
        <p:txBody>
          <a:bodyPr/>
          <a:lstStyle/>
          <a:p>
            <a:pPr eaLnBrk="1" hangingPunct="1"/>
            <a:r>
              <a:rPr lang="en-US" altLang="en-US" smtClean="0"/>
              <a:t>When the </a:t>
            </a:r>
            <a:r>
              <a:rPr lang="en-US" altLang="en-US" smtClean="0">
                <a:latin typeface="Courier New" pitchFamily="49" charset="0"/>
                <a:cs typeface="Courier New" pitchFamily="49" charset="0"/>
              </a:rPr>
              <a:t>try</a:t>
            </a:r>
            <a:r>
              <a:rPr lang="en-US" altLang="en-US" smtClean="0"/>
              <a:t> code fails:</a:t>
            </a:r>
          </a:p>
          <a:p>
            <a:pPr lvl="1" eaLnBrk="1" hangingPunct="1"/>
            <a:r>
              <a:rPr lang="en-US" altLang="en-US" smtClean="0"/>
              <a:t>It throws an </a:t>
            </a:r>
            <a:r>
              <a:rPr lang="en-US" altLang="en-US" smtClean="0">
                <a:cs typeface="Courier New" pitchFamily="49" charset="0"/>
              </a:rPr>
              <a:t>exception</a:t>
            </a:r>
          </a:p>
          <a:p>
            <a:pPr lvl="1" eaLnBrk="1" hangingPunct="1"/>
            <a:r>
              <a:rPr lang="en-US" altLang="en-US" smtClean="0">
                <a:cs typeface="Courier New" pitchFamily="49" charset="0"/>
              </a:rPr>
              <a:t>The </a:t>
            </a:r>
            <a:r>
              <a:rPr lang="en-US" altLang="en-US" smtClean="0">
                <a:latin typeface="Courier New" pitchFamily="49" charset="0"/>
                <a:cs typeface="Courier New" pitchFamily="49" charset="0"/>
              </a:rPr>
              <a:t>Exception</a:t>
            </a:r>
            <a:r>
              <a:rPr lang="en-US" altLang="en-US" smtClean="0"/>
              <a:t> object is caught</a:t>
            </a:r>
          </a:p>
          <a:p>
            <a:pPr lvl="1" eaLnBrk="1" hangingPunct="1"/>
            <a:r>
              <a:rPr lang="en-US" altLang="en-US" smtClean="0">
                <a:cs typeface="Courier New" pitchFamily="49" charset="0"/>
              </a:rPr>
              <a:t>The </a:t>
            </a:r>
            <a:r>
              <a:rPr lang="en-US" altLang="en-US" smtClean="0">
                <a:latin typeface="Courier New" pitchFamily="49" charset="0"/>
                <a:cs typeface="Courier New" pitchFamily="49" charset="0"/>
              </a:rPr>
              <a:t>catch</a:t>
            </a:r>
            <a:r>
              <a:rPr lang="en-US" altLang="en-US" smtClean="0"/>
              <a:t> block executes</a:t>
            </a:r>
          </a:p>
          <a:p>
            <a:pPr lvl="2" eaLnBrk="1" hangingPunct="1"/>
            <a:r>
              <a:rPr lang="en-US" altLang="en-US" smtClean="0"/>
              <a:t>Control passes to statements at the end of the method</a:t>
            </a:r>
          </a:p>
        </p:txBody>
      </p:sp>
      <p:sp>
        <p:nvSpPr>
          <p:cNvPr id="27651" name="Slide Number Placeholder 4"/>
          <p:cNvSpPr>
            <a:spLocks noGrp="1"/>
          </p:cNvSpPr>
          <p:nvPr>
            <p:ph type="sldNum" sz="quarter" idx="10"/>
          </p:nvPr>
        </p:nvSpPr>
        <p:spPr/>
        <p:txBody>
          <a:bodyPr/>
          <a:lstStyle/>
          <a:p>
            <a:pPr>
              <a:defRPr/>
            </a:pPr>
            <a:fld id="{B640182E-D67E-4679-9C93-E44018DCF706}" type="slidenum">
              <a:rPr lang="en-US"/>
              <a:pPr>
                <a:defRPr/>
              </a:pPr>
              <a:t>31</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finally</a:t>
            </a:r>
            <a:r>
              <a:rPr lang="en-US" altLang="en-US" dirty="0" smtClean="0"/>
              <a:t> Block </a:t>
            </a:r>
            <a:r>
              <a:rPr lang="en-US" altLang="en-US" dirty="0"/>
              <a:t>– part </a:t>
            </a:r>
            <a:r>
              <a:rPr lang="en-US" altLang="en-US" dirty="0" smtClean="0"/>
              <a:t>4</a:t>
            </a:r>
          </a:p>
        </p:txBody>
      </p:sp>
      <p:sp>
        <p:nvSpPr>
          <p:cNvPr id="58371" name="Rectangle 3"/>
          <p:cNvSpPr>
            <a:spLocks noGrp="1" noChangeArrowheads="1"/>
          </p:cNvSpPr>
          <p:nvPr>
            <p:ph idx="1"/>
          </p:nvPr>
        </p:nvSpPr>
        <p:spPr>
          <a:xfrm>
            <a:off x="457200" y="1600200"/>
            <a:ext cx="8382000" cy="4525963"/>
          </a:xfrm>
        </p:spPr>
        <p:txBody>
          <a:bodyPr/>
          <a:lstStyle/>
          <a:p>
            <a:pPr eaLnBrk="1" hangingPunct="1"/>
            <a:r>
              <a:rPr lang="en-US" altLang="en-US" smtClean="0"/>
              <a:t>Reasons the final set of statements might never execute:</a:t>
            </a:r>
          </a:p>
          <a:p>
            <a:pPr lvl="1" eaLnBrk="1" hangingPunct="1"/>
            <a:r>
              <a:rPr lang="en-US" altLang="en-US" smtClean="0"/>
              <a:t>An unplanned exception might occur</a:t>
            </a:r>
          </a:p>
          <a:p>
            <a:pPr lvl="1" eaLnBrk="1" hangingPunct="1"/>
            <a:r>
              <a:rPr lang="en-US" altLang="en-US" smtClean="0"/>
              <a:t>The </a:t>
            </a:r>
            <a:r>
              <a:rPr lang="en-US" altLang="en-US" smtClean="0">
                <a:latin typeface="Courier New" pitchFamily="49" charset="0"/>
              </a:rPr>
              <a:t>try</a:t>
            </a:r>
            <a:r>
              <a:rPr lang="en-US" altLang="en-US" smtClean="0"/>
              <a:t> or </a:t>
            </a:r>
            <a:r>
              <a:rPr lang="en-US" altLang="en-US" smtClean="0">
                <a:latin typeface="Courier New" pitchFamily="49" charset="0"/>
              </a:rPr>
              <a:t>catch</a:t>
            </a:r>
            <a:r>
              <a:rPr lang="en-US" altLang="en-US" smtClean="0"/>
              <a:t> block might contain a </a:t>
            </a:r>
            <a:r>
              <a:rPr lang="en-US" altLang="en-US" smtClean="0">
                <a:latin typeface="Courier New" pitchFamily="49" charset="0"/>
              </a:rPr>
              <a:t>System.exit();</a:t>
            </a:r>
            <a:r>
              <a:rPr lang="en-US" altLang="en-US" smtClean="0"/>
              <a:t> statement</a:t>
            </a:r>
          </a:p>
          <a:p>
            <a:pPr eaLnBrk="1" hangingPunct="1"/>
            <a:r>
              <a:rPr lang="en-US" altLang="en-US" smtClean="0"/>
              <a:t>The </a:t>
            </a:r>
            <a:r>
              <a:rPr lang="en-US" altLang="en-US" smtClean="0">
                <a:latin typeface="Courier New" pitchFamily="49" charset="0"/>
              </a:rPr>
              <a:t>try</a:t>
            </a:r>
            <a:r>
              <a:rPr lang="en-US" altLang="en-US" smtClean="0"/>
              <a:t> block might throw an </a:t>
            </a:r>
            <a:r>
              <a:rPr lang="en-US" altLang="en-US" smtClean="0">
                <a:latin typeface="Courier New" pitchFamily="49" charset="0"/>
              </a:rPr>
              <a:t>Exception</a:t>
            </a:r>
            <a:r>
              <a:rPr lang="en-US" altLang="en-US" smtClean="0"/>
              <a:t> object for which you did not provide a </a:t>
            </a:r>
            <a:r>
              <a:rPr lang="en-US" altLang="en-US" smtClean="0">
                <a:latin typeface="Courier New" pitchFamily="49" charset="0"/>
              </a:rPr>
              <a:t>catch</a:t>
            </a:r>
            <a:r>
              <a:rPr lang="en-US" altLang="en-US" smtClean="0"/>
              <a:t> block</a:t>
            </a:r>
          </a:p>
          <a:p>
            <a:pPr lvl="1" eaLnBrk="1" hangingPunct="1"/>
            <a:r>
              <a:rPr lang="en-US" altLang="en-US" smtClean="0"/>
              <a:t>Program execution stops immediately</a:t>
            </a:r>
          </a:p>
          <a:p>
            <a:pPr lvl="1" eaLnBrk="1" hangingPunct="1"/>
            <a:r>
              <a:rPr lang="en-US" altLang="en-US" smtClean="0"/>
              <a:t>The </a:t>
            </a:r>
            <a:r>
              <a:rPr lang="en-US" altLang="en-US" smtClean="0">
                <a:cs typeface="Courier New" pitchFamily="49" charset="0"/>
              </a:rPr>
              <a:t>exception</a:t>
            </a:r>
            <a:r>
              <a:rPr lang="en-US" altLang="en-US" smtClean="0"/>
              <a:t> is sent to the operating system for handling</a:t>
            </a:r>
          </a:p>
          <a:p>
            <a:pPr lvl="1" eaLnBrk="1" hangingPunct="1"/>
            <a:r>
              <a:rPr lang="en-US" altLang="en-US" smtClean="0"/>
              <a:t>The current method is abandoned</a:t>
            </a:r>
          </a:p>
        </p:txBody>
      </p:sp>
      <p:sp>
        <p:nvSpPr>
          <p:cNvPr id="28675" name="Slide Number Placeholder 4"/>
          <p:cNvSpPr>
            <a:spLocks noGrp="1"/>
          </p:cNvSpPr>
          <p:nvPr>
            <p:ph type="sldNum" sz="quarter" idx="10"/>
          </p:nvPr>
        </p:nvSpPr>
        <p:spPr/>
        <p:txBody>
          <a:bodyPr/>
          <a:lstStyle/>
          <a:p>
            <a:pPr>
              <a:defRPr/>
            </a:pPr>
            <a:fld id="{957CA339-1064-45E4-8F31-3F342DCD8679}" type="slidenum">
              <a:rPr lang="en-US"/>
              <a:pPr>
                <a:defRPr/>
              </a:pPr>
              <a:t>32</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dirty="0" smtClean="0"/>
              <a:t>Using the </a:t>
            </a:r>
            <a:r>
              <a:rPr lang="en-US" altLang="en-US" dirty="0" smtClean="0">
                <a:latin typeface="Courier New" pitchFamily="49" charset="0"/>
                <a:cs typeface="Courier New" pitchFamily="49" charset="0"/>
              </a:rPr>
              <a:t>finally</a:t>
            </a:r>
            <a:r>
              <a:rPr lang="en-US" altLang="en-US" dirty="0" smtClean="0"/>
              <a:t> Block </a:t>
            </a:r>
            <a:r>
              <a:rPr lang="en-US" altLang="en-US" dirty="0"/>
              <a:t>– part </a:t>
            </a:r>
            <a:r>
              <a:rPr lang="en-US" altLang="en-US" dirty="0" smtClean="0"/>
              <a:t>5</a:t>
            </a:r>
          </a:p>
        </p:txBody>
      </p:sp>
      <p:sp>
        <p:nvSpPr>
          <p:cNvPr id="59395" name="Rectangle 3"/>
          <p:cNvSpPr>
            <a:spLocks noGrp="1" noChangeArrowheads="1"/>
          </p:cNvSpPr>
          <p:nvPr>
            <p:ph idx="1"/>
          </p:nvPr>
        </p:nvSpPr>
        <p:spPr>
          <a:xfrm>
            <a:off x="457200" y="1600200"/>
            <a:ext cx="8077200" cy="4572000"/>
          </a:xfrm>
        </p:spPr>
        <p:txBody>
          <a:bodyPr/>
          <a:lstStyle/>
          <a:p>
            <a:pPr eaLnBrk="1" hangingPunct="1"/>
            <a:r>
              <a:rPr lang="en-US" altLang="en-US" smtClean="0"/>
              <a:t>When the </a:t>
            </a:r>
            <a:r>
              <a:rPr lang="en-US" altLang="en-US" smtClean="0">
                <a:latin typeface="Courier New" pitchFamily="49" charset="0"/>
              </a:rPr>
              <a:t>finally</a:t>
            </a:r>
            <a:r>
              <a:rPr lang="en-US" altLang="en-US" smtClean="0"/>
              <a:t> block is used, </a:t>
            </a:r>
            <a:r>
              <a:rPr lang="en-US" altLang="en-US" smtClean="0">
                <a:latin typeface="Courier New" pitchFamily="49" charset="0"/>
              </a:rPr>
              <a:t>finally</a:t>
            </a:r>
            <a:r>
              <a:rPr lang="en-US" altLang="en-US" smtClean="0"/>
              <a:t> statements execute before the method is abandoned</a:t>
            </a:r>
          </a:p>
          <a:p>
            <a:pPr eaLnBrk="1" hangingPunct="1"/>
            <a:r>
              <a:rPr lang="en-US" altLang="en-US" smtClean="0"/>
              <a:t>The </a:t>
            </a:r>
            <a:r>
              <a:rPr lang="en-US" altLang="en-US" smtClean="0">
                <a:latin typeface="Courier New" pitchFamily="49" charset="0"/>
              </a:rPr>
              <a:t>finally</a:t>
            </a:r>
            <a:r>
              <a:rPr lang="en-US" altLang="en-US" smtClean="0"/>
              <a:t> block executes no matter what outcome of the </a:t>
            </a:r>
            <a:r>
              <a:rPr lang="en-US" altLang="en-US" smtClean="0">
                <a:latin typeface="Courier New" pitchFamily="49" charset="0"/>
              </a:rPr>
              <a:t>try</a:t>
            </a:r>
            <a:r>
              <a:rPr lang="en-US" altLang="en-US" smtClean="0"/>
              <a:t> block occurs</a:t>
            </a:r>
          </a:p>
          <a:p>
            <a:pPr lvl="1" eaLnBrk="1" hangingPunct="1"/>
            <a:r>
              <a:rPr lang="en-US" altLang="en-US" smtClean="0"/>
              <a:t>The </a:t>
            </a:r>
            <a:r>
              <a:rPr lang="en-US" altLang="en-US" smtClean="0">
                <a:latin typeface="Courier New" pitchFamily="49" charset="0"/>
              </a:rPr>
              <a:t>try</a:t>
            </a:r>
            <a:r>
              <a:rPr lang="en-US" altLang="en-US" smtClean="0"/>
              <a:t> ends normally</a:t>
            </a:r>
          </a:p>
          <a:p>
            <a:pPr lvl="1" eaLnBrk="1" hangingPunct="1"/>
            <a:r>
              <a:rPr lang="en-US" altLang="en-US" smtClean="0"/>
              <a:t>The </a:t>
            </a:r>
            <a:r>
              <a:rPr lang="en-US" altLang="en-US" smtClean="0">
                <a:latin typeface="Courier New" pitchFamily="49" charset="0"/>
              </a:rPr>
              <a:t>catch</a:t>
            </a:r>
            <a:r>
              <a:rPr lang="en-US" altLang="en-US" smtClean="0"/>
              <a:t> executes</a:t>
            </a:r>
          </a:p>
          <a:p>
            <a:pPr lvl="1" eaLnBrk="1" hangingPunct="1"/>
            <a:r>
              <a:rPr lang="en-US" altLang="en-US" smtClean="0"/>
              <a:t>The exception causes the method to abandon prematurely</a:t>
            </a:r>
          </a:p>
        </p:txBody>
      </p:sp>
      <p:sp>
        <p:nvSpPr>
          <p:cNvPr id="29699" name="Slide Number Placeholder 4"/>
          <p:cNvSpPr>
            <a:spLocks noGrp="1"/>
          </p:cNvSpPr>
          <p:nvPr>
            <p:ph type="sldNum" sz="quarter" idx="10"/>
          </p:nvPr>
        </p:nvSpPr>
        <p:spPr/>
        <p:txBody>
          <a:bodyPr/>
          <a:lstStyle/>
          <a:p>
            <a:pPr>
              <a:defRPr/>
            </a:pPr>
            <a:fld id="{D5069E70-3C71-49DE-B5FC-A057DF5021D8}" type="slidenum">
              <a:rPr lang="en-US"/>
              <a:pPr>
                <a:defRPr/>
              </a:pPr>
              <a:t>33</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smtClean="0"/>
              <a:t>Understanding the Advantages</a:t>
            </a:r>
            <a:br>
              <a:rPr lang="en-US" altLang="en-US" dirty="0" smtClean="0"/>
            </a:br>
            <a:r>
              <a:rPr lang="en-US" altLang="en-US" dirty="0" smtClean="0"/>
              <a:t>of Exception </a:t>
            </a:r>
            <a:r>
              <a:rPr lang="en-US" altLang="en-US" dirty="0"/>
              <a:t>Handling – part 1</a:t>
            </a:r>
            <a:endParaRPr lang="en-US" altLang="en-US" dirty="0" smtClean="0"/>
          </a:p>
        </p:txBody>
      </p:sp>
      <p:sp>
        <p:nvSpPr>
          <p:cNvPr id="60419" name="Rectangle 3"/>
          <p:cNvSpPr>
            <a:spLocks noGrp="1" noChangeArrowheads="1"/>
          </p:cNvSpPr>
          <p:nvPr>
            <p:ph idx="1"/>
          </p:nvPr>
        </p:nvSpPr>
        <p:spPr/>
        <p:txBody>
          <a:bodyPr/>
          <a:lstStyle/>
          <a:p>
            <a:pPr eaLnBrk="1" hangingPunct="1"/>
            <a:r>
              <a:rPr lang="en-US" altLang="en-US" smtClean="0"/>
              <a:t>Before object-oriented programming languages, errors were handled with confusing, error-prone methods</a:t>
            </a:r>
          </a:p>
          <a:p>
            <a:pPr lvl="1" eaLnBrk="1" hangingPunct="1"/>
            <a:r>
              <a:rPr lang="en-US" altLang="en-US" smtClean="0"/>
              <a:t>When any method fails, the program sets appropriate error code</a:t>
            </a:r>
          </a:p>
          <a:p>
            <a:pPr lvl="1" eaLnBrk="1" hangingPunct="1"/>
            <a:r>
              <a:rPr lang="en-US" altLang="en-US" smtClean="0"/>
              <a:t>Difficult to follow</a:t>
            </a:r>
          </a:p>
          <a:p>
            <a:pPr lvl="2" eaLnBrk="1" hangingPunct="1"/>
            <a:r>
              <a:rPr lang="en-US" altLang="en-US" smtClean="0"/>
              <a:t>The application’s purpose and intended outcome are lost in a maze of </a:t>
            </a:r>
            <a:r>
              <a:rPr lang="en-US" altLang="en-US" smtClean="0">
                <a:latin typeface="Courier New" pitchFamily="49" charset="0"/>
                <a:cs typeface="Courier New" pitchFamily="49" charset="0"/>
              </a:rPr>
              <a:t>if</a:t>
            </a:r>
            <a:r>
              <a:rPr lang="en-US" altLang="en-US" smtClean="0"/>
              <a:t> statements</a:t>
            </a:r>
          </a:p>
          <a:p>
            <a:pPr lvl="2" eaLnBrk="1" hangingPunct="1"/>
            <a:r>
              <a:rPr lang="en-US" altLang="en-US" smtClean="0"/>
              <a:t>Coding mistakes are made because of complicated nesting</a:t>
            </a:r>
          </a:p>
        </p:txBody>
      </p:sp>
      <p:sp>
        <p:nvSpPr>
          <p:cNvPr id="30723" name="Slide Number Placeholder 4"/>
          <p:cNvSpPr>
            <a:spLocks noGrp="1"/>
          </p:cNvSpPr>
          <p:nvPr>
            <p:ph type="sldNum" sz="quarter" idx="10"/>
          </p:nvPr>
        </p:nvSpPr>
        <p:spPr/>
        <p:txBody>
          <a:bodyPr/>
          <a:lstStyle/>
          <a:p>
            <a:pPr>
              <a:defRPr/>
            </a:pPr>
            <a:fld id="{D7E66362-57A0-4AD9-AB44-86305EC4310F}" type="slidenum">
              <a:rPr lang="en-US"/>
              <a:pPr>
                <a:defRPr/>
              </a:pPr>
              <a:t>34</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dirty="0" smtClean="0"/>
              <a:t>Understanding the Advantages</a:t>
            </a:r>
            <a:r>
              <a:rPr lang="en-US" altLang="en-US" baseline="0" dirty="0" smtClean="0"/>
              <a:t> </a:t>
            </a:r>
            <a:r>
              <a:rPr lang="en-US" altLang="en-US" dirty="0" smtClean="0"/>
              <a:t>of Exception Handling </a:t>
            </a:r>
            <a:r>
              <a:rPr lang="en-US" altLang="en-US" dirty="0"/>
              <a:t>– part </a:t>
            </a:r>
            <a:r>
              <a:rPr lang="en-US" altLang="en-US" dirty="0" smtClean="0"/>
              <a:t>2</a:t>
            </a:r>
          </a:p>
        </p:txBody>
      </p:sp>
      <p:sp>
        <p:nvSpPr>
          <p:cNvPr id="61445" name="TextBox 2"/>
          <p:cNvSpPr txBox="1">
            <a:spLocks noChangeArrowheads="1"/>
          </p:cNvSpPr>
          <p:nvPr/>
        </p:nvSpPr>
        <p:spPr bwMode="auto">
          <a:xfrm>
            <a:off x="2079625" y="6092825"/>
            <a:ext cx="4930775" cy="307975"/>
          </a:xfrm>
          <a:prstGeom prst="rect">
            <a:avLst/>
          </a:prstGeom>
          <a:noFill/>
          <a:ln w="9525">
            <a:noFill/>
            <a:miter lim="800000"/>
            <a:headEnd/>
            <a:tailEnd/>
          </a:ln>
        </p:spPr>
        <p:txBody>
          <a:bodyPr wrap="none">
            <a:spAutoFit/>
          </a:bodyPr>
          <a:lstStyle/>
          <a:p>
            <a:pPr>
              <a:defRPr/>
            </a:pPr>
            <a:r>
              <a:rPr lang="en-US" sz="1400" b="1" dirty="0">
                <a:solidFill>
                  <a:srgbClr val="18B2B6"/>
                </a:solidFill>
                <a:latin typeface="+mn-lt"/>
              </a:rPr>
              <a:t>Figure 12-26  </a:t>
            </a:r>
            <a:r>
              <a:rPr lang="en-US" sz="1400" dirty="0">
                <a:latin typeface="+mn-lt"/>
              </a:rPr>
              <a:t>Pseudocode representing traditional error checking</a:t>
            </a:r>
          </a:p>
        </p:txBody>
      </p:sp>
      <p:pic>
        <p:nvPicPr>
          <p:cNvPr id="2" name="Picture 6" descr="Figure 12-26  Pseudocode representing traditional error checking. This pseudocode represents an application in which the logic must pass three tests before finalResult can be displayed. The program executes methodA(); it then calls methodB() only if methodA() is successful. Similarly, methodC() executes only when methodA() and methodB() are both successful. When any method fails, the program sets an appropriate errorCode to ‘A’, ‘B’, or ‘C’. (Presumably, the errorCode is used later in the application.) The logic is difficult to follow, and the application’s purpose and intended usual outcome—to display finalResult—is lost in the maze of if statements. Also, you can easily make coding mistakes within such a program because of the complicated nesting, indenting, and opening and closing of curly braces.&#10;&#10;call methodA()&#10;if methodA() worked&#10;{&#10;call methodB()&#10;if methodB() worked&#10;{&#10;call methodC()&#10;if methodC() worked&#10;everything’s okay, so display finalResult&#10;else&#10;set errorCode to 'C'&#10;}&#10;else&#10;set errorCode to 'B'&#10;}&#10;else&#10;set errorCode to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1676400"/>
            <a:ext cx="510698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5"/>
          <p:cNvSpPr>
            <a:spLocks noGrp="1"/>
          </p:cNvSpPr>
          <p:nvPr>
            <p:ph type="sldNum" sz="quarter" idx="11"/>
          </p:nvPr>
        </p:nvSpPr>
        <p:spPr/>
        <p:txBody>
          <a:bodyPr/>
          <a:lstStyle/>
          <a:p>
            <a:pPr>
              <a:defRPr/>
            </a:pPr>
            <a:fld id="{A2CFC6E3-221B-48DF-A01F-B58B59E49499}" type="slidenum">
              <a:rPr lang="en-US"/>
              <a:pPr>
                <a:defRPr/>
              </a:pPr>
              <a:t>35</a:t>
            </a:fld>
            <a:endParaRPr lang="en-US" dirty="0"/>
          </a:p>
        </p:txBody>
      </p:sp>
      <p:sp>
        <p:nvSpPr>
          <p:cNvPr id="7"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8"/>
          <p:cNvSpPr>
            <a:spLocks noGrp="1" noChangeArrowheads="1"/>
          </p:cNvSpPr>
          <p:nvPr>
            <p:ph type="title"/>
          </p:nvPr>
        </p:nvSpPr>
        <p:spPr/>
        <p:txBody>
          <a:bodyPr/>
          <a:lstStyle/>
          <a:p>
            <a:pPr eaLnBrk="1" hangingPunct="1"/>
            <a:r>
              <a:rPr lang="en-US" altLang="en-US" dirty="0" smtClean="0"/>
              <a:t>Understanding the Advantages</a:t>
            </a:r>
            <a:r>
              <a:rPr lang="en-US" altLang="en-US" baseline="0" dirty="0" smtClean="0"/>
              <a:t> </a:t>
            </a:r>
            <a:r>
              <a:rPr lang="en-US" altLang="en-US" dirty="0" smtClean="0"/>
              <a:t>of Exception Handling </a:t>
            </a:r>
            <a:r>
              <a:rPr lang="en-US" altLang="en-US" dirty="0"/>
              <a:t>– part </a:t>
            </a:r>
            <a:r>
              <a:rPr lang="en-US" altLang="en-US" dirty="0" smtClean="0"/>
              <a:t>3</a:t>
            </a:r>
          </a:p>
        </p:txBody>
      </p:sp>
      <p:sp>
        <p:nvSpPr>
          <p:cNvPr id="62469" name="TextBox 2"/>
          <p:cNvSpPr txBox="1">
            <a:spLocks noChangeArrowheads="1"/>
          </p:cNvSpPr>
          <p:nvPr/>
        </p:nvSpPr>
        <p:spPr bwMode="auto">
          <a:xfrm>
            <a:off x="2133600" y="5940425"/>
            <a:ext cx="5645150" cy="307975"/>
          </a:xfrm>
          <a:prstGeom prst="rect">
            <a:avLst/>
          </a:prstGeom>
          <a:noFill/>
          <a:ln w="9525">
            <a:noFill/>
            <a:miter lim="800000"/>
            <a:headEnd/>
            <a:tailEnd/>
          </a:ln>
        </p:spPr>
        <p:txBody>
          <a:bodyPr wrap="none">
            <a:spAutoFit/>
          </a:bodyPr>
          <a:lstStyle/>
          <a:p>
            <a:pPr>
              <a:defRPr/>
            </a:pPr>
            <a:r>
              <a:rPr lang="en-US" sz="1400" b="1" dirty="0">
                <a:solidFill>
                  <a:srgbClr val="18B2B6"/>
                </a:solidFill>
                <a:latin typeface="+mn-lt"/>
              </a:rPr>
              <a:t>Figure 12-27  </a:t>
            </a:r>
            <a:r>
              <a:rPr lang="en-US" sz="1400" dirty="0">
                <a:latin typeface="+mn-lt"/>
              </a:rPr>
              <a:t>Pseudocode representing object-oriented exception handling</a:t>
            </a:r>
          </a:p>
        </p:txBody>
      </p:sp>
      <p:pic>
        <p:nvPicPr>
          <p:cNvPr id="2" name="Picture 6" descr="Figure 12-27  Pseudocode representing object-oriented exception handling. Using the try…catch object-oriented technique provides the same results as the traditional method, but the statements of the program that do the “real” work (calling methods A, B, and C and displaying finalResult) are placed together, where their logic is easy to follow. The try steps should usually work without generating errors; after all, the errors are “exceptions.” It is convenient to see these business-as-usual steps in one location. The unusual, exceptional events are grouped and moved out of the way of the primary action.&#10;try&#10;{&#10;call methodA() and maybe throw an exception&#10;call methodB() and maybe throw an exception&#10;call methodC() and maybe throw an exception&#10;everything’s okay, so display finalResult&#10;}&#10;catch(methodA()’s error)&#10;{&#10;set errorCode to &quot;A&quot;&#10;}&#10;catch(methodB()’s error)&#10;{&#10;set errorCode to &quot;B&quot;&#10;}&#10;catch(methodC()’s error)&#10;{&#10;set errorCode to &quot;C&quo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749425"/>
            <a:ext cx="4800600"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Slide Number Placeholder 5"/>
          <p:cNvSpPr>
            <a:spLocks noGrp="1"/>
          </p:cNvSpPr>
          <p:nvPr>
            <p:ph type="sldNum" sz="quarter" idx="11"/>
          </p:nvPr>
        </p:nvSpPr>
        <p:spPr/>
        <p:txBody>
          <a:bodyPr/>
          <a:lstStyle/>
          <a:p>
            <a:pPr>
              <a:defRPr/>
            </a:pPr>
            <a:fld id="{D7B53EC6-12ED-4E39-9A38-55F7F251B220}" type="slidenum">
              <a:rPr lang="en-US"/>
              <a:pPr>
                <a:defRPr/>
              </a:pPr>
              <a:t>36</a:t>
            </a:fld>
            <a:endParaRPr lang="en-US" dirty="0"/>
          </a:p>
        </p:txBody>
      </p:sp>
      <p:sp>
        <p:nvSpPr>
          <p:cNvPr id="7" name="Footer Placeholder 5"/>
          <p:cNvSpPr txBox="1">
            <a:spLocks/>
          </p:cNvSpPr>
          <p:nvPr/>
        </p:nvSpPr>
        <p:spPr>
          <a:xfrm>
            <a:off x="457200" y="6356350"/>
            <a:ext cx="5562600" cy="365125"/>
          </a:xfrm>
          <a:prstGeom prst="rect">
            <a:avLst/>
          </a:prstGeom>
        </p:spPr>
        <p:txBody>
          <a:bodyPr anchor="ctr"/>
          <a:lstStyle/>
          <a:p>
            <a:pPr>
              <a:defRPr/>
            </a:pPr>
            <a:r>
              <a:rPr lang="en-US" sz="1200" dirty="0">
                <a:solidFill>
                  <a:schemeClr val="accent6">
                    <a:lumMod val="75000"/>
                  </a:schemeClr>
                </a:solidFill>
                <a:latin typeface="+mj-lt"/>
              </a:rPr>
              <a:t>Java Programming, Seventh Edition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smtClean="0"/>
              <a:t>Understanding the Advantages</a:t>
            </a:r>
            <a:r>
              <a:rPr lang="en-US" altLang="en-US" baseline="0" dirty="0" smtClean="0"/>
              <a:t> </a:t>
            </a:r>
            <a:r>
              <a:rPr lang="en-US" altLang="en-US" dirty="0" smtClean="0"/>
              <a:t>of Exception Handling </a:t>
            </a:r>
            <a:r>
              <a:rPr lang="en-US" altLang="en-US" dirty="0"/>
              <a:t>– part </a:t>
            </a:r>
            <a:r>
              <a:rPr lang="en-US" altLang="en-US" dirty="0" smtClean="0"/>
              <a:t>4</a:t>
            </a:r>
          </a:p>
        </p:txBody>
      </p:sp>
      <p:sp>
        <p:nvSpPr>
          <p:cNvPr id="63491" name="Rectangle 3"/>
          <p:cNvSpPr>
            <a:spLocks noGrp="1" noChangeArrowheads="1"/>
          </p:cNvSpPr>
          <p:nvPr>
            <p:ph idx="1"/>
          </p:nvPr>
        </p:nvSpPr>
        <p:spPr/>
        <p:txBody>
          <a:bodyPr/>
          <a:lstStyle/>
          <a:p>
            <a:pPr eaLnBrk="1" hangingPunct="1"/>
            <a:r>
              <a:rPr lang="en-US" altLang="en-US" dirty="0" smtClean="0"/>
              <a:t>Java’s object-oriented, error-handling technique</a:t>
            </a:r>
          </a:p>
          <a:p>
            <a:pPr lvl="1" eaLnBrk="1" hangingPunct="1"/>
            <a:r>
              <a:rPr lang="en-US" altLang="en-US" dirty="0" smtClean="0"/>
              <a:t>Statements of the program that do the “real” work are placed together, where their logic is easy to follow</a:t>
            </a:r>
          </a:p>
          <a:p>
            <a:pPr lvl="1" eaLnBrk="1" hangingPunct="1"/>
            <a:r>
              <a:rPr lang="en-US" altLang="en-US" dirty="0" smtClean="0"/>
              <a:t>Unusual, exceptional events are grouped and moved out of the way</a:t>
            </a:r>
          </a:p>
          <a:p>
            <a:pPr eaLnBrk="1" hangingPunct="1"/>
            <a:r>
              <a:rPr lang="en-US" altLang="en-US" dirty="0" smtClean="0"/>
              <a:t>An advantage to object-oriented exception handling is flexibility in handling of error situations</a:t>
            </a:r>
          </a:p>
          <a:p>
            <a:pPr eaLnBrk="1" hangingPunct="1"/>
            <a:r>
              <a:rPr lang="en-US" altLang="en-US" dirty="0" smtClean="0"/>
              <a:t>Appropriately deal with </a:t>
            </a:r>
            <a:r>
              <a:rPr lang="en-US" altLang="en-US" dirty="0" smtClean="0">
                <a:cs typeface="Courier New" pitchFamily="49" charset="0"/>
              </a:rPr>
              <a:t>exceptions</a:t>
            </a:r>
            <a:r>
              <a:rPr lang="en-US" altLang="en-US" dirty="0" smtClean="0"/>
              <a:t> as you decide how to handle them</a:t>
            </a:r>
          </a:p>
        </p:txBody>
      </p:sp>
      <p:sp>
        <p:nvSpPr>
          <p:cNvPr id="32771" name="Slide Number Placeholder 4"/>
          <p:cNvSpPr>
            <a:spLocks noGrp="1"/>
          </p:cNvSpPr>
          <p:nvPr>
            <p:ph type="sldNum" sz="quarter" idx="10"/>
          </p:nvPr>
        </p:nvSpPr>
        <p:spPr/>
        <p:txBody>
          <a:bodyPr/>
          <a:lstStyle/>
          <a:p>
            <a:pPr>
              <a:defRPr/>
            </a:pPr>
            <a:fld id="{4345D150-18FB-446D-9551-0EEBC3F2CFEE}" type="slidenum">
              <a:rPr lang="en-US"/>
              <a:pPr>
                <a:defRPr/>
              </a:pPr>
              <a:t>37</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dirty="0" smtClean="0"/>
              <a:t>Specifying the </a:t>
            </a:r>
            <a:r>
              <a:rPr lang="en-US" dirty="0" smtClean="0">
                <a:latin typeface="+mn-lt"/>
                <a:cs typeface="Courier New" pitchFamily="49" charset="0"/>
              </a:rPr>
              <a:t>Exceptions</a:t>
            </a:r>
            <a:r>
              <a:rPr lang="en-US" baseline="0" dirty="0" smtClean="0">
                <a:latin typeface="+mj-lt"/>
                <a:cs typeface="+mj-cs"/>
              </a:rPr>
              <a:t> </a:t>
            </a:r>
            <a:r>
              <a:rPr lang="en-US" dirty="0" smtClean="0"/>
              <a:t>That a Method Can Throw </a:t>
            </a:r>
            <a:r>
              <a:rPr lang="en-US" altLang="en-US" dirty="0"/>
              <a:t>– part 1</a:t>
            </a:r>
            <a:endParaRPr lang="en-US" dirty="0" smtClean="0"/>
          </a:p>
        </p:txBody>
      </p:sp>
      <p:sp>
        <p:nvSpPr>
          <p:cNvPr id="65539" name="Rectangle 3"/>
          <p:cNvSpPr>
            <a:spLocks noGrp="1" noChangeArrowheads="1"/>
          </p:cNvSpPr>
          <p:nvPr>
            <p:ph idx="1"/>
          </p:nvPr>
        </p:nvSpPr>
        <p:spPr>
          <a:xfrm>
            <a:off x="457200" y="1600200"/>
            <a:ext cx="8229600" cy="5105400"/>
          </a:xfrm>
        </p:spPr>
        <p:txBody>
          <a:bodyPr>
            <a:normAutofit fontScale="92500"/>
          </a:bodyPr>
          <a:lstStyle/>
          <a:p>
            <a:pPr eaLnBrk="1" hangingPunct="1">
              <a:defRPr/>
            </a:pPr>
            <a:r>
              <a:rPr lang="en-US" dirty="0" smtClean="0"/>
              <a:t>If a method throws an exception that it will not catch but will be caught by a different method, use the keyword </a:t>
            </a:r>
            <a:r>
              <a:rPr lang="en-US" dirty="0" smtClean="0">
                <a:latin typeface="Courier New" pitchFamily="49" charset="0"/>
                <a:cs typeface="Courier New" pitchFamily="49" charset="0"/>
              </a:rPr>
              <a:t>throws</a:t>
            </a:r>
            <a:r>
              <a:rPr lang="en-US" dirty="0" smtClean="0"/>
              <a:t> followed by the </a:t>
            </a:r>
            <a:r>
              <a:rPr lang="en-US" dirty="0" smtClean="0">
                <a:latin typeface="Courier New" pitchFamily="49" charset="0"/>
                <a:cs typeface="Courier New" pitchFamily="49" charset="0"/>
              </a:rPr>
              <a:t>Exception</a:t>
            </a:r>
            <a:r>
              <a:rPr lang="en-US" dirty="0" smtClean="0"/>
              <a:t> type in the method header</a:t>
            </a:r>
            <a:endParaRPr lang="en-US" dirty="0" smtClean="0">
              <a:latin typeface="Courier New" pitchFamily="49" charset="0"/>
              <a:cs typeface="Courier New" pitchFamily="49" charset="0"/>
            </a:endParaRPr>
          </a:p>
          <a:p>
            <a:pPr eaLnBrk="1" hangingPunct="1">
              <a:defRPr/>
            </a:pPr>
            <a:r>
              <a:rPr lang="en-US" b="1" dirty="0" smtClean="0">
                <a:cs typeface="Courier New" pitchFamily="49" charset="0"/>
              </a:rPr>
              <a:t>Exception specification</a:t>
            </a:r>
          </a:p>
          <a:p>
            <a:pPr lvl="1" eaLnBrk="1" hangingPunct="1">
              <a:defRPr/>
            </a:pPr>
            <a:r>
              <a:rPr lang="en-US" dirty="0" smtClean="0">
                <a:cs typeface="Courier New" pitchFamily="49" charset="0"/>
              </a:rPr>
              <a:t>Lists exceptions that a method may </a:t>
            </a:r>
            <a:r>
              <a:rPr lang="en-US" dirty="0" smtClean="0">
                <a:latin typeface="Courier New" pitchFamily="49" charset="0"/>
                <a:cs typeface="Courier New" pitchFamily="49" charset="0"/>
              </a:rPr>
              <a:t>throw</a:t>
            </a:r>
            <a:endParaRPr lang="en-US" dirty="0" smtClean="0"/>
          </a:p>
          <a:p>
            <a:pPr eaLnBrk="1" hangingPunct="1">
              <a:defRPr/>
            </a:pPr>
            <a:r>
              <a:rPr lang="en-US" dirty="0" smtClean="0"/>
              <a:t>Every Java method has the potential to throw an </a:t>
            </a:r>
            <a:r>
              <a:rPr lang="en-US" dirty="0" smtClean="0">
                <a:cs typeface="Courier New" pitchFamily="49" charset="0"/>
              </a:rPr>
              <a:t>exception</a:t>
            </a:r>
          </a:p>
          <a:p>
            <a:pPr lvl="1" eaLnBrk="1" hangingPunct="1">
              <a:defRPr/>
            </a:pPr>
            <a:r>
              <a:rPr lang="en-US" dirty="0" smtClean="0"/>
              <a:t>For most Java methods, do not use the </a:t>
            </a:r>
            <a:r>
              <a:rPr lang="en-US" dirty="0" smtClean="0">
                <a:latin typeface="Courier New" pitchFamily="49" charset="0"/>
                <a:cs typeface="Courier New" pitchFamily="49" charset="0"/>
              </a:rPr>
              <a:t>throws</a:t>
            </a:r>
            <a:r>
              <a:rPr lang="en-US" dirty="0" smtClean="0"/>
              <a:t> clause</a:t>
            </a:r>
          </a:p>
          <a:p>
            <a:pPr lvl="1" eaLnBrk="1" hangingPunct="1">
              <a:defRPr/>
            </a:pPr>
            <a:r>
              <a:rPr lang="en-US" dirty="0" smtClean="0"/>
              <a:t>Let Java handle any e</a:t>
            </a:r>
            <a:r>
              <a:rPr lang="en-US" dirty="0" smtClean="0">
                <a:cs typeface="Courier New" pitchFamily="49" charset="0"/>
              </a:rPr>
              <a:t>xception</a:t>
            </a:r>
            <a:r>
              <a:rPr lang="en-US" dirty="0" smtClean="0"/>
              <a:t> by shutting down the program</a:t>
            </a:r>
          </a:p>
          <a:p>
            <a:pPr lvl="1" eaLnBrk="1" hangingPunct="1">
              <a:defRPr/>
            </a:pPr>
            <a:r>
              <a:rPr lang="en-US" dirty="0" smtClean="0"/>
              <a:t>Most exceptions never have to be explicitly thrown or caught</a:t>
            </a:r>
          </a:p>
        </p:txBody>
      </p:sp>
      <p:sp>
        <p:nvSpPr>
          <p:cNvPr id="36867" name="Slide Number Placeholder 4"/>
          <p:cNvSpPr>
            <a:spLocks noGrp="1"/>
          </p:cNvSpPr>
          <p:nvPr>
            <p:ph type="sldNum" sz="quarter" idx="10"/>
          </p:nvPr>
        </p:nvSpPr>
        <p:spPr/>
        <p:txBody>
          <a:bodyPr/>
          <a:lstStyle/>
          <a:p>
            <a:pPr>
              <a:defRPr/>
            </a:pPr>
            <a:fld id="{8F038BEE-0AF1-45EC-8E1E-B5E376E05FCA}" type="slidenum">
              <a:rPr lang="en-US"/>
              <a:pPr>
                <a:defRPr/>
              </a:pPr>
              <a:t>38</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dirty="0" smtClean="0"/>
              <a:t>Specifying the </a:t>
            </a:r>
            <a:r>
              <a:rPr lang="en-US" dirty="0" smtClean="0">
                <a:latin typeface="+mn-lt"/>
                <a:cs typeface="Courier New" pitchFamily="49" charset="0"/>
              </a:rPr>
              <a:t>Exceptions</a:t>
            </a:r>
            <a:r>
              <a:rPr lang="en-US" baseline="0" dirty="0" smtClean="0">
                <a:latin typeface="+mj-lt"/>
                <a:cs typeface="+mj-cs"/>
              </a:rPr>
              <a:t> </a:t>
            </a:r>
            <a:r>
              <a:rPr lang="en-US" dirty="0" smtClean="0"/>
              <a:t>That a Method Can Throw </a:t>
            </a:r>
            <a:r>
              <a:rPr lang="en-US" altLang="en-US" dirty="0"/>
              <a:t>– part </a:t>
            </a:r>
            <a:r>
              <a:rPr lang="en-US" altLang="en-US" dirty="0" smtClean="0"/>
              <a:t>2</a:t>
            </a:r>
            <a:endParaRPr lang="en-US" dirty="0" smtClean="0"/>
          </a:p>
        </p:txBody>
      </p:sp>
      <p:sp>
        <p:nvSpPr>
          <p:cNvPr id="65539" name="Rectangle 3"/>
          <p:cNvSpPr>
            <a:spLocks noGrp="1" noChangeArrowheads="1"/>
          </p:cNvSpPr>
          <p:nvPr>
            <p:ph idx="1"/>
          </p:nvPr>
        </p:nvSpPr>
        <p:spPr>
          <a:xfrm>
            <a:off x="457200" y="1600200"/>
            <a:ext cx="8382000" cy="4525963"/>
          </a:xfrm>
        </p:spPr>
        <p:txBody>
          <a:bodyPr/>
          <a:lstStyle/>
          <a:p>
            <a:pPr eaLnBrk="1" hangingPunct="1"/>
            <a:r>
              <a:rPr lang="en-US" altLang="en-US" b="1" smtClean="0"/>
              <a:t>Checked exceptions</a:t>
            </a:r>
          </a:p>
          <a:p>
            <a:pPr lvl="1" eaLnBrk="1" hangingPunct="1"/>
            <a:r>
              <a:rPr lang="en-US" altLang="en-US" smtClean="0"/>
              <a:t>Programmers should anticipate checked exceptions </a:t>
            </a:r>
          </a:p>
          <a:p>
            <a:pPr lvl="1" eaLnBrk="1" hangingPunct="1"/>
            <a:r>
              <a:rPr lang="en-US" altLang="en-US" smtClean="0"/>
              <a:t>Programs should be able to recover from them</a:t>
            </a:r>
          </a:p>
          <a:p>
            <a:pPr eaLnBrk="1" hangingPunct="1"/>
            <a:r>
              <a:rPr lang="en-US" altLang="en-US" b="1" smtClean="0"/>
              <a:t>Unchecked exceptions</a:t>
            </a:r>
          </a:p>
          <a:p>
            <a:pPr lvl="1" eaLnBrk="1" hangingPunct="1"/>
            <a:r>
              <a:rPr lang="en-US" altLang="en-US" smtClean="0"/>
              <a:t>Inherit from the </a:t>
            </a:r>
            <a:r>
              <a:rPr lang="en-US" altLang="en-US" smtClean="0">
                <a:latin typeface="Courier New" pitchFamily="49" charset="0"/>
                <a:cs typeface="Courier New" pitchFamily="49" charset="0"/>
              </a:rPr>
              <a:t>Error</a:t>
            </a:r>
            <a:r>
              <a:rPr lang="en-US" altLang="en-US" smtClean="0"/>
              <a:t> class or the </a:t>
            </a:r>
            <a:r>
              <a:rPr lang="en-US" altLang="en-US" smtClean="0">
                <a:latin typeface="Courier New" pitchFamily="49" charset="0"/>
                <a:cs typeface="Courier New" pitchFamily="49" charset="0"/>
              </a:rPr>
              <a:t>RuntimeException</a:t>
            </a:r>
            <a:r>
              <a:rPr lang="en-US" altLang="en-US" smtClean="0"/>
              <a:t> class</a:t>
            </a:r>
          </a:p>
          <a:p>
            <a:pPr lvl="1" eaLnBrk="1" hangingPunct="1"/>
            <a:r>
              <a:rPr lang="en-US" altLang="en-US" smtClean="0"/>
              <a:t>You are not required to handle these exceptions</a:t>
            </a:r>
          </a:p>
          <a:p>
            <a:pPr lvl="2" eaLnBrk="1" hangingPunct="1"/>
            <a:r>
              <a:rPr lang="en-US" altLang="en-US" smtClean="0"/>
              <a:t>You can simply let the program terminate</a:t>
            </a:r>
          </a:p>
          <a:p>
            <a:pPr lvl="2" eaLnBrk="1" hangingPunct="1"/>
            <a:r>
              <a:rPr lang="en-US" altLang="en-US" smtClean="0"/>
              <a:t>An example is dividing by zero</a:t>
            </a:r>
          </a:p>
        </p:txBody>
      </p:sp>
      <p:sp>
        <p:nvSpPr>
          <p:cNvPr id="37891" name="Slide Number Placeholder 4"/>
          <p:cNvSpPr>
            <a:spLocks noGrp="1"/>
          </p:cNvSpPr>
          <p:nvPr>
            <p:ph type="sldNum" sz="quarter" idx="10"/>
          </p:nvPr>
        </p:nvSpPr>
        <p:spPr/>
        <p:txBody>
          <a:bodyPr/>
          <a:lstStyle/>
          <a:p>
            <a:pPr>
              <a:defRPr/>
            </a:pPr>
            <a:fld id="{FAF00AF8-2F83-4780-BE3A-57D3C1770171}" type="slidenum">
              <a:rPr lang="en-US"/>
              <a:pPr>
                <a:defRPr/>
              </a:pPr>
              <a:t>39</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smtClean="0"/>
              <a:t>Learning About </a:t>
            </a:r>
            <a:r>
              <a:rPr lang="en-US" altLang="en-US" dirty="0"/>
              <a:t>Exceptions – part 1</a:t>
            </a:r>
            <a:endParaRPr lang="en-US" altLang="en-US" dirty="0" smtClean="0"/>
          </a:p>
        </p:txBody>
      </p:sp>
      <p:sp>
        <p:nvSpPr>
          <p:cNvPr id="29699" name="Rectangle 3"/>
          <p:cNvSpPr>
            <a:spLocks noGrp="1" noChangeArrowheads="1"/>
          </p:cNvSpPr>
          <p:nvPr>
            <p:ph idx="1"/>
          </p:nvPr>
        </p:nvSpPr>
        <p:spPr/>
        <p:txBody>
          <a:bodyPr/>
          <a:lstStyle/>
          <a:p>
            <a:pPr eaLnBrk="1" hangingPunct="1"/>
            <a:r>
              <a:rPr lang="en-US" altLang="en-US" b="1" dirty="0" smtClean="0"/>
              <a:t>Exceptions</a:t>
            </a:r>
          </a:p>
          <a:p>
            <a:pPr lvl="1" eaLnBrk="1" hangingPunct="1"/>
            <a:r>
              <a:rPr lang="en-US" altLang="en-US" dirty="0" smtClean="0"/>
              <a:t>Unexpected or error conditions</a:t>
            </a:r>
          </a:p>
          <a:p>
            <a:pPr lvl="1" eaLnBrk="1" hangingPunct="1"/>
            <a:r>
              <a:rPr lang="en-US" altLang="en-US" dirty="0" smtClean="0"/>
              <a:t>Not usual occurrences</a:t>
            </a:r>
          </a:p>
          <a:p>
            <a:pPr lvl="1" eaLnBrk="1" hangingPunct="1"/>
            <a:r>
              <a:rPr lang="en-US" altLang="en-US" dirty="0" smtClean="0"/>
              <a:t>Causes:</a:t>
            </a:r>
          </a:p>
          <a:p>
            <a:pPr lvl="2" eaLnBrk="1" hangingPunct="1"/>
            <a:r>
              <a:rPr lang="en-US" altLang="en-US" dirty="0" smtClean="0"/>
              <a:t>The program issues a call to a file that does not exist</a:t>
            </a:r>
          </a:p>
          <a:p>
            <a:pPr lvl="2" eaLnBrk="1" hangingPunct="1"/>
            <a:r>
              <a:rPr lang="en-US" altLang="en-US" dirty="0" smtClean="0"/>
              <a:t>The program attempts to write to a full disk</a:t>
            </a:r>
          </a:p>
          <a:p>
            <a:pPr lvl="2" eaLnBrk="1" hangingPunct="1"/>
            <a:r>
              <a:rPr lang="en-US" altLang="en-US" dirty="0" smtClean="0"/>
              <a:t>The user enters invalid data</a:t>
            </a:r>
          </a:p>
          <a:p>
            <a:pPr lvl="2" eaLnBrk="1" hangingPunct="1"/>
            <a:r>
              <a:rPr lang="en-US" altLang="en-US" dirty="0" smtClean="0"/>
              <a:t>The program attempts to divide a value by 0</a:t>
            </a:r>
          </a:p>
        </p:txBody>
      </p:sp>
      <p:sp>
        <p:nvSpPr>
          <p:cNvPr id="7171" name="Slide Number Placeholder 4"/>
          <p:cNvSpPr>
            <a:spLocks noGrp="1"/>
          </p:cNvSpPr>
          <p:nvPr>
            <p:ph type="sldNum" sz="quarter" idx="10"/>
          </p:nvPr>
        </p:nvSpPr>
        <p:spPr/>
        <p:txBody>
          <a:bodyPr/>
          <a:lstStyle/>
          <a:p>
            <a:pPr>
              <a:defRPr/>
            </a:pPr>
            <a:fld id="{623F366F-D896-4866-9248-EED9F3195BDB}" type="slidenum">
              <a:rPr lang="en-US"/>
              <a:pPr>
                <a:defRPr/>
              </a:pPr>
              <a:t>4</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dirty="0" smtClean="0"/>
              <a:t>Specifying the </a:t>
            </a:r>
            <a:r>
              <a:rPr lang="en-US" dirty="0" smtClean="0">
                <a:latin typeface="+mn-lt"/>
                <a:cs typeface="Courier New" pitchFamily="49" charset="0"/>
              </a:rPr>
              <a:t>Exceptions</a:t>
            </a:r>
            <a:r>
              <a:rPr lang="en-US" baseline="0" dirty="0" smtClean="0">
                <a:latin typeface="+mj-lt"/>
                <a:cs typeface="+mj-cs"/>
              </a:rPr>
              <a:t> </a:t>
            </a:r>
            <a:r>
              <a:rPr lang="en-US" dirty="0" smtClean="0"/>
              <a:t>That a Method Can Throw </a:t>
            </a:r>
            <a:r>
              <a:rPr lang="en-US" altLang="en-US" dirty="0"/>
              <a:t>– part 3</a:t>
            </a:r>
            <a:endParaRPr lang="en-US" dirty="0" smtClean="0"/>
          </a:p>
        </p:txBody>
      </p:sp>
      <p:sp>
        <p:nvSpPr>
          <p:cNvPr id="66563" name="Rectangle 3"/>
          <p:cNvSpPr>
            <a:spLocks noGrp="1" noChangeArrowheads="1"/>
          </p:cNvSpPr>
          <p:nvPr>
            <p:ph idx="1"/>
          </p:nvPr>
        </p:nvSpPr>
        <p:spPr>
          <a:xfrm>
            <a:off x="457200" y="1600200"/>
            <a:ext cx="8229600" cy="4953000"/>
          </a:xfrm>
        </p:spPr>
        <p:txBody>
          <a:bodyPr/>
          <a:lstStyle/>
          <a:p>
            <a:pPr eaLnBrk="1" hangingPunct="1"/>
            <a:r>
              <a:rPr lang="en-US" altLang="en-US" dirty="0" smtClean="0"/>
              <a:t>If you throw a checked exception from a method, you must do one of the following:</a:t>
            </a:r>
          </a:p>
          <a:p>
            <a:pPr lvl="1" eaLnBrk="1" hangingPunct="1"/>
            <a:r>
              <a:rPr lang="en-US" altLang="en-US" dirty="0" smtClean="0"/>
              <a:t>Catch it</a:t>
            </a:r>
          </a:p>
          <a:p>
            <a:pPr lvl="1" eaLnBrk="1" hangingPunct="1"/>
            <a:r>
              <a:rPr lang="en-US" altLang="en-US" dirty="0" smtClean="0"/>
              <a:t>Declare the exception in the method header’s </a:t>
            </a:r>
            <a:r>
              <a:rPr lang="en-US" altLang="en-US" dirty="0" smtClean="0">
                <a:latin typeface="Courier New" pitchFamily="49" charset="0"/>
                <a:cs typeface="Courier New" pitchFamily="49" charset="0"/>
              </a:rPr>
              <a:t>throws</a:t>
            </a:r>
            <a:r>
              <a:rPr lang="en-US" altLang="en-US" dirty="0" smtClean="0"/>
              <a:t> clause</a:t>
            </a:r>
          </a:p>
          <a:p>
            <a:pPr eaLnBrk="1" hangingPunct="1"/>
            <a:r>
              <a:rPr lang="en-US" altLang="en-US" dirty="0" smtClean="0"/>
              <a:t>To use a method to its full potential, you must know the:</a:t>
            </a:r>
          </a:p>
          <a:p>
            <a:pPr lvl="1" eaLnBrk="1" hangingPunct="1"/>
            <a:r>
              <a:rPr lang="en-US" altLang="en-US" dirty="0" smtClean="0"/>
              <a:t>Method’s name</a:t>
            </a:r>
          </a:p>
          <a:p>
            <a:pPr lvl="1" eaLnBrk="1" hangingPunct="1"/>
            <a:r>
              <a:rPr lang="en-US" altLang="en-US" dirty="0" smtClean="0"/>
              <a:t>Method’s </a:t>
            </a:r>
            <a:r>
              <a:rPr lang="en-US" altLang="en-US" dirty="0" smtClean="0">
                <a:latin typeface="Courier New" pitchFamily="49" charset="0"/>
                <a:cs typeface="Courier New" pitchFamily="49" charset="0"/>
              </a:rPr>
              <a:t>return</a:t>
            </a:r>
            <a:r>
              <a:rPr lang="en-US" altLang="en-US" dirty="0" smtClean="0"/>
              <a:t> type</a:t>
            </a:r>
          </a:p>
          <a:p>
            <a:pPr lvl="1" eaLnBrk="1" hangingPunct="1"/>
            <a:r>
              <a:rPr lang="en-US" altLang="en-US" dirty="0" smtClean="0"/>
              <a:t>Type and number of arguments the method requires</a:t>
            </a:r>
          </a:p>
          <a:p>
            <a:pPr lvl="1" eaLnBrk="1" hangingPunct="1"/>
            <a:r>
              <a:rPr lang="en-US" altLang="en-US" dirty="0" smtClean="0"/>
              <a:t>Type and number of e</a:t>
            </a:r>
            <a:r>
              <a:rPr lang="en-US" altLang="en-US" dirty="0" smtClean="0">
                <a:cs typeface="Courier New" pitchFamily="49" charset="0"/>
              </a:rPr>
              <a:t>xceptions</a:t>
            </a:r>
            <a:r>
              <a:rPr lang="en-US" altLang="en-US" dirty="0" smtClean="0"/>
              <a:t> the method throws</a:t>
            </a:r>
          </a:p>
        </p:txBody>
      </p:sp>
      <p:sp>
        <p:nvSpPr>
          <p:cNvPr id="38915" name="Slide Number Placeholder 4"/>
          <p:cNvSpPr>
            <a:spLocks noGrp="1"/>
          </p:cNvSpPr>
          <p:nvPr>
            <p:ph type="sldNum" sz="quarter" idx="10"/>
          </p:nvPr>
        </p:nvSpPr>
        <p:spPr/>
        <p:txBody>
          <a:bodyPr/>
          <a:lstStyle/>
          <a:p>
            <a:pPr>
              <a:defRPr/>
            </a:pPr>
            <a:fld id="{42BF5037-B4C8-4541-AF69-0A655C854E16}" type="slidenum">
              <a:rPr lang="en-US"/>
              <a:pPr>
                <a:defRPr/>
              </a:pPr>
              <a:t>40</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dirty="0" smtClean="0"/>
              <a:t>Tracing </a:t>
            </a:r>
            <a:r>
              <a:rPr lang="en-US" dirty="0" smtClean="0">
                <a:latin typeface="+mn-lt"/>
                <a:cs typeface="Courier New" pitchFamily="49" charset="0"/>
              </a:rPr>
              <a:t>Exceptions</a:t>
            </a:r>
            <a:r>
              <a:rPr lang="en-US" dirty="0" smtClean="0"/>
              <a:t> Through</a:t>
            </a:r>
            <a:r>
              <a:rPr lang="en-US" baseline="0" dirty="0" smtClean="0"/>
              <a:t> </a:t>
            </a:r>
            <a:r>
              <a:rPr lang="en-US" dirty="0" smtClean="0"/>
              <a:t>the Call Stack </a:t>
            </a:r>
            <a:r>
              <a:rPr lang="en-US" altLang="en-US" dirty="0"/>
              <a:t>– part 1</a:t>
            </a:r>
            <a:endParaRPr lang="en-US" dirty="0" smtClean="0"/>
          </a:p>
        </p:txBody>
      </p:sp>
      <p:sp>
        <p:nvSpPr>
          <p:cNvPr id="67587" name="Rectangle 3"/>
          <p:cNvSpPr>
            <a:spLocks noGrp="1" noChangeArrowheads="1"/>
          </p:cNvSpPr>
          <p:nvPr>
            <p:ph idx="1"/>
          </p:nvPr>
        </p:nvSpPr>
        <p:spPr/>
        <p:txBody>
          <a:bodyPr/>
          <a:lstStyle/>
          <a:p>
            <a:pPr eaLnBrk="1" hangingPunct="1"/>
            <a:r>
              <a:rPr lang="en-US" altLang="en-US" b="1" dirty="0" smtClean="0"/>
              <a:t>Call stack</a:t>
            </a:r>
          </a:p>
          <a:p>
            <a:pPr lvl="1" eaLnBrk="1" hangingPunct="1"/>
            <a:r>
              <a:rPr lang="en-US" altLang="en-US" dirty="0" smtClean="0"/>
              <a:t>The memory location where the computer stores the list of method locations to which the system must return</a:t>
            </a:r>
          </a:p>
          <a:p>
            <a:pPr eaLnBrk="1" hangingPunct="1"/>
            <a:r>
              <a:rPr lang="en-US" altLang="en-US" dirty="0" smtClean="0"/>
              <a:t>When a method throws an </a:t>
            </a:r>
            <a:r>
              <a:rPr lang="en-US" altLang="en-US" dirty="0" smtClean="0">
                <a:cs typeface="Courier New" pitchFamily="49" charset="0"/>
              </a:rPr>
              <a:t>exception:</a:t>
            </a:r>
            <a:r>
              <a:rPr lang="en-US" altLang="en-US" dirty="0" smtClean="0">
                <a:latin typeface="Courier New" pitchFamily="49" charset="0"/>
                <a:cs typeface="Courier New" pitchFamily="49" charset="0"/>
              </a:rPr>
              <a:t> </a:t>
            </a:r>
          </a:p>
          <a:p>
            <a:pPr lvl="1" eaLnBrk="1" hangingPunct="1"/>
            <a:r>
              <a:rPr lang="en-US" altLang="en-US" dirty="0" smtClean="0">
                <a:cs typeface="Courier New" pitchFamily="49" charset="0"/>
              </a:rPr>
              <a:t>The exception</a:t>
            </a:r>
            <a:r>
              <a:rPr lang="en-US" altLang="en-US" dirty="0" smtClean="0"/>
              <a:t> is thrown to the next method up the call stack</a:t>
            </a:r>
          </a:p>
          <a:p>
            <a:pPr lvl="1" eaLnBrk="1" hangingPunct="1"/>
            <a:r>
              <a:rPr lang="en-US" altLang="en-US" dirty="0" smtClean="0"/>
              <a:t>Methods are allowed to handle e</a:t>
            </a:r>
            <a:r>
              <a:rPr lang="en-US" altLang="en-US" dirty="0" smtClean="0">
                <a:cs typeface="Courier New" pitchFamily="49" charset="0"/>
              </a:rPr>
              <a:t>xceptions</a:t>
            </a:r>
            <a:r>
              <a:rPr lang="en-US" altLang="en-US" dirty="0" smtClean="0"/>
              <a:t> wherever the programmer has decided it is most appropriate</a:t>
            </a:r>
          </a:p>
          <a:p>
            <a:pPr lvl="2" eaLnBrk="1" hangingPunct="1"/>
            <a:r>
              <a:rPr lang="en-US" altLang="en-US" dirty="0" smtClean="0"/>
              <a:t>Including allowing the operating system to handle the error</a:t>
            </a:r>
          </a:p>
        </p:txBody>
      </p:sp>
      <p:sp>
        <p:nvSpPr>
          <p:cNvPr id="40963" name="Slide Number Placeholder 4"/>
          <p:cNvSpPr>
            <a:spLocks noGrp="1"/>
          </p:cNvSpPr>
          <p:nvPr>
            <p:ph type="sldNum" sz="quarter" idx="10"/>
          </p:nvPr>
        </p:nvSpPr>
        <p:spPr/>
        <p:txBody>
          <a:bodyPr/>
          <a:lstStyle/>
          <a:p>
            <a:pPr>
              <a:defRPr/>
            </a:pPr>
            <a:fld id="{306DB2F5-4795-423C-93C9-B373413F6D08}" type="slidenum">
              <a:rPr lang="en-US"/>
              <a:pPr>
                <a:defRPr/>
              </a:pPr>
              <a:t>41</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dirty="0" smtClean="0"/>
              <a:t>Tracing </a:t>
            </a:r>
            <a:r>
              <a:rPr lang="en-US" dirty="0" smtClean="0">
                <a:latin typeface="+mn-lt"/>
                <a:cs typeface="Courier New" pitchFamily="49" charset="0"/>
              </a:rPr>
              <a:t>Exceptions</a:t>
            </a:r>
            <a:r>
              <a:rPr lang="en-US" dirty="0" smtClean="0"/>
              <a:t> Through</a:t>
            </a:r>
            <a:r>
              <a:rPr lang="en-US" baseline="0" dirty="0" smtClean="0"/>
              <a:t> </a:t>
            </a:r>
            <a:r>
              <a:rPr lang="en-US" dirty="0" smtClean="0"/>
              <a:t>the Call Stack </a:t>
            </a:r>
            <a:r>
              <a:rPr lang="en-US" altLang="en-US" dirty="0"/>
              <a:t>– part </a:t>
            </a:r>
            <a:r>
              <a:rPr lang="en-US" altLang="en-US" dirty="0" smtClean="0"/>
              <a:t>2</a:t>
            </a:r>
            <a:endParaRPr lang="en-US" dirty="0" smtClean="0"/>
          </a:p>
        </p:txBody>
      </p:sp>
      <p:sp>
        <p:nvSpPr>
          <p:cNvPr id="69637" name="TextBox 2"/>
          <p:cNvSpPr txBox="1">
            <a:spLocks noChangeArrowheads="1"/>
          </p:cNvSpPr>
          <p:nvPr/>
        </p:nvSpPr>
        <p:spPr bwMode="auto">
          <a:xfrm>
            <a:off x="2286000" y="5864225"/>
            <a:ext cx="3302000" cy="307975"/>
          </a:xfrm>
          <a:prstGeom prst="rect">
            <a:avLst/>
          </a:prstGeom>
          <a:noFill/>
          <a:ln w="9525">
            <a:noFill/>
            <a:miter lim="800000"/>
            <a:headEnd/>
            <a:tailEnd/>
          </a:ln>
        </p:spPr>
        <p:txBody>
          <a:bodyPr wrap="none">
            <a:spAutoFit/>
          </a:bodyPr>
          <a:lstStyle/>
          <a:p>
            <a:pPr>
              <a:defRPr/>
            </a:pPr>
            <a:r>
              <a:rPr lang="en-US" sz="1400" b="1" dirty="0">
                <a:solidFill>
                  <a:srgbClr val="18B2B6"/>
                </a:solidFill>
                <a:latin typeface="+mn-lt"/>
              </a:rPr>
              <a:t>Figure 12-32  </a:t>
            </a:r>
            <a:r>
              <a:rPr lang="en-US" sz="1400" dirty="0">
                <a:latin typeface="+mn-lt"/>
              </a:rPr>
              <a:t>Cycling through the call stack</a:t>
            </a:r>
          </a:p>
        </p:txBody>
      </p:sp>
      <p:pic>
        <p:nvPicPr>
          <p:cNvPr id="68613" name="Picture 6" descr="Figure 12-32  Cycling through the call stack. This figure shows how the call stack works. If methodA() calls methodB(), and methodB() calls methodC(), and methodC() throws an exception, Java first looks for a catch block in methodC(). If none exists, Java looks for the same thing in methodB(). If methodB() does not have a catch block, Java looks to methodA(). If methodA() cannot catch the exception, it is thrown to the Java Virtual Machine, which displays a message at the command prompt. The figure shows execution flowing from the operating system to methodA() then to methodB() then to methodC() which throws an exception. The exception propagates up the call stack if each successive method it reaches cannot catch it, all the way to the operation system which would stop execution of the program and display the err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666875"/>
            <a:ext cx="45339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Slide Number Placeholder 5"/>
          <p:cNvSpPr>
            <a:spLocks noGrp="1"/>
          </p:cNvSpPr>
          <p:nvPr>
            <p:ph type="sldNum" sz="quarter" idx="11"/>
          </p:nvPr>
        </p:nvSpPr>
        <p:spPr/>
        <p:txBody>
          <a:bodyPr/>
          <a:lstStyle/>
          <a:p>
            <a:pPr>
              <a:defRPr/>
            </a:pPr>
            <a:fld id="{A9CA2BE8-823E-4E11-B9C3-18448A42C2EC}" type="slidenum">
              <a:rPr lang="en-US"/>
              <a:pPr>
                <a:defRPr/>
              </a:pPr>
              <a:t>42</a:t>
            </a:fld>
            <a:endParaRPr lang="en-US" dirty="0"/>
          </a:p>
        </p:txBody>
      </p:sp>
      <p:sp>
        <p:nvSpPr>
          <p:cNvPr id="7"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dirty="0" smtClean="0"/>
              <a:t>Tracing </a:t>
            </a:r>
            <a:r>
              <a:rPr lang="en-US" dirty="0" smtClean="0">
                <a:latin typeface="+mn-lt"/>
                <a:cs typeface="Courier New" pitchFamily="49" charset="0"/>
              </a:rPr>
              <a:t>Exceptions</a:t>
            </a:r>
            <a:r>
              <a:rPr lang="en-US" dirty="0" smtClean="0"/>
              <a:t> Through</a:t>
            </a:r>
            <a:r>
              <a:rPr lang="en-US" baseline="0" dirty="0" smtClean="0"/>
              <a:t> </a:t>
            </a:r>
            <a:r>
              <a:rPr lang="en-US" dirty="0" smtClean="0"/>
              <a:t>the Call Stack </a:t>
            </a:r>
            <a:r>
              <a:rPr lang="en-US" altLang="en-US" dirty="0"/>
              <a:t>– part </a:t>
            </a:r>
            <a:r>
              <a:rPr lang="en-US" altLang="en-US" dirty="0" smtClean="0"/>
              <a:t>3</a:t>
            </a:r>
            <a:endParaRPr lang="en-US" dirty="0" smtClean="0"/>
          </a:p>
        </p:txBody>
      </p:sp>
      <p:sp>
        <p:nvSpPr>
          <p:cNvPr id="69635" name="Rectangle 3"/>
          <p:cNvSpPr>
            <a:spLocks noGrp="1" noChangeArrowheads="1"/>
          </p:cNvSpPr>
          <p:nvPr>
            <p:ph idx="1"/>
          </p:nvPr>
        </p:nvSpPr>
        <p:spPr>
          <a:xfrm>
            <a:off x="457200" y="1600200"/>
            <a:ext cx="8077200" cy="4572000"/>
          </a:xfrm>
        </p:spPr>
        <p:txBody>
          <a:bodyPr/>
          <a:lstStyle/>
          <a:p>
            <a:pPr eaLnBrk="1" hangingPunct="1"/>
            <a:r>
              <a:rPr lang="en-US" altLang="en-US" dirty="0" err="1" smtClean="0">
                <a:latin typeface="Courier New" pitchFamily="49" charset="0"/>
                <a:cs typeface="Courier New" pitchFamily="49" charset="0"/>
              </a:rPr>
              <a:t>printStackTrace</a:t>
            </a:r>
            <a:r>
              <a:rPr lang="en-US" altLang="en-US" dirty="0" smtClean="0">
                <a:latin typeface="Courier New" pitchFamily="49" charset="0"/>
                <a:cs typeface="Courier New" pitchFamily="49" charset="0"/>
              </a:rPr>
              <a:t>()</a:t>
            </a:r>
            <a:r>
              <a:rPr lang="en-US" altLang="en-US" dirty="0" smtClean="0"/>
              <a:t> method</a:t>
            </a:r>
          </a:p>
          <a:p>
            <a:pPr lvl="1" eaLnBrk="1" hangingPunct="1"/>
            <a:r>
              <a:rPr lang="en-US" altLang="en-US" dirty="0" smtClean="0"/>
              <a:t>Displays a list of methods in the call stack</a:t>
            </a:r>
          </a:p>
          <a:p>
            <a:pPr lvl="1" eaLnBrk="1" hangingPunct="1"/>
            <a:r>
              <a:rPr lang="en-US" altLang="en-US" dirty="0" smtClean="0"/>
              <a:t>Determines the location of an e</a:t>
            </a:r>
            <a:r>
              <a:rPr lang="en-US" altLang="en-US" dirty="0" smtClean="0">
                <a:cs typeface="Courier New" pitchFamily="49" charset="0"/>
              </a:rPr>
              <a:t>xception</a:t>
            </a:r>
          </a:p>
          <a:p>
            <a:pPr lvl="1" eaLnBrk="1" hangingPunct="1"/>
            <a:r>
              <a:rPr lang="en-US" altLang="en-US" dirty="0" smtClean="0"/>
              <a:t>Do not place in a finished program</a:t>
            </a:r>
          </a:p>
          <a:p>
            <a:pPr lvl="2" eaLnBrk="1" hangingPunct="1"/>
            <a:r>
              <a:rPr lang="en-US" altLang="en-US" dirty="0" smtClean="0"/>
              <a:t>Most useful for diagnosing problems</a:t>
            </a:r>
          </a:p>
        </p:txBody>
      </p:sp>
      <p:sp>
        <p:nvSpPr>
          <p:cNvPr id="43011" name="Slide Number Placeholder 4"/>
          <p:cNvSpPr>
            <a:spLocks noGrp="1"/>
          </p:cNvSpPr>
          <p:nvPr>
            <p:ph type="sldNum" sz="quarter" idx="10"/>
          </p:nvPr>
        </p:nvSpPr>
        <p:spPr/>
        <p:txBody>
          <a:bodyPr/>
          <a:lstStyle/>
          <a:p>
            <a:pPr>
              <a:defRPr/>
            </a:pPr>
            <a:fld id="{1CE6BBFB-E95D-4193-837A-01D9D88F8EB4}" type="slidenum">
              <a:rPr lang="en-US"/>
              <a:pPr>
                <a:defRPr/>
              </a:pPr>
              <a:t>43</a:t>
            </a:fld>
            <a:endParaRPr lang="en-US" dirty="0"/>
          </a:p>
        </p:txBody>
      </p:sp>
      <p:sp>
        <p:nvSpPr>
          <p:cNvPr id="7"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dirty="0" smtClean="0"/>
              <a:t>Creating Your Own </a:t>
            </a:r>
            <a:r>
              <a:rPr lang="en-US" dirty="0" smtClean="0">
                <a:latin typeface="Courier New" pitchFamily="49" charset="0"/>
                <a:cs typeface="Courier New" pitchFamily="49" charset="0"/>
              </a:rPr>
              <a:t>Exception </a:t>
            </a:r>
            <a:r>
              <a:rPr lang="en-US" dirty="0" smtClean="0">
                <a:latin typeface="+mn-lt"/>
                <a:cs typeface="Courier New" pitchFamily="49" charset="0"/>
              </a:rPr>
              <a:t>Classes</a:t>
            </a:r>
          </a:p>
        </p:txBody>
      </p:sp>
      <p:sp>
        <p:nvSpPr>
          <p:cNvPr id="70659" name="Rectangle 3"/>
          <p:cNvSpPr>
            <a:spLocks noGrp="1" noChangeArrowheads="1"/>
          </p:cNvSpPr>
          <p:nvPr>
            <p:ph idx="1"/>
          </p:nvPr>
        </p:nvSpPr>
        <p:spPr/>
        <p:txBody>
          <a:bodyPr/>
          <a:lstStyle/>
          <a:p>
            <a:pPr eaLnBrk="1" hangingPunct="1"/>
            <a:r>
              <a:rPr lang="en-US" altLang="en-US" dirty="0" smtClean="0"/>
              <a:t>Java provides over 40 categories of </a:t>
            </a:r>
            <a:r>
              <a:rPr lang="en-US" altLang="en-US" dirty="0" smtClean="0">
                <a:latin typeface="Courier New" pitchFamily="49" charset="0"/>
                <a:cs typeface="Courier New" pitchFamily="49" charset="0"/>
              </a:rPr>
              <a:t>Exception</a:t>
            </a:r>
            <a:r>
              <a:rPr lang="en-US" altLang="en-US" dirty="0" smtClean="0">
                <a:cs typeface="Courier New" pitchFamily="49" charset="0"/>
              </a:rPr>
              <a:t>s</a:t>
            </a:r>
          </a:p>
          <a:p>
            <a:pPr eaLnBrk="1" hangingPunct="1"/>
            <a:r>
              <a:rPr lang="en-US" altLang="en-US" dirty="0" smtClean="0"/>
              <a:t>Java allows you to create your own </a:t>
            </a:r>
            <a:r>
              <a:rPr lang="en-US" altLang="en-US" dirty="0" smtClean="0">
                <a:latin typeface="Courier New" pitchFamily="49" charset="0"/>
                <a:cs typeface="Courier New" pitchFamily="49" charset="0"/>
              </a:rPr>
              <a:t>Exception</a:t>
            </a:r>
            <a:r>
              <a:rPr lang="en-US" altLang="en-US" dirty="0" smtClean="0">
                <a:cs typeface="Courier New" pitchFamily="49" charset="0"/>
              </a:rPr>
              <a:t> classes</a:t>
            </a:r>
          </a:p>
          <a:p>
            <a:pPr lvl="1" eaLnBrk="1" hangingPunct="1"/>
            <a:r>
              <a:rPr lang="en-US" altLang="en-US" dirty="0" smtClean="0"/>
              <a:t>Extend a subclass of </a:t>
            </a:r>
            <a:r>
              <a:rPr lang="en-US" altLang="en-US" dirty="0" err="1" smtClean="0">
                <a:latin typeface="Courier New" pitchFamily="49" charset="0"/>
                <a:cs typeface="Courier New" pitchFamily="49" charset="0"/>
              </a:rPr>
              <a:t>Throwable</a:t>
            </a:r>
            <a:endParaRPr lang="en-US" altLang="en-US" dirty="0" smtClean="0">
              <a:latin typeface="Courier New" pitchFamily="49" charset="0"/>
              <a:cs typeface="Courier New" pitchFamily="49" charset="0"/>
            </a:endParaRPr>
          </a:p>
          <a:p>
            <a:pPr eaLnBrk="1" hangingPunct="1"/>
            <a:r>
              <a:rPr lang="en-US" altLang="en-US" dirty="0" smtClean="0">
                <a:latin typeface="Courier New" pitchFamily="49" charset="0"/>
                <a:cs typeface="Courier New" pitchFamily="49" charset="0"/>
              </a:rPr>
              <a:t>Exception</a:t>
            </a:r>
            <a:r>
              <a:rPr lang="en-US" altLang="en-US" dirty="0" smtClean="0"/>
              <a:t> class constructors:</a:t>
            </a:r>
          </a:p>
          <a:p>
            <a:pPr lvl="1" eaLnBrk="1" hangingPunct="1"/>
            <a:r>
              <a:rPr lang="en-US" altLang="en-US" dirty="0" smtClean="0">
                <a:latin typeface="Courier New" pitchFamily="49" charset="0"/>
                <a:cs typeface="Courier New" pitchFamily="49" charset="0"/>
              </a:rPr>
              <a:t>Exception()</a:t>
            </a:r>
          </a:p>
          <a:p>
            <a:pPr lvl="1" eaLnBrk="1" hangingPunct="1"/>
            <a:r>
              <a:rPr lang="en-US" altLang="en-US" dirty="0" smtClean="0">
                <a:latin typeface="Courier New" pitchFamily="49" charset="0"/>
                <a:cs typeface="Courier New" pitchFamily="49" charset="0"/>
              </a:rPr>
              <a:t>Exception(String message)</a:t>
            </a:r>
          </a:p>
          <a:p>
            <a:pPr lvl="1" eaLnBrk="1" hangingPunct="1"/>
            <a:r>
              <a:rPr lang="en-US" altLang="en-US" dirty="0" smtClean="0">
                <a:latin typeface="Courier New" pitchFamily="49" charset="0"/>
                <a:cs typeface="Courier New" pitchFamily="49" charset="0"/>
              </a:rPr>
              <a:t>Exception(String message,           </a:t>
            </a:r>
            <a:r>
              <a:rPr lang="en-US" altLang="en-US" dirty="0" err="1" smtClean="0">
                <a:latin typeface="Courier New" pitchFamily="49" charset="0"/>
                <a:cs typeface="Courier New" pitchFamily="49" charset="0"/>
              </a:rPr>
              <a:t>Throwable</a:t>
            </a:r>
            <a:r>
              <a:rPr lang="en-US" altLang="en-US" dirty="0" smtClean="0">
                <a:latin typeface="Courier New" pitchFamily="49" charset="0"/>
                <a:cs typeface="Courier New" pitchFamily="49" charset="0"/>
              </a:rPr>
              <a:t> cause)</a:t>
            </a:r>
          </a:p>
          <a:p>
            <a:pPr lvl="1" eaLnBrk="1" hangingPunct="1"/>
            <a:r>
              <a:rPr lang="en-US" altLang="en-US" dirty="0" smtClean="0">
                <a:latin typeface="Courier New" pitchFamily="49" charset="0"/>
                <a:cs typeface="Courier New" pitchFamily="49" charset="0"/>
              </a:rPr>
              <a:t>Exception(</a:t>
            </a:r>
            <a:r>
              <a:rPr lang="en-US" altLang="en-US" dirty="0" err="1" smtClean="0">
                <a:latin typeface="Courier New" pitchFamily="49" charset="0"/>
                <a:cs typeface="Courier New" pitchFamily="49" charset="0"/>
              </a:rPr>
              <a:t>Throwable</a:t>
            </a:r>
            <a:r>
              <a:rPr lang="en-US" altLang="en-US" dirty="0" smtClean="0">
                <a:latin typeface="Courier New" pitchFamily="49" charset="0"/>
                <a:cs typeface="Courier New" pitchFamily="49" charset="0"/>
              </a:rPr>
              <a:t> cause)</a:t>
            </a:r>
          </a:p>
        </p:txBody>
      </p:sp>
      <p:sp>
        <p:nvSpPr>
          <p:cNvPr id="44035" name="Slide Number Placeholder 4"/>
          <p:cNvSpPr>
            <a:spLocks noGrp="1"/>
          </p:cNvSpPr>
          <p:nvPr>
            <p:ph type="sldNum" sz="quarter" idx="10"/>
          </p:nvPr>
        </p:nvSpPr>
        <p:spPr/>
        <p:txBody>
          <a:bodyPr/>
          <a:lstStyle/>
          <a:p>
            <a:pPr>
              <a:defRPr/>
            </a:pPr>
            <a:fld id="{5B249570-6FF4-452F-87CC-EF9AEE909746}" type="slidenum">
              <a:rPr lang="en-US"/>
              <a:pPr>
                <a:defRPr/>
              </a:pPr>
              <a:t>44</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2"/>
          <p:cNvSpPr>
            <a:spLocks noGrp="1" noChangeArrowheads="1"/>
          </p:cNvSpPr>
          <p:nvPr>
            <p:ph type="title"/>
          </p:nvPr>
        </p:nvSpPr>
        <p:spPr/>
        <p:txBody>
          <a:bodyPr/>
          <a:lstStyle/>
          <a:p>
            <a:pPr eaLnBrk="1" hangingPunct="1"/>
            <a:r>
              <a:rPr lang="en-US" altLang="en-US" dirty="0" smtClean="0"/>
              <a:t>Using </a:t>
            </a:r>
            <a:r>
              <a:rPr lang="en-US" altLang="en-US" dirty="0"/>
              <a:t>Assertions – part 1</a:t>
            </a:r>
            <a:endParaRPr lang="en-US" altLang="en-US" dirty="0" smtClean="0"/>
          </a:p>
        </p:txBody>
      </p:sp>
      <p:sp>
        <p:nvSpPr>
          <p:cNvPr id="45061" name="Rectangle 3"/>
          <p:cNvSpPr>
            <a:spLocks noGrp="1" noChangeArrowheads="1"/>
          </p:cNvSpPr>
          <p:nvPr>
            <p:ph idx="1"/>
          </p:nvPr>
        </p:nvSpPr>
        <p:spPr/>
        <p:txBody>
          <a:bodyPr/>
          <a:lstStyle/>
          <a:p>
            <a:pPr eaLnBrk="1" hangingPunct="1">
              <a:buFont typeface="Arial" pitchFamily="34" charset="0"/>
              <a:buChar char="•"/>
              <a:defRPr/>
            </a:pPr>
            <a:r>
              <a:rPr lang="en-US" b="1" dirty="0" smtClean="0"/>
              <a:t>Assertion</a:t>
            </a:r>
          </a:p>
          <a:p>
            <a:pPr lvl="1" eaLnBrk="1" hangingPunct="1">
              <a:buFont typeface="Arial" pitchFamily="34" charset="0"/>
              <a:buChar char="–"/>
              <a:defRPr/>
            </a:pPr>
            <a:r>
              <a:rPr lang="en-US" dirty="0" smtClean="0"/>
              <a:t>A Java language feature</a:t>
            </a:r>
          </a:p>
          <a:p>
            <a:pPr lvl="1" eaLnBrk="1" hangingPunct="1">
              <a:buFont typeface="Arial" pitchFamily="34" charset="0"/>
              <a:buChar char="–"/>
              <a:defRPr/>
            </a:pPr>
            <a:r>
              <a:rPr lang="en-US" dirty="0" smtClean="0"/>
              <a:t>Detects logic errors </a:t>
            </a:r>
          </a:p>
          <a:p>
            <a:pPr lvl="1" eaLnBrk="1" hangingPunct="1">
              <a:buFont typeface="Arial" pitchFamily="34" charset="0"/>
              <a:buChar char="–"/>
              <a:defRPr/>
            </a:pPr>
            <a:r>
              <a:rPr lang="en-US" dirty="0" smtClean="0"/>
              <a:t>Debugs programs</a:t>
            </a:r>
          </a:p>
          <a:p>
            <a:pPr eaLnBrk="1" hangingPunct="1">
              <a:buFont typeface="Arial" pitchFamily="34" charset="0"/>
              <a:buChar char="•"/>
              <a:defRPr/>
            </a:pPr>
            <a:r>
              <a:rPr lang="en-US" b="1" dirty="0" smtClean="0">
                <a:latin typeface="Courier New" pitchFamily="49" charset="0"/>
                <a:cs typeface="Courier New" pitchFamily="49" charset="0"/>
              </a:rPr>
              <a:t>assert</a:t>
            </a:r>
            <a:r>
              <a:rPr lang="en-US" b="1" dirty="0" smtClean="0"/>
              <a:t> statement</a:t>
            </a:r>
          </a:p>
          <a:p>
            <a:pPr lvl="1" eaLnBrk="1" hangingPunct="1">
              <a:buFont typeface="Arial" pitchFamily="34" charset="0"/>
              <a:buChar char="–"/>
              <a:defRPr/>
            </a:pPr>
            <a:r>
              <a:rPr lang="en-US" dirty="0" smtClean="0"/>
              <a:t>Creates an assertion, such as:</a:t>
            </a:r>
          </a:p>
          <a:p>
            <a:pPr lvl="1" indent="-341313" eaLnBrk="1" hangingPunct="1">
              <a:buFontTx/>
              <a:buNone/>
              <a:defRPr/>
            </a:pPr>
            <a:r>
              <a:rPr lang="en-US" dirty="0" smtClean="0">
                <a:latin typeface="Courier New" pitchFamily="49" charset="0"/>
                <a:cs typeface="Courier New" pitchFamily="49" charset="0"/>
              </a:rPr>
              <a:t>  assert booleanExpression : optionalErrorMessage</a:t>
            </a:r>
          </a:p>
          <a:p>
            <a:pPr lvl="1" eaLnBrk="1" hangingPunct="1">
              <a:buFont typeface="Arial" pitchFamily="34" charset="0"/>
              <a:buChar char="–"/>
              <a:defRPr/>
            </a:pPr>
            <a:r>
              <a:rPr lang="en-US" dirty="0" smtClean="0"/>
              <a:t>The Boolean expression in the </a:t>
            </a:r>
            <a:r>
              <a:rPr lang="en-US" dirty="0" smtClean="0">
                <a:latin typeface="Courier New" pitchFamily="49" charset="0"/>
                <a:cs typeface="Courier New" pitchFamily="49" charset="0"/>
              </a:rPr>
              <a:t>assert</a:t>
            </a:r>
            <a:r>
              <a:rPr lang="en-US" dirty="0" smtClean="0"/>
              <a:t> statement should always be </a:t>
            </a:r>
            <a:r>
              <a:rPr lang="en-US" dirty="0" smtClean="0">
                <a:latin typeface="Courier New" pitchFamily="49" charset="0"/>
                <a:cs typeface="Courier New" pitchFamily="49" charset="0"/>
              </a:rPr>
              <a:t>true</a:t>
            </a:r>
            <a:r>
              <a:rPr lang="en-US" dirty="0" smtClean="0"/>
              <a:t> if the program is working correctly</a:t>
            </a:r>
          </a:p>
        </p:txBody>
      </p:sp>
      <p:sp>
        <p:nvSpPr>
          <p:cNvPr id="45059" name="Slide Number Placeholder 4"/>
          <p:cNvSpPr>
            <a:spLocks noGrp="1"/>
          </p:cNvSpPr>
          <p:nvPr>
            <p:ph type="sldNum" sz="quarter" idx="10"/>
          </p:nvPr>
        </p:nvSpPr>
        <p:spPr/>
        <p:txBody>
          <a:bodyPr/>
          <a:lstStyle/>
          <a:p>
            <a:pPr>
              <a:defRPr/>
            </a:pPr>
            <a:fld id="{81C1E644-DD3A-436F-95E3-F6082F2F2547}" type="slidenum">
              <a:rPr lang="en-US"/>
              <a:pPr>
                <a:defRPr/>
              </a:pPr>
              <a:t>45</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dirty="0" smtClean="0"/>
              <a:t>Using Assertions </a:t>
            </a:r>
            <a:r>
              <a:rPr lang="en-US" altLang="en-US" dirty="0"/>
              <a:t>– part </a:t>
            </a:r>
            <a:r>
              <a:rPr lang="en-US" altLang="en-US" dirty="0" smtClean="0"/>
              <a:t>2</a:t>
            </a:r>
          </a:p>
        </p:txBody>
      </p:sp>
      <p:sp>
        <p:nvSpPr>
          <p:cNvPr id="72707" name="Rectangle 3"/>
          <p:cNvSpPr>
            <a:spLocks noGrp="1" noChangeArrowheads="1"/>
          </p:cNvSpPr>
          <p:nvPr>
            <p:ph idx="1"/>
          </p:nvPr>
        </p:nvSpPr>
        <p:spPr/>
        <p:txBody>
          <a:bodyPr/>
          <a:lstStyle/>
          <a:p>
            <a:pPr eaLnBrk="1" hangingPunct="1"/>
            <a:r>
              <a:rPr lang="en-US" altLang="en-US" dirty="0" smtClean="0">
                <a:cs typeface="Courier New" pitchFamily="49" charset="0"/>
              </a:rPr>
              <a:t>An </a:t>
            </a:r>
            <a:r>
              <a:rPr lang="en-US" altLang="en-US" dirty="0" err="1" smtClean="0">
                <a:latin typeface="Courier New" pitchFamily="49" charset="0"/>
                <a:cs typeface="Courier New" pitchFamily="49" charset="0"/>
              </a:rPr>
              <a:t>AssertionError</a:t>
            </a:r>
            <a:r>
              <a:rPr lang="en-US" altLang="en-US" dirty="0" smtClean="0"/>
              <a:t> is thrown when a condition is </a:t>
            </a:r>
            <a:r>
              <a:rPr lang="en-US" altLang="en-US" dirty="0" smtClean="0">
                <a:latin typeface="Courier New" pitchFamily="49" charset="0"/>
                <a:cs typeface="Courier New" pitchFamily="49" charset="0"/>
              </a:rPr>
              <a:t>false</a:t>
            </a:r>
          </a:p>
          <a:p>
            <a:pPr eaLnBrk="1" hangingPunct="1"/>
            <a:r>
              <a:rPr lang="en-US" altLang="en-US" dirty="0" smtClean="0"/>
              <a:t>To enable an assertion, you must use the </a:t>
            </a:r>
            <a:r>
              <a:rPr lang="en-US" altLang="en-US" dirty="0" smtClean="0">
                <a:latin typeface="Courier New" pitchFamily="49" charset="0"/>
                <a:cs typeface="Courier New" pitchFamily="49" charset="0"/>
              </a:rPr>
              <a:t>-</a:t>
            </a:r>
            <a:r>
              <a:rPr lang="en-US" altLang="en-US" dirty="0" err="1" smtClean="0">
                <a:latin typeface="Courier New" pitchFamily="49" charset="0"/>
                <a:cs typeface="Courier New" pitchFamily="49" charset="0"/>
              </a:rPr>
              <a:t>ea</a:t>
            </a:r>
            <a:r>
              <a:rPr lang="en-US" altLang="en-US" dirty="0" smtClean="0"/>
              <a:t> option when executing a program</a:t>
            </a:r>
          </a:p>
        </p:txBody>
      </p:sp>
      <p:sp>
        <p:nvSpPr>
          <p:cNvPr id="46083" name="Slide Number Placeholder 4"/>
          <p:cNvSpPr>
            <a:spLocks noGrp="1"/>
          </p:cNvSpPr>
          <p:nvPr>
            <p:ph type="sldNum" sz="quarter" idx="10"/>
          </p:nvPr>
        </p:nvSpPr>
        <p:spPr/>
        <p:txBody>
          <a:bodyPr/>
          <a:lstStyle/>
          <a:p>
            <a:pPr>
              <a:defRPr/>
            </a:pPr>
            <a:fld id="{FF5D61C4-E0AF-4B48-8E09-7713CA46D5C0}" type="slidenum">
              <a:rPr lang="en-US"/>
              <a:pPr>
                <a:defRPr/>
              </a:pPr>
              <a:t>46</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mtClean="0"/>
              <a:t>You Do It</a:t>
            </a:r>
          </a:p>
        </p:txBody>
      </p:sp>
      <p:sp>
        <p:nvSpPr>
          <p:cNvPr id="74755" name="Rectangle 3"/>
          <p:cNvSpPr>
            <a:spLocks noGrp="1" noChangeArrowheads="1"/>
          </p:cNvSpPr>
          <p:nvPr>
            <p:ph idx="1"/>
          </p:nvPr>
        </p:nvSpPr>
        <p:spPr>
          <a:xfrm>
            <a:off x="457200" y="1600200"/>
            <a:ext cx="8229600" cy="4953000"/>
          </a:xfrm>
        </p:spPr>
        <p:txBody>
          <a:bodyPr>
            <a:normAutofit lnSpcReduction="10000"/>
          </a:bodyPr>
          <a:lstStyle/>
          <a:p>
            <a:pPr eaLnBrk="1" hangingPunct="1">
              <a:defRPr/>
            </a:pPr>
            <a:r>
              <a:rPr lang="en-US" dirty="0" smtClean="0"/>
              <a:t>Throwing and Catching an Exception</a:t>
            </a:r>
            <a:endParaRPr lang="en-US" dirty="0" smtClean="0">
              <a:latin typeface="Courier New" pitchFamily="49" charset="0"/>
              <a:cs typeface="Courier New" pitchFamily="49" charset="0"/>
            </a:endParaRPr>
          </a:p>
          <a:p>
            <a:pPr eaLnBrk="1" hangingPunct="1">
              <a:defRPr/>
            </a:pPr>
            <a:r>
              <a:rPr lang="en-US" dirty="0" smtClean="0"/>
              <a:t>Using Multiple </a:t>
            </a:r>
            <a:r>
              <a:rPr lang="en-US" dirty="0" smtClean="0">
                <a:latin typeface="Courier New" pitchFamily="49" charset="0"/>
                <a:cs typeface="Courier New" pitchFamily="49" charset="0"/>
              </a:rPr>
              <a:t>catch</a:t>
            </a:r>
            <a:r>
              <a:rPr lang="en-US" dirty="0" smtClean="0"/>
              <a:t> Blocks</a:t>
            </a:r>
            <a:endParaRPr lang="en-US" dirty="0" smtClean="0">
              <a:latin typeface="Courier New" pitchFamily="49" charset="0"/>
              <a:cs typeface="Courier New" pitchFamily="49" charset="0"/>
            </a:endParaRPr>
          </a:p>
          <a:p>
            <a:pPr eaLnBrk="1" hangingPunct="1">
              <a:defRPr/>
            </a:pPr>
            <a:r>
              <a:rPr lang="en-US" dirty="0" smtClean="0"/>
              <a:t>Creating a Class That Automatically Throws Exceptions</a:t>
            </a:r>
            <a:endParaRPr lang="en-US" dirty="0" smtClean="0">
              <a:latin typeface="Courier New" pitchFamily="49" charset="0"/>
              <a:cs typeface="Courier New" pitchFamily="49" charset="0"/>
            </a:endParaRPr>
          </a:p>
          <a:p>
            <a:pPr eaLnBrk="1" hangingPunct="1">
              <a:defRPr/>
            </a:pPr>
            <a:r>
              <a:rPr lang="en-US" dirty="0" smtClean="0"/>
              <a:t>Creating a Class That Passes on an </a:t>
            </a:r>
            <a:r>
              <a:rPr lang="en-US" dirty="0" smtClean="0">
                <a:latin typeface="Courier New" pitchFamily="49" charset="0"/>
                <a:cs typeface="Courier New" pitchFamily="49" charset="0"/>
              </a:rPr>
              <a:t>Exception</a:t>
            </a:r>
            <a:r>
              <a:rPr lang="en-US" dirty="0" smtClean="0"/>
              <a:t> Object</a:t>
            </a:r>
            <a:endParaRPr lang="en-US" dirty="0" smtClean="0">
              <a:cs typeface="Courier New" pitchFamily="49" charset="0"/>
            </a:endParaRPr>
          </a:p>
          <a:p>
            <a:pPr eaLnBrk="1" hangingPunct="1">
              <a:defRPr/>
            </a:pPr>
            <a:r>
              <a:rPr lang="en-US" dirty="0" smtClean="0"/>
              <a:t>Creating an Application That Can Catch Exceptions</a:t>
            </a:r>
            <a:endParaRPr lang="en-US" dirty="0" smtClean="0">
              <a:latin typeface="Courier New" pitchFamily="49" charset="0"/>
              <a:cs typeface="Courier New" pitchFamily="49" charset="0"/>
            </a:endParaRPr>
          </a:p>
          <a:p>
            <a:pPr eaLnBrk="1" hangingPunct="1">
              <a:defRPr/>
            </a:pPr>
            <a:r>
              <a:rPr lang="en-US" dirty="0" smtClean="0"/>
              <a:t>Extending a Class That Throws Exceptions</a:t>
            </a:r>
          </a:p>
          <a:p>
            <a:pPr eaLnBrk="1" hangingPunct="1">
              <a:defRPr/>
            </a:pPr>
            <a:r>
              <a:rPr lang="en-US" dirty="0" smtClean="0"/>
              <a:t>Creating an </a:t>
            </a:r>
            <a:r>
              <a:rPr lang="en-US" dirty="0" smtClean="0">
                <a:latin typeface="Courier New" pitchFamily="49" charset="0"/>
                <a:cs typeface="Courier New" pitchFamily="49" charset="0"/>
              </a:rPr>
              <a:t>Exception</a:t>
            </a:r>
            <a:r>
              <a:rPr lang="en-US" dirty="0" smtClean="0"/>
              <a:t> Class</a:t>
            </a:r>
          </a:p>
          <a:p>
            <a:pPr eaLnBrk="1" hangingPunct="1">
              <a:defRPr/>
            </a:pPr>
            <a:r>
              <a:rPr lang="en-US" dirty="0" smtClean="0"/>
              <a:t>Using an </a:t>
            </a:r>
            <a:r>
              <a:rPr lang="en-US" dirty="0" smtClean="0">
                <a:latin typeface="Courier New" pitchFamily="49" charset="0"/>
                <a:cs typeface="Courier New" pitchFamily="49" charset="0"/>
              </a:rPr>
              <a:t>Exception</a:t>
            </a:r>
            <a:r>
              <a:rPr lang="en-US" dirty="0" smtClean="0"/>
              <a:t> You Created</a:t>
            </a:r>
          </a:p>
        </p:txBody>
      </p:sp>
      <p:sp>
        <p:nvSpPr>
          <p:cNvPr id="47107" name="Slide Number Placeholder 4"/>
          <p:cNvSpPr>
            <a:spLocks noGrp="1"/>
          </p:cNvSpPr>
          <p:nvPr>
            <p:ph type="sldNum" sz="quarter" idx="10"/>
          </p:nvPr>
        </p:nvSpPr>
        <p:spPr/>
        <p:txBody>
          <a:bodyPr/>
          <a:lstStyle/>
          <a:p>
            <a:pPr>
              <a:defRPr/>
            </a:pPr>
            <a:fld id="{5F40C7C6-79DF-48E9-A349-F5EBD884896C}" type="slidenum">
              <a:rPr lang="en-US"/>
              <a:pPr>
                <a:defRPr/>
              </a:pPr>
              <a:t>47</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altLang="en-US" dirty="0" smtClean="0"/>
              <a:t>Don’t Do </a:t>
            </a:r>
            <a:r>
              <a:rPr lang="en-US" altLang="en-US" dirty="0"/>
              <a:t>It – part 1</a:t>
            </a:r>
            <a:endParaRPr lang="en-US" altLang="en-US" dirty="0" smtClean="0"/>
          </a:p>
        </p:txBody>
      </p:sp>
      <p:sp>
        <p:nvSpPr>
          <p:cNvPr id="74755" name="Content Placeholder 2"/>
          <p:cNvSpPr>
            <a:spLocks noGrp="1"/>
          </p:cNvSpPr>
          <p:nvPr>
            <p:ph idx="1"/>
          </p:nvPr>
        </p:nvSpPr>
        <p:spPr/>
        <p:txBody>
          <a:bodyPr/>
          <a:lstStyle/>
          <a:p>
            <a:pPr eaLnBrk="1" hangingPunct="1"/>
            <a:r>
              <a:rPr lang="en-US" altLang="en-US" smtClean="0"/>
              <a:t>Don’t forget that all the statements in a </a:t>
            </a:r>
            <a:r>
              <a:rPr lang="en-US" altLang="en-US" smtClean="0">
                <a:latin typeface="Courier New" pitchFamily="49" charset="0"/>
                <a:cs typeface="Courier New" pitchFamily="49" charset="0"/>
              </a:rPr>
              <a:t>try</a:t>
            </a:r>
            <a:r>
              <a:rPr lang="en-US" altLang="en-US" smtClean="0"/>
              <a:t> block might not execute</a:t>
            </a:r>
          </a:p>
          <a:p>
            <a:pPr eaLnBrk="1" hangingPunct="1"/>
            <a:r>
              <a:rPr lang="en-US" altLang="en-US" smtClean="0"/>
              <a:t>Don’t forget you might need a </a:t>
            </a:r>
            <a:r>
              <a:rPr lang="en-US" altLang="en-US" smtClean="0">
                <a:latin typeface="Courier New" pitchFamily="49" charset="0"/>
                <a:cs typeface="Courier New" pitchFamily="49" charset="0"/>
              </a:rPr>
              <a:t>nextLine() </a:t>
            </a:r>
            <a:r>
              <a:rPr lang="en-US" altLang="en-US" smtClean="0"/>
              <a:t>method call after an attempt to read numeric data from the keyboard throws an exception</a:t>
            </a:r>
          </a:p>
          <a:p>
            <a:pPr eaLnBrk="1" hangingPunct="1"/>
            <a:r>
              <a:rPr lang="en-US" altLang="en-US" smtClean="0"/>
              <a:t>Don’t forget that a variable declared in a </a:t>
            </a:r>
            <a:r>
              <a:rPr lang="en-US" altLang="en-US" smtClean="0">
                <a:latin typeface="Courier New" pitchFamily="49" charset="0"/>
                <a:cs typeface="Courier New" pitchFamily="49" charset="0"/>
              </a:rPr>
              <a:t>try</a:t>
            </a:r>
            <a:r>
              <a:rPr lang="en-US" altLang="en-US" smtClean="0"/>
              <a:t> block goes out of scope at the end of the block</a:t>
            </a:r>
          </a:p>
          <a:p>
            <a:pPr eaLnBrk="1" hangingPunct="1"/>
            <a:r>
              <a:rPr lang="en-US" altLang="en-US" smtClean="0"/>
              <a:t>Don’t forget that when a variables get its usable value within a </a:t>
            </a:r>
            <a:r>
              <a:rPr lang="en-US" altLang="en-US" smtClean="0">
                <a:latin typeface="Courier New" pitchFamily="49" charset="0"/>
                <a:cs typeface="Courier New" pitchFamily="49" charset="0"/>
              </a:rPr>
              <a:t>try</a:t>
            </a:r>
            <a:r>
              <a:rPr lang="en-US" altLang="en-US" smtClean="0"/>
              <a:t> block, you must ensure that it has a valid value before attempting to use it</a:t>
            </a:r>
          </a:p>
        </p:txBody>
      </p:sp>
      <p:sp>
        <p:nvSpPr>
          <p:cNvPr id="5" name="Slide Number Placeholder 4"/>
          <p:cNvSpPr>
            <a:spLocks noGrp="1"/>
          </p:cNvSpPr>
          <p:nvPr>
            <p:ph type="sldNum" sz="quarter" idx="10"/>
          </p:nvPr>
        </p:nvSpPr>
        <p:spPr/>
        <p:txBody>
          <a:bodyPr/>
          <a:lstStyle/>
          <a:p>
            <a:pPr>
              <a:defRPr/>
            </a:pPr>
            <a:fld id="{400214DE-C615-4A14-A7BC-7240B02E3996}" type="slidenum">
              <a:rPr lang="en-US"/>
              <a:pPr>
                <a:defRPr/>
              </a:pPr>
              <a:t>48</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eaLnBrk="1" hangingPunct="1"/>
            <a:r>
              <a:rPr lang="en-US" altLang="en-US" dirty="0" smtClean="0"/>
              <a:t>Don’t Do It </a:t>
            </a:r>
            <a:r>
              <a:rPr lang="en-US" altLang="en-US" dirty="0"/>
              <a:t>– part </a:t>
            </a:r>
            <a:r>
              <a:rPr lang="en-US" altLang="en-US" dirty="0" smtClean="0"/>
              <a:t>2</a:t>
            </a:r>
          </a:p>
        </p:txBody>
      </p:sp>
      <p:sp>
        <p:nvSpPr>
          <p:cNvPr id="75779" name="Content Placeholder 2"/>
          <p:cNvSpPr>
            <a:spLocks noGrp="1"/>
          </p:cNvSpPr>
          <p:nvPr>
            <p:ph idx="1"/>
          </p:nvPr>
        </p:nvSpPr>
        <p:spPr/>
        <p:txBody>
          <a:bodyPr/>
          <a:lstStyle/>
          <a:p>
            <a:pPr eaLnBrk="1" hangingPunct="1"/>
            <a:r>
              <a:rPr lang="en-US" altLang="en-US" dirty="0" smtClean="0"/>
              <a:t>Don’t forget to place more specific </a:t>
            </a:r>
            <a:r>
              <a:rPr lang="en-US" altLang="en-US" dirty="0" smtClean="0">
                <a:latin typeface="Courier New" pitchFamily="49" charset="0"/>
                <a:cs typeface="Courier New" pitchFamily="49" charset="0"/>
              </a:rPr>
              <a:t>catch</a:t>
            </a:r>
            <a:r>
              <a:rPr lang="en-US" altLang="en-US" dirty="0" smtClean="0"/>
              <a:t> blocks before more general ones</a:t>
            </a:r>
            <a:endParaRPr lang="en-US" altLang="en-US" dirty="0" smtClean="0">
              <a:latin typeface="Courier New" pitchFamily="49" charset="0"/>
              <a:cs typeface="Courier New" pitchFamily="49" charset="0"/>
            </a:endParaRPr>
          </a:p>
          <a:p>
            <a:pPr eaLnBrk="1" hangingPunct="1"/>
            <a:r>
              <a:rPr lang="en-US" altLang="en-US" dirty="0" smtClean="0"/>
              <a:t>Don’t forget to write a </a:t>
            </a:r>
            <a:r>
              <a:rPr lang="en-US" altLang="en-US" dirty="0" smtClean="0">
                <a:latin typeface="Courier New" pitchFamily="49" charset="0"/>
                <a:cs typeface="Courier New" pitchFamily="49" charset="0"/>
              </a:rPr>
              <a:t>throws</a:t>
            </a:r>
            <a:r>
              <a:rPr lang="en-US" altLang="en-US" dirty="0" smtClean="0"/>
              <a:t> clause for a method that throws an exception but does not handle it</a:t>
            </a:r>
          </a:p>
          <a:p>
            <a:pPr eaLnBrk="1" hangingPunct="1"/>
            <a:r>
              <a:rPr lang="en-US" altLang="en-US" dirty="0" smtClean="0"/>
              <a:t>Don’t forget to handle any checked exception thrown to your method</a:t>
            </a:r>
          </a:p>
        </p:txBody>
      </p:sp>
      <p:sp>
        <p:nvSpPr>
          <p:cNvPr id="4" name="Slide Number Placeholder 3"/>
          <p:cNvSpPr>
            <a:spLocks noGrp="1"/>
          </p:cNvSpPr>
          <p:nvPr>
            <p:ph type="sldNum" sz="quarter" idx="10"/>
          </p:nvPr>
        </p:nvSpPr>
        <p:spPr/>
        <p:txBody>
          <a:bodyPr/>
          <a:lstStyle/>
          <a:p>
            <a:pPr>
              <a:defRPr/>
            </a:pPr>
            <a:fld id="{0969AB1F-FC88-466A-AE26-ECBC6C04346B}" type="slidenum">
              <a:rPr lang="en-US"/>
              <a:pPr>
                <a:defRPr/>
              </a:pPr>
              <a:t>49</a:t>
            </a:fld>
            <a:endParaRPr lang="en-US" dirty="0"/>
          </a:p>
        </p:txBody>
      </p:sp>
      <p:sp>
        <p:nvSpPr>
          <p:cNvPr id="5" name="Footer Placeholder 4"/>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t>Learning About Exceptions </a:t>
            </a:r>
            <a:r>
              <a:rPr lang="en-US" altLang="en-US" dirty="0"/>
              <a:t>– part </a:t>
            </a:r>
            <a:r>
              <a:rPr lang="en-US" altLang="en-US" dirty="0" smtClean="0"/>
              <a:t>2</a:t>
            </a:r>
          </a:p>
        </p:txBody>
      </p:sp>
      <p:sp>
        <p:nvSpPr>
          <p:cNvPr id="30723" name="Rectangle 3"/>
          <p:cNvSpPr>
            <a:spLocks noGrp="1" noChangeArrowheads="1"/>
          </p:cNvSpPr>
          <p:nvPr>
            <p:ph idx="1"/>
          </p:nvPr>
        </p:nvSpPr>
        <p:spPr/>
        <p:txBody>
          <a:bodyPr/>
          <a:lstStyle/>
          <a:p>
            <a:pPr eaLnBrk="1" hangingPunct="1"/>
            <a:r>
              <a:rPr lang="en-US" altLang="en-US" b="1" smtClean="0"/>
              <a:t>Exception handling</a:t>
            </a:r>
          </a:p>
          <a:p>
            <a:pPr lvl="1" eaLnBrk="1" hangingPunct="1"/>
            <a:r>
              <a:rPr lang="en-US" altLang="en-US" smtClean="0"/>
              <a:t>Object-oriented techniques used to manage </a:t>
            </a:r>
            <a:r>
              <a:rPr lang="en-US" altLang="en-US" smtClean="0">
                <a:latin typeface="Courier New" pitchFamily="49" charset="0"/>
                <a:cs typeface="Courier New" pitchFamily="49" charset="0"/>
              </a:rPr>
              <a:t>Exception</a:t>
            </a:r>
            <a:r>
              <a:rPr lang="en-US" altLang="en-US" smtClean="0"/>
              <a:t> errors</a:t>
            </a:r>
          </a:p>
          <a:p>
            <a:pPr lvl="1" eaLnBrk="1" hangingPunct="1"/>
            <a:r>
              <a:rPr lang="en-US" altLang="en-US" b="1" smtClean="0"/>
              <a:t>Runtime exceptions</a:t>
            </a:r>
          </a:p>
          <a:p>
            <a:pPr eaLnBrk="1" hangingPunct="1"/>
            <a:r>
              <a:rPr lang="en-US" altLang="en-US" smtClean="0"/>
              <a:t>Exceptions </a:t>
            </a:r>
          </a:p>
          <a:p>
            <a:pPr lvl="1" eaLnBrk="1" hangingPunct="1"/>
            <a:r>
              <a:rPr lang="en-US" altLang="en-US" smtClean="0">
                <a:latin typeface="Courier New" pitchFamily="49" charset="0"/>
                <a:cs typeface="Courier New" pitchFamily="49" charset="0"/>
              </a:rPr>
              <a:t>Object</a:t>
            </a:r>
            <a:r>
              <a:rPr lang="en-US" altLang="en-US" smtClean="0">
                <a:cs typeface="Courier New" pitchFamily="49" charset="0"/>
              </a:rPr>
              <a:t>s</a:t>
            </a:r>
          </a:p>
          <a:p>
            <a:pPr lvl="1" eaLnBrk="1" hangingPunct="1"/>
            <a:r>
              <a:rPr lang="en-US" altLang="en-US" smtClean="0"/>
              <a:t>Descend from the </a:t>
            </a:r>
            <a:r>
              <a:rPr lang="en-US" altLang="en-US" smtClean="0">
                <a:latin typeface="Courier New" pitchFamily="49" charset="0"/>
                <a:cs typeface="Courier New" pitchFamily="49" charset="0"/>
              </a:rPr>
              <a:t>Throwable</a:t>
            </a:r>
            <a:r>
              <a:rPr lang="en-US" altLang="en-US" smtClean="0"/>
              <a:t> class</a:t>
            </a:r>
          </a:p>
        </p:txBody>
      </p:sp>
      <p:sp>
        <p:nvSpPr>
          <p:cNvPr id="8195" name="Slide Number Placeholder 4"/>
          <p:cNvSpPr>
            <a:spLocks noGrp="1"/>
          </p:cNvSpPr>
          <p:nvPr>
            <p:ph type="sldNum" sz="quarter" idx="10"/>
          </p:nvPr>
        </p:nvSpPr>
        <p:spPr/>
        <p:txBody>
          <a:bodyPr/>
          <a:lstStyle/>
          <a:p>
            <a:pPr>
              <a:defRPr/>
            </a:pPr>
            <a:fld id="{5A8D34CC-A0C6-461D-96AF-70DC95D7B826}" type="slidenum">
              <a:rPr lang="en-US"/>
              <a:pPr>
                <a:defRPr/>
              </a:pPr>
              <a:t>5</a:t>
            </a:fld>
            <a:endParaRPr lang="en-US" dirty="0"/>
          </a:p>
        </p:txBody>
      </p:sp>
      <p:sp>
        <p:nvSpPr>
          <p:cNvPr id="7"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dirty="0"/>
              <a:t>Summary – part 1</a:t>
            </a:r>
            <a:endParaRPr lang="en-US" altLang="en-US" dirty="0" smtClean="0"/>
          </a:p>
        </p:txBody>
      </p:sp>
      <p:sp>
        <p:nvSpPr>
          <p:cNvPr id="76803" name="Rectangle 3"/>
          <p:cNvSpPr>
            <a:spLocks noGrp="1" noChangeArrowheads="1"/>
          </p:cNvSpPr>
          <p:nvPr>
            <p:ph idx="1"/>
          </p:nvPr>
        </p:nvSpPr>
        <p:spPr/>
        <p:txBody>
          <a:bodyPr/>
          <a:lstStyle/>
          <a:p>
            <a:pPr eaLnBrk="1" hangingPunct="1"/>
            <a:r>
              <a:rPr lang="en-US" altLang="en-US" dirty="0" smtClean="0"/>
              <a:t>Exception </a:t>
            </a:r>
          </a:p>
          <a:p>
            <a:pPr lvl="1" eaLnBrk="1" hangingPunct="1"/>
            <a:r>
              <a:rPr lang="en-US" altLang="en-US" dirty="0" smtClean="0"/>
              <a:t>An unexpected or error condition</a:t>
            </a:r>
          </a:p>
          <a:p>
            <a:pPr eaLnBrk="1" hangingPunct="1"/>
            <a:r>
              <a:rPr lang="en-US" altLang="en-US" dirty="0" smtClean="0"/>
              <a:t>Exception handling</a:t>
            </a:r>
          </a:p>
          <a:p>
            <a:pPr lvl="1" eaLnBrk="1" hangingPunct="1"/>
            <a:r>
              <a:rPr lang="en-US" altLang="en-US" dirty="0" smtClean="0"/>
              <a:t>Object-oriented techniques to manage errors</a:t>
            </a:r>
          </a:p>
          <a:p>
            <a:pPr eaLnBrk="1" hangingPunct="1"/>
            <a:r>
              <a:rPr lang="en-US" altLang="en-US" dirty="0" smtClean="0"/>
              <a:t>Basic classes of errors: </a:t>
            </a:r>
            <a:r>
              <a:rPr lang="en-US" altLang="en-US" dirty="0" smtClean="0">
                <a:latin typeface="Courier New" pitchFamily="49" charset="0"/>
                <a:cs typeface="Courier New" pitchFamily="49" charset="0"/>
              </a:rPr>
              <a:t>Error</a:t>
            </a:r>
            <a:r>
              <a:rPr lang="en-US" altLang="en-US" dirty="0" smtClean="0"/>
              <a:t> and </a:t>
            </a:r>
            <a:r>
              <a:rPr lang="en-US" altLang="en-US" dirty="0" smtClean="0">
                <a:latin typeface="Courier New" pitchFamily="49" charset="0"/>
                <a:cs typeface="Courier New" pitchFamily="49" charset="0"/>
              </a:rPr>
              <a:t>Exception</a:t>
            </a:r>
            <a:endParaRPr lang="en-US" altLang="en-US" dirty="0" smtClean="0"/>
          </a:p>
          <a:p>
            <a:pPr eaLnBrk="1" hangingPunct="1"/>
            <a:r>
              <a:rPr lang="en-US" altLang="en-US" dirty="0" smtClean="0"/>
              <a:t>Exception</a:t>
            </a:r>
            <a:r>
              <a:rPr lang="en-US" altLang="en-US" dirty="0" smtClean="0">
                <a:latin typeface="Courier New" pitchFamily="49" charset="0"/>
                <a:cs typeface="Courier New" pitchFamily="49" charset="0"/>
              </a:rPr>
              <a:t>-</a:t>
            </a:r>
            <a:r>
              <a:rPr lang="en-US" altLang="en-US" dirty="0" smtClean="0"/>
              <a:t>handling code</a:t>
            </a:r>
          </a:p>
          <a:p>
            <a:pPr lvl="1" eaLnBrk="1" hangingPunct="1"/>
            <a:r>
              <a:rPr lang="en-US" altLang="en-US" dirty="0" smtClean="0">
                <a:latin typeface="Courier New" pitchFamily="49" charset="0"/>
                <a:cs typeface="Courier New" pitchFamily="49" charset="0"/>
              </a:rPr>
              <a:t>try</a:t>
            </a:r>
            <a:r>
              <a:rPr lang="en-US" altLang="en-US" dirty="0" smtClean="0"/>
              <a:t> block</a:t>
            </a:r>
          </a:p>
          <a:p>
            <a:pPr lvl="1" eaLnBrk="1" hangingPunct="1"/>
            <a:r>
              <a:rPr lang="en-US" altLang="en-US" dirty="0" smtClean="0">
                <a:latin typeface="Courier New" pitchFamily="49" charset="0"/>
                <a:cs typeface="Courier New" pitchFamily="49" charset="0"/>
              </a:rPr>
              <a:t>catch</a:t>
            </a:r>
            <a:r>
              <a:rPr lang="en-US" altLang="en-US" dirty="0" smtClean="0"/>
              <a:t> block</a:t>
            </a:r>
          </a:p>
          <a:p>
            <a:pPr lvl="1" eaLnBrk="1" hangingPunct="1"/>
            <a:r>
              <a:rPr lang="en-US" altLang="en-US" dirty="0" smtClean="0">
                <a:latin typeface="Courier New" pitchFamily="49" charset="0"/>
                <a:cs typeface="Courier New" pitchFamily="49" charset="0"/>
              </a:rPr>
              <a:t>finally</a:t>
            </a:r>
            <a:r>
              <a:rPr lang="en-US" altLang="en-US" dirty="0" smtClean="0"/>
              <a:t> block</a:t>
            </a:r>
          </a:p>
        </p:txBody>
      </p:sp>
      <p:sp>
        <p:nvSpPr>
          <p:cNvPr id="49155" name="Slide Number Placeholder 4"/>
          <p:cNvSpPr>
            <a:spLocks noGrp="1"/>
          </p:cNvSpPr>
          <p:nvPr>
            <p:ph type="sldNum" sz="quarter" idx="10"/>
          </p:nvPr>
        </p:nvSpPr>
        <p:spPr/>
        <p:txBody>
          <a:bodyPr/>
          <a:lstStyle/>
          <a:p>
            <a:pPr>
              <a:defRPr/>
            </a:pPr>
            <a:fld id="{28BC5EA2-AAC4-4760-930E-005B7F91B467}" type="slidenum">
              <a:rPr lang="en-US"/>
              <a:pPr>
                <a:defRPr/>
              </a:pPr>
              <a:t>50</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228600"/>
            <a:ext cx="8077200" cy="1143000"/>
          </a:xfrm>
        </p:spPr>
        <p:txBody>
          <a:bodyPr/>
          <a:lstStyle/>
          <a:p>
            <a:pPr eaLnBrk="1" hangingPunct="1"/>
            <a:r>
              <a:rPr lang="en-US" altLang="en-US" dirty="0" smtClean="0"/>
              <a:t>Summary </a:t>
            </a:r>
            <a:r>
              <a:rPr lang="en-US" altLang="en-US" dirty="0"/>
              <a:t>– part </a:t>
            </a:r>
            <a:r>
              <a:rPr lang="en-US" altLang="en-US" dirty="0" smtClean="0"/>
              <a:t>2</a:t>
            </a:r>
          </a:p>
        </p:txBody>
      </p:sp>
      <p:sp>
        <p:nvSpPr>
          <p:cNvPr id="77827" name="Rectangle 3"/>
          <p:cNvSpPr>
            <a:spLocks noGrp="1" noChangeArrowheads="1"/>
          </p:cNvSpPr>
          <p:nvPr>
            <p:ph idx="1"/>
          </p:nvPr>
        </p:nvSpPr>
        <p:spPr/>
        <p:txBody>
          <a:bodyPr/>
          <a:lstStyle/>
          <a:p>
            <a:pPr eaLnBrk="1" hangingPunct="1"/>
            <a:r>
              <a:rPr lang="en-US" altLang="en-US" smtClean="0"/>
              <a:t>Use the </a:t>
            </a:r>
            <a:r>
              <a:rPr lang="en-US" altLang="en-US" smtClean="0">
                <a:latin typeface="Courier New" pitchFamily="49" charset="0"/>
                <a:cs typeface="Courier New" pitchFamily="49" charset="0"/>
              </a:rPr>
              <a:t>throws &lt;name&gt;Exception</a:t>
            </a:r>
            <a:r>
              <a:rPr lang="en-US" altLang="en-US" smtClean="0">
                <a:cs typeface="Courier New" pitchFamily="49" charset="0"/>
              </a:rPr>
              <a:t> </a:t>
            </a:r>
            <a:r>
              <a:rPr lang="en-US" altLang="en-US" smtClean="0"/>
              <a:t>clause after the method header </a:t>
            </a:r>
          </a:p>
          <a:p>
            <a:pPr lvl="1" eaLnBrk="1" hangingPunct="1"/>
            <a:r>
              <a:rPr lang="en-US" altLang="en-US" smtClean="0"/>
              <a:t>Indicate the type of e</a:t>
            </a:r>
            <a:r>
              <a:rPr lang="en-US" altLang="en-US" smtClean="0">
                <a:cs typeface="Courier New" pitchFamily="49" charset="0"/>
              </a:rPr>
              <a:t>xception</a:t>
            </a:r>
            <a:r>
              <a:rPr lang="en-US" altLang="en-US" smtClean="0"/>
              <a:t> that might be thrown</a:t>
            </a:r>
          </a:p>
          <a:p>
            <a:pPr eaLnBrk="1" hangingPunct="1"/>
            <a:r>
              <a:rPr lang="en-US" altLang="en-US" smtClean="0"/>
              <a:t>Call stack </a:t>
            </a:r>
          </a:p>
          <a:p>
            <a:pPr lvl="1" eaLnBrk="1" hangingPunct="1"/>
            <a:r>
              <a:rPr lang="en-US" altLang="en-US" smtClean="0"/>
              <a:t>A list of method locations to which the system must return</a:t>
            </a:r>
          </a:p>
          <a:p>
            <a:pPr eaLnBrk="1" hangingPunct="1"/>
            <a:r>
              <a:rPr lang="en-US" altLang="en-US" smtClean="0"/>
              <a:t>Java provides over 40 categories of </a:t>
            </a:r>
            <a:r>
              <a:rPr lang="en-US" altLang="en-US" smtClean="0">
                <a:latin typeface="Courier New" pitchFamily="49" charset="0"/>
                <a:cs typeface="Courier New" pitchFamily="49" charset="0"/>
              </a:rPr>
              <a:t>Exception</a:t>
            </a:r>
            <a:r>
              <a:rPr lang="en-US" altLang="en-US" smtClean="0">
                <a:cs typeface="Courier New" pitchFamily="49" charset="0"/>
              </a:rPr>
              <a:t>s</a:t>
            </a:r>
          </a:p>
          <a:p>
            <a:pPr lvl="1" eaLnBrk="1" hangingPunct="1"/>
            <a:r>
              <a:rPr lang="en-US" altLang="en-US" smtClean="0"/>
              <a:t>Create your own </a:t>
            </a:r>
            <a:r>
              <a:rPr lang="en-US" altLang="en-US" smtClean="0">
                <a:latin typeface="Courier New" pitchFamily="49" charset="0"/>
                <a:cs typeface="Courier New" pitchFamily="49" charset="0"/>
              </a:rPr>
              <a:t>Exception</a:t>
            </a:r>
            <a:r>
              <a:rPr lang="en-US" altLang="en-US" smtClean="0">
                <a:cs typeface="Courier New" pitchFamily="49" charset="0"/>
              </a:rPr>
              <a:t> classes</a:t>
            </a:r>
            <a:endParaRPr lang="en-US" altLang="en-US" smtClean="0"/>
          </a:p>
          <a:p>
            <a:pPr eaLnBrk="1" hangingPunct="1"/>
            <a:r>
              <a:rPr lang="en-US" altLang="en-US" smtClean="0"/>
              <a:t>Assertion</a:t>
            </a:r>
          </a:p>
          <a:p>
            <a:pPr lvl="1" eaLnBrk="1" hangingPunct="1"/>
            <a:r>
              <a:rPr lang="en-US" altLang="en-US" smtClean="0"/>
              <a:t>State a condition that should be </a:t>
            </a:r>
            <a:r>
              <a:rPr lang="en-US" altLang="en-US" smtClean="0">
                <a:latin typeface="Courier New" pitchFamily="49" charset="0"/>
                <a:cs typeface="Courier New" pitchFamily="49" charset="0"/>
              </a:rPr>
              <a:t>true</a:t>
            </a:r>
          </a:p>
          <a:p>
            <a:pPr lvl="1" eaLnBrk="1" hangingPunct="1"/>
            <a:r>
              <a:rPr lang="en-US" altLang="en-US" smtClean="0"/>
              <a:t>Java throws an </a:t>
            </a:r>
            <a:r>
              <a:rPr lang="en-US" altLang="en-US" smtClean="0">
                <a:latin typeface="Courier New" pitchFamily="49" charset="0"/>
                <a:cs typeface="Courier New" pitchFamily="49" charset="0"/>
              </a:rPr>
              <a:t>AssertionError</a:t>
            </a:r>
            <a:r>
              <a:rPr lang="en-US" altLang="en-US" smtClean="0"/>
              <a:t> when it is not</a:t>
            </a:r>
          </a:p>
        </p:txBody>
      </p:sp>
      <p:sp>
        <p:nvSpPr>
          <p:cNvPr id="50179" name="Slide Number Placeholder 4"/>
          <p:cNvSpPr>
            <a:spLocks noGrp="1"/>
          </p:cNvSpPr>
          <p:nvPr>
            <p:ph type="sldNum" sz="quarter" idx="10"/>
          </p:nvPr>
        </p:nvSpPr>
        <p:spPr/>
        <p:txBody>
          <a:bodyPr/>
          <a:lstStyle/>
          <a:p>
            <a:pPr>
              <a:defRPr/>
            </a:pPr>
            <a:fld id="{3DD25695-9D49-45F5-AA22-0B198ED1A3D0}" type="slidenum">
              <a:rPr lang="en-US"/>
              <a:pPr>
                <a:defRPr/>
              </a:pPr>
              <a:t>51</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3867"/>
            <a:ext cx="8153400" cy="347133"/>
          </a:xfrm>
        </p:spPr>
        <p:txBody>
          <a:bodyPr/>
          <a:lstStyle/>
          <a:p>
            <a:r>
              <a:rPr lang="en-US" sz="2000" dirty="0" smtClean="0"/>
              <a:t>Figure</a:t>
            </a:r>
            <a:r>
              <a:rPr lang="en-US" sz="2000" baseline="0" dirty="0" smtClean="0"/>
              <a:t> 12-1   The Exception and Error class inheritance hierarchy</a:t>
            </a:r>
            <a:endParaRPr lang="en-US" sz="2000" dirty="0"/>
          </a:p>
        </p:txBody>
      </p:sp>
      <p:pic>
        <p:nvPicPr>
          <p:cNvPr id="31747" name="Picture 5" descr="Figure 12-1   The Exception and Error class inheritance hierarchy. Java includes two basic classes of errors: Error and Exception. Both of these classes descend from the Throwable class, as shown in this figure.&#10;java.lang.Object is the parent of java.lang.Throwable which is the parent of java.lang.Exception which is the parent of java.io.IOException, java.lang.RuntimeException, java.lang.Error, java.lang.VirtualMachineError, and others. Java.lang.RuntimeException is the parent of java.lang.ArithmeticException and java.lang.IndexOutOfBoundsExceptio, which itself is the parent of java.lang.ArrayIndexOutOfBoundsException, and java.lang.NoSuchElementException, which itself is the parent of java.util.InputMismatchException. java.lang.VirtualMachineError is also the parent to java.lang.OutOfMemoryError, java.lang.InternalError, and oth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81000"/>
            <a:ext cx="4691062" cy="61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pPr>
              <a:defRPr/>
            </a:pPr>
            <a:fld id="{E8CB99DA-04A1-475E-A94C-A5A758501478}" type="slidenum">
              <a:rPr lang="en-US"/>
              <a:pPr>
                <a:defRPr/>
              </a:pPr>
              <a:t>6</a:t>
            </a:fld>
            <a:endParaRPr lang="en-US" dirty="0"/>
          </a:p>
        </p:txBody>
      </p:sp>
      <p:sp>
        <p:nvSpPr>
          <p:cNvPr id="5"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smtClean="0"/>
              <a:t>Learning About Exceptions </a:t>
            </a:r>
            <a:r>
              <a:rPr lang="en-US" altLang="en-US" dirty="0"/>
              <a:t>– part </a:t>
            </a:r>
            <a:r>
              <a:rPr lang="en-US" altLang="en-US" dirty="0" smtClean="0"/>
              <a:t>3</a:t>
            </a:r>
          </a:p>
        </p:txBody>
      </p:sp>
      <p:sp>
        <p:nvSpPr>
          <p:cNvPr id="32771" name="Rectangle 3"/>
          <p:cNvSpPr>
            <a:spLocks noGrp="1" noChangeArrowheads="1"/>
          </p:cNvSpPr>
          <p:nvPr>
            <p:ph idx="1"/>
          </p:nvPr>
        </p:nvSpPr>
        <p:spPr/>
        <p:txBody>
          <a:bodyPr/>
          <a:lstStyle/>
          <a:p>
            <a:pPr eaLnBrk="1" hangingPunct="1"/>
            <a:r>
              <a:rPr lang="en-US" altLang="en-US" b="1" smtClean="0">
                <a:latin typeface="Courier New" pitchFamily="49" charset="0"/>
                <a:cs typeface="Courier New" pitchFamily="49" charset="0"/>
              </a:rPr>
              <a:t>Error</a:t>
            </a:r>
            <a:r>
              <a:rPr lang="en-US" altLang="en-US" b="1" smtClean="0"/>
              <a:t> class</a:t>
            </a:r>
          </a:p>
          <a:p>
            <a:pPr lvl="1" eaLnBrk="1" hangingPunct="1"/>
            <a:r>
              <a:rPr lang="en-US" altLang="en-US" smtClean="0"/>
              <a:t>Represents serious errors from which a program usually cannot recover</a:t>
            </a:r>
          </a:p>
          <a:p>
            <a:pPr lvl="1" eaLnBrk="1" hangingPunct="1"/>
            <a:r>
              <a:rPr lang="en-US" altLang="en-US" smtClean="0">
                <a:latin typeface="Courier New" pitchFamily="49" charset="0"/>
                <a:cs typeface="Courier New" pitchFamily="49" charset="0"/>
              </a:rPr>
              <a:t>Error</a:t>
            </a:r>
            <a:r>
              <a:rPr lang="en-US" altLang="en-US" smtClean="0"/>
              <a:t> condition</a:t>
            </a:r>
          </a:p>
          <a:p>
            <a:pPr lvl="2" eaLnBrk="1" hangingPunct="1"/>
            <a:r>
              <a:rPr lang="en-US" altLang="en-US" smtClean="0"/>
              <a:t>A program runs out of memory</a:t>
            </a:r>
          </a:p>
          <a:p>
            <a:pPr lvl="2" eaLnBrk="1" hangingPunct="1"/>
            <a:r>
              <a:rPr lang="en-US" altLang="en-US" smtClean="0"/>
              <a:t>A program cannot locate a required class</a:t>
            </a:r>
          </a:p>
        </p:txBody>
      </p:sp>
      <p:sp>
        <p:nvSpPr>
          <p:cNvPr id="3" name="Slide Number Placeholder 4"/>
          <p:cNvSpPr>
            <a:spLocks noGrp="1"/>
          </p:cNvSpPr>
          <p:nvPr>
            <p:ph type="sldNum" sz="quarter" idx="10"/>
          </p:nvPr>
        </p:nvSpPr>
        <p:spPr/>
        <p:txBody>
          <a:bodyPr/>
          <a:lstStyle/>
          <a:p>
            <a:pPr>
              <a:defRPr/>
            </a:pPr>
            <a:fld id="{763C2AFA-BC8D-4D9C-A7F0-4D158443565E}" type="slidenum">
              <a:rPr lang="en-US"/>
              <a:pPr>
                <a:defRPr/>
              </a:pPr>
              <a:t>7</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smtClean="0"/>
              <a:t>Learning About Exceptions </a:t>
            </a:r>
            <a:r>
              <a:rPr lang="en-US" altLang="en-US" dirty="0"/>
              <a:t>– part </a:t>
            </a:r>
            <a:r>
              <a:rPr lang="en-US" altLang="en-US" dirty="0" smtClean="0"/>
              <a:t>4</a:t>
            </a:r>
          </a:p>
        </p:txBody>
      </p:sp>
      <p:sp>
        <p:nvSpPr>
          <p:cNvPr id="33795" name="Rectangle 3"/>
          <p:cNvSpPr>
            <a:spLocks noGrp="1" noChangeArrowheads="1"/>
          </p:cNvSpPr>
          <p:nvPr>
            <p:ph idx="1"/>
          </p:nvPr>
        </p:nvSpPr>
        <p:spPr/>
        <p:txBody>
          <a:bodyPr/>
          <a:lstStyle/>
          <a:p>
            <a:pPr eaLnBrk="1" hangingPunct="1"/>
            <a:r>
              <a:rPr lang="en-US" altLang="en-US" b="1" dirty="0" smtClean="0">
                <a:latin typeface="Courier New" pitchFamily="49" charset="0"/>
                <a:cs typeface="Courier New" pitchFamily="49" charset="0"/>
              </a:rPr>
              <a:t>Exception</a:t>
            </a:r>
            <a:r>
              <a:rPr lang="en-US" altLang="en-US" b="1" dirty="0" smtClean="0"/>
              <a:t> class</a:t>
            </a:r>
          </a:p>
          <a:p>
            <a:pPr lvl="1" eaLnBrk="1" hangingPunct="1"/>
            <a:r>
              <a:rPr lang="en-US" altLang="en-US" dirty="0" smtClean="0"/>
              <a:t>Less serious errors</a:t>
            </a:r>
          </a:p>
          <a:p>
            <a:pPr lvl="1" eaLnBrk="1" hangingPunct="1"/>
            <a:r>
              <a:rPr lang="en-US" altLang="en-US" dirty="0" smtClean="0"/>
              <a:t>Unusual conditions</a:t>
            </a:r>
          </a:p>
          <a:p>
            <a:pPr lvl="1" eaLnBrk="1" hangingPunct="1"/>
            <a:r>
              <a:rPr lang="en-US" altLang="en-US" dirty="0" smtClean="0"/>
              <a:t>A program can recover from this type of error</a:t>
            </a:r>
          </a:p>
          <a:p>
            <a:pPr eaLnBrk="1" hangingPunct="1"/>
            <a:r>
              <a:rPr lang="en-US" altLang="en-US" dirty="0" smtClean="0">
                <a:latin typeface="Courier New" pitchFamily="49" charset="0"/>
                <a:cs typeface="Courier New" pitchFamily="49" charset="0"/>
              </a:rPr>
              <a:t>Exception</a:t>
            </a:r>
            <a:r>
              <a:rPr lang="en-US" altLang="en-US" dirty="0" smtClean="0"/>
              <a:t> class errors</a:t>
            </a:r>
          </a:p>
          <a:p>
            <a:pPr lvl="1" eaLnBrk="1" hangingPunct="1"/>
            <a:r>
              <a:rPr lang="en-US" altLang="en-US" dirty="0" smtClean="0"/>
              <a:t>An invalid array subscript</a:t>
            </a:r>
          </a:p>
          <a:p>
            <a:pPr lvl="1" eaLnBrk="1" hangingPunct="1"/>
            <a:r>
              <a:rPr lang="en-US" altLang="en-US" dirty="0" smtClean="0"/>
              <a:t>Performing illegal arithmetic operations</a:t>
            </a:r>
          </a:p>
        </p:txBody>
      </p:sp>
      <p:sp>
        <p:nvSpPr>
          <p:cNvPr id="3" name="Slide Number Placeholder 4"/>
          <p:cNvSpPr>
            <a:spLocks noGrp="1"/>
          </p:cNvSpPr>
          <p:nvPr>
            <p:ph type="sldNum" sz="quarter" idx="10"/>
          </p:nvPr>
        </p:nvSpPr>
        <p:spPr/>
        <p:txBody>
          <a:bodyPr/>
          <a:lstStyle/>
          <a:p>
            <a:pPr>
              <a:defRPr/>
            </a:pPr>
            <a:fld id="{0A152AC7-AA58-4265-AC95-362EDF39FB07}" type="slidenum">
              <a:rPr lang="en-US"/>
              <a:pPr>
                <a:defRPr/>
              </a:pPr>
              <a:t>8</a:t>
            </a:fld>
            <a:endParaRPr lang="en-US" dirty="0"/>
          </a:p>
        </p:txBody>
      </p:sp>
      <p:sp>
        <p:nvSpPr>
          <p:cNvPr id="6" name="Footer Placeholder 5"/>
          <p:cNvSpPr>
            <a:spLocks noGrp="1"/>
          </p:cNvSpPr>
          <p:nvPr>
            <p:ph type="ftr" sz="quarter" idx="11"/>
          </p:nvPr>
        </p:nvSpPr>
        <p:spPr/>
        <p:txBody>
          <a:bodyPr/>
          <a:lstStyle/>
          <a:p>
            <a:pPr>
              <a:defRPr/>
            </a:pPr>
            <a:r>
              <a:rPr lang="en-US"/>
              <a:t>Java Programming, Seventh Edition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dirty="0" smtClean="0"/>
              <a:t>Learning About </a:t>
            </a:r>
            <a:r>
              <a:rPr lang="en-US" altLang="en-US" dirty="0"/>
              <a:t>Exceptions – part </a:t>
            </a:r>
            <a:r>
              <a:rPr lang="en-US" altLang="en-US" dirty="0" smtClean="0"/>
              <a:t>5</a:t>
            </a:r>
          </a:p>
        </p:txBody>
      </p:sp>
      <p:grpSp>
        <p:nvGrpSpPr>
          <p:cNvPr id="34820" name="Group 3" descr="Figure 12-2 The Division class. This program shows a class named Division that contains a single, small main() method. The method declares three integers, prompts the user for values for two of them, and calculates the value of the third integer by dividing the first two values.&#10;import java.util.Scanner;&#10;public class Division&#10;{&#10;public static void main(String[] args)&#10;{&#10;Scanner input = new Scanner(System.in);&#10;int numerator, denominator, result;&#10;System.out.print(&quot;Enter numerator &gt;&gt; &quot;);&#10;numerator = input.nextInt();&#10;System.out.print(&quot;Enter denominator &gt;&gt; &quot;);&#10;denominator = input.nextInt();&#10;result = numerator / denominator;&#10;System.out.println(numerator + &quot; / &quot; + denominator +&#10;&quot; = &quot; + result);&#10;}&#10;}"/>
          <p:cNvGrpSpPr>
            <a:grpSpLocks/>
          </p:cNvGrpSpPr>
          <p:nvPr/>
        </p:nvGrpSpPr>
        <p:grpSpPr bwMode="auto">
          <a:xfrm>
            <a:off x="1162050" y="1590675"/>
            <a:ext cx="6819900" cy="4581525"/>
            <a:chOff x="1162050" y="1314450"/>
            <a:chExt cx="6819900" cy="4581525"/>
          </a:xfrm>
        </p:grpSpPr>
        <p:pic>
          <p:nvPicPr>
            <p:cNvPr id="34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1314450"/>
              <a:ext cx="68199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4038600"/>
              <a:ext cx="68199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1" name="Slide Number Placeholder 5"/>
          <p:cNvSpPr>
            <a:spLocks noGrp="1"/>
          </p:cNvSpPr>
          <p:nvPr>
            <p:ph type="sldNum" sz="quarter" idx="11"/>
          </p:nvPr>
        </p:nvSpPr>
        <p:spPr/>
        <p:txBody>
          <a:bodyPr/>
          <a:lstStyle/>
          <a:p>
            <a:pPr>
              <a:defRPr/>
            </a:pPr>
            <a:fld id="{0B65A47D-053D-4788-9FD4-B4820E2FC32B}" type="slidenum">
              <a:rPr lang="en-US"/>
              <a:pPr>
                <a:defRPr/>
              </a:pPr>
              <a:t>9</a:t>
            </a:fld>
            <a:endParaRPr lang="en-US" dirty="0"/>
          </a:p>
        </p:txBody>
      </p:sp>
      <p:sp>
        <p:nvSpPr>
          <p:cNvPr id="8" name="Footer Placeholder 5"/>
          <p:cNvSpPr>
            <a:spLocks noGrp="1"/>
          </p:cNvSpPr>
          <p:nvPr>
            <p:ph type="ftr" sz="quarter" idx="12"/>
          </p:nvPr>
        </p:nvSpPr>
        <p:spPr/>
        <p:txBody>
          <a:bodyPr/>
          <a:lstStyle/>
          <a:p>
            <a:pPr>
              <a:defRPr/>
            </a:pPr>
            <a:r>
              <a:rPr lang="en-US"/>
              <a:t>Java Programming, Seventh Edition</a:t>
            </a:r>
          </a:p>
        </p:txBody>
      </p:sp>
    </p:spTree>
  </p:cSld>
  <p:clrMapOvr>
    <a:masterClrMapping/>
  </p:clrMapOvr>
</p:sld>
</file>

<file path=ppt/theme/theme1.xml><?xml version="1.0" encoding="utf-8"?>
<a:theme xmlns:a="http://schemas.openxmlformats.org/drawingml/2006/main" name="Farrell_Java">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Farrell_Java</Template>
  <TotalTime>0</TotalTime>
  <Words>2280</Words>
  <Application>Microsoft Office PowerPoint</Application>
  <PresentationFormat>On-screen Show (4:3)</PresentationFormat>
  <Paragraphs>416</Paragraphs>
  <Slides>51</Slides>
  <Notes>51</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Farrell_Java</vt:lpstr>
      <vt:lpstr>1_Farrell_PLD</vt:lpstr>
      <vt:lpstr>Chapter 12: Exception Handling</vt:lpstr>
      <vt:lpstr>Objectives – part 1</vt:lpstr>
      <vt:lpstr>Objectives – part 2</vt:lpstr>
      <vt:lpstr>Learning About Exceptions – part 1</vt:lpstr>
      <vt:lpstr>Learning About Exceptions – part 2</vt:lpstr>
      <vt:lpstr>Figure 12-1   The Exception and Error class inheritance hierarchy</vt:lpstr>
      <vt:lpstr>Learning About Exceptions – part 3</vt:lpstr>
      <vt:lpstr>Learning About Exceptions – part 4</vt:lpstr>
      <vt:lpstr>Learning About Exceptions – part 5</vt:lpstr>
      <vt:lpstr>Learning About Exceptions – part 6</vt:lpstr>
      <vt:lpstr>Learning About Exceptions – part 7</vt:lpstr>
      <vt:lpstr>Learning About Exceptions – part 8</vt:lpstr>
      <vt:lpstr>Trying Code and Catching Exceptions – part 1</vt:lpstr>
      <vt:lpstr>Trying Code and Catching Exceptions – part 2</vt:lpstr>
      <vt:lpstr>Trying Code and Catching Exceptions – part 3</vt:lpstr>
      <vt:lpstr>Trying Code and Catching Exceptions – part 4</vt:lpstr>
      <vt:lpstr>Trying Code and Catching Exceptions – part 5</vt:lpstr>
      <vt:lpstr>Trying Code and Catching Exceptions – part 6</vt:lpstr>
      <vt:lpstr> Using a try Block to Make Programs “Foolproof” – part 1</vt:lpstr>
      <vt:lpstr>Using a try Block to Make Programs “Foolproof” – part 2</vt:lpstr>
      <vt:lpstr>Using a try Block to Make Programs “Foolproof” – part 3</vt:lpstr>
      <vt:lpstr>Declaring and Initializing Variables in try…catch Blocks – part 1</vt:lpstr>
      <vt:lpstr>Declaring and Initializing Variables in try…catch Blocks – part 2</vt:lpstr>
      <vt:lpstr>Declaring and Initializing Variables in try…catch Blocks – part 3</vt:lpstr>
      <vt:lpstr>Throwing and Catching Multiple Exceptions – part 1</vt:lpstr>
      <vt:lpstr>Figure 12-18  The DivisionMistakeCaught3 class</vt:lpstr>
      <vt:lpstr>Throwing and Catching Multiple Exceptions – part 2</vt:lpstr>
      <vt:lpstr>Figure 12-20  The DivisionMistakeCaught4 application</vt:lpstr>
      <vt:lpstr>Using the finally Block – part 1</vt:lpstr>
      <vt:lpstr>Using the finally Block – part 2</vt:lpstr>
      <vt:lpstr>Using the finally Block – part 3</vt:lpstr>
      <vt:lpstr>Using the finally Block – part 4</vt:lpstr>
      <vt:lpstr>Using the finally Block – part 5</vt:lpstr>
      <vt:lpstr>Understanding the Advantages of Exception Handling – part 1</vt:lpstr>
      <vt:lpstr>Understanding the Advantages of Exception Handling – part 2</vt:lpstr>
      <vt:lpstr>Understanding the Advantages of Exception Handling – part 3</vt:lpstr>
      <vt:lpstr>Understanding the Advantages of Exception Handling – part 4</vt:lpstr>
      <vt:lpstr>Specifying the Exceptions That a Method Can Throw – part 1</vt:lpstr>
      <vt:lpstr>Specifying the Exceptions That a Method Can Throw – part 2</vt:lpstr>
      <vt:lpstr>Specifying the Exceptions That a Method Can Throw – part 3</vt:lpstr>
      <vt:lpstr>Tracing Exceptions Through the Call Stack – part 1</vt:lpstr>
      <vt:lpstr>Tracing Exceptions Through the Call Stack – part 2</vt:lpstr>
      <vt:lpstr>Tracing Exceptions Through the Call Stack – part 3</vt:lpstr>
      <vt:lpstr>Creating Your Own Exception Classes</vt:lpstr>
      <vt:lpstr>Using Assertions – part 1</vt:lpstr>
      <vt:lpstr>Using Assertions – part 2</vt:lpstr>
      <vt:lpstr>You Do It</vt:lpstr>
      <vt:lpstr>Don’t Do It – part 1</vt:lpstr>
      <vt:lpstr>Don’t Do It – part 2</vt:lpstr>
      <vt:lpstr>Summary – part 1</vt:lpstr>
      <vt:lpstr>Summary – part 2</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
  <cp:lastModifiedBy/>
  <cp:revision>722</cp:revision>
  <dcterms:created xsi:type="dcterms:W3CDTF">2002-09-27T23:29:22Z</dcterms:created>
  <dcterms:modified xsi:type="dcterms:W3CDTF">2017-04-07T10:34:53Z</dcterms:modified>
</cp:coreProperties>
</file>