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1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50.wmf"/><Relationship Id="rId16" Type="http://schemas.openxmlformats.org/officeDocument/2006/relationships/image" Target="../media/image63.wmf"/><Relationship Id="rId1" Type="http://schemas.openxmlformats.org/officeDocument/2006/relationships/image" Target="../media/image49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4" Type="http://schemas.openxmlformats.org/officeDocument/2006/relationships/image" Target="../media/image23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1.bin"/><Relationship Id="rId18" Type="http://schemas.openxmlformats.org/officeDocument/2006/relationships/oleObject" Target="../embeddings/oleObject34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47.png"/><Relationship Id="rId10" Type="http://schemas.openxmlformats.org/officeDocument/2006/relationships/image" Target="../media/image45.png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2.bin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3636" y="3979342"/>
            <a:ext cx="231612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7459" y="1932615"/>
            <a:ext cx="2320741" cy="204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9210" y="45468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0</a:t>
            </a:r>
            <a:r>
              <a:rPr lang="id-ID" sz="5400" dirty="0" smtClean="0">
                <a:solidFill>
                  <a:schemeClr val="bg1"/>
                </a:solidFill>
              </a:rPr>
              <a:t>1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4521732"/>
            <a:ext cx="6458162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600" dirty="0" smtClean="0"/>
              <a:t>Number System and Inequalities</a:t>
            </a:r>
            <a:endParaRPr lang="en-US" sz="3600" dirty="0" smtClean="0"/>
          </a:p>
          <a:p>
            <a:pPr algn="r"/>
            <a:r>
              <a:rPr lang="id-ID" sz="2000" b="1" dirty="0" smtClean="0"/>
              <a:t>Samuel </a:t>
            </a:r>
            <a:r>
              <a:rPr lang="id-ID" sz="2000" b="1" dirty="0" smtClean="0"/>
              <a:t>Lukas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Number 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1785926"/>
            <a:ext cx="17859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Number system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2357422" y="2428868"/>
            <a:ext cx="200026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Real Number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5072066" y="2428868"/>
            <a:ext cx="200026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Imaginary Number</a:t>
            </a:r>
            <a:endParaRPr lang="id-ID" dirty="0"/>
          </a:p>
        </p:txBody>
      </p: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 rot="5400000">
            <a:off x="3881551" y="1631262"/>
            <a:ext cx="273610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4" idx="0"/>
          </p:cNvCxnSpPr>
          <p:nvPr/>
        </p:nvCxnSpPr>
        <p:spPr>
          <a:xfrm rot="16200000" flipH="1">
            <a:off x="5238872" y="1595542"/>
            <a:ext cx="273610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71538" y="3214686"/>
            <a:ext cx="200026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Rational Number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3857620" y="3214686"/>
            <a:ext cx="192882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Irrational Number</a:t>
            </a:r>
            <a:endParaRPr lang="id-ID" dirty="0"/>
          </a:p>
        </p:txBody>
      </p:sp>
      <p:cxnSp>
        <p:nvCxnSpPr>
          <p:cNvPr id="31" name="Straight Arrow Connector 30"/>
          <p:cNvCxnSpPr>
            <a:stCxn id="13" idx="2"/>
            <a:endCxn id="28" idx="0"/>
          </p:cNvCxnSpPr>
          <p:nvPr/>
        </p:nvCxnSpPr>
        <p:spPr>
          <a:xfrm rot="5400000">
            <a:off x="2506369" y="2363501"/>
            <a:ext cx="41648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29" idx="0"/>
          </p:cNvCxnSpPr>
          <p:nvPr/>
        </p:nvCxnSpPr>
        <p:spPr>
          <a:xfrm rot="16200000" flipH="1">
            <a:off x="3881550" y="2274203"/>
            <a:ext cx="416486" cy="1464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71538" y="4544882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Real Line</a:t>
            </a:r>
            <a:endParaRPr lang="id-ID" sz="28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973510"/>
            <a:ext cx="7429552" cy="79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071538" y="4071942"/>
            <a:ext cx="200026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Fractional Number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3500430" y="4071942"/>
            <a:ext cx="200026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Integer Number</a:t>
            </a:r>
            <a:endParaRPr lang="id-ID" dirty="0"/>
          </a:p>
        </p:txBody>
      </p:sp>
      <p:cxnSp>
        <p:nvCxnSpPr>
          <p:cNvPr id="26" name="Straight Arrow Connector 25"/>
          <p:cNvCxnSpPr>
            <a:stCxn id="28" idx="2"/>
            <a:endCxn id="23" idx="0"/>
          </p:cNvCxnSpPr>
          <p:nvPr/>
        </p:nvCxnSpPr>
        <p:spPr>
          <a:xfrm rot="5400000">
            <a:off x="1827708" y="3827980"/>
            <a:ext cx="4879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24" idx="0"/>
          </p:cNvCxnSpPr>
          <p:nvPr/>
        </p:nvCxnSpPr>
        <p:spPr>
          <a:xfrm rot="16200000" flipH="1">
            <a:off x="3042154" y="2613534"/>
            <a:ext cx="487924" cy="242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2976" y="5786454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How can we draw irrational numbers ?</a:t>
            </a:r>
            <a:endParaRPr lang="id-ID" sz="2400" dirty="0"/>
          </a:p>
        </p:txBody>
      </p:sp>
    </p:spTree>
    <p:extLst>
      <p:ext uri="{BB962C8B-B14F-4D97-AF65-F5344CB8AC3E}">
        <p14:creationId xmlns="" xmlns:p14="http://schemas.microsoft.com/office/powerpoint/2010/main" val="31558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8" grpId="0" animBg="1"/>
      <p:bldP spid="29" grpId="0" animBg="1"/>
      <p:bldP spid="44" grpId="0"/>
      <p:bldP spid="23" grpId="0" animBg="1"/>
      <p:bldP spid="24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 Types of Interval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74390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51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Rules for Inequalities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10936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Examples 1</a:t>
            </a:r>
            <a:endParaRPr lang="id-ID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Find interval x so that : </a:t>
            </a:r>
            <a:endParaRPr lang="id-ID" sz="2400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96900" y="2143125"/>
          <a:ext cx="1847850" cy="357188"/>
        </p:xfrm>
        <a:graphic>
          <a:graphicData uri="http://schemas.openxmlformats.org/presentationml/2006/ole">
            <p:oleObj spid="_x0000_s22531" name="Equation" r:id="rId3" imgW="939600" imgH="17748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143240" y="2143116"/>
          <a:ext cx="823912" cy="357188"/>
        </p:xfrm>
        <a:graphic>
          <a:graphicData uri="http://schemas.openxmlformats.org/presentationml/2006/ole">
            <p:oleObj spid="_x0000_s22533" name="Equation" r:id="rId4" imgW="419040" imgH="177480" progId="Equation.3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643174" y="228599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860925" y="2143125"/>
          <a:ext cx="673100" cy="357188"/>
        </p:xfrm>
        <a:graphic>
          <a:graphicData uri="http://schemas.openxmlformats.org/presentationml/2006/ole">
            <p:oleObj spid="_x0000_s22534" name="Equation" r:id="rId5" imgW="342720" imgH="17748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286248" y="228599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2143116"/>
            <a:ext cx="1438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642910" y="2714620"/>
          <a:ext cx="1973945" cy="357190"/>
        </p:xfrm>
        <a:graphic>
          <a:graphicData uri="http://schemas.openxmlformats.org/presentationml/2006/ole">
            <p:oleObj spid="_x0000_s22536" name="Equation" r:id="rId7" imgW="1002865" imgH="177723" progId="Equation.3">
              <p:embed/>
            </p:oleObj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3121088" y="2714625"/>
          <a:ext cx="2322512" cy="357188"/>
        </p:xfrm>
        <a:graphic>
          <a:graphicData uri="http://schemas.openxmlformats.org/presentationml/2006/ole">
            <p:oleObj spid="_x0000_s22538" name="Equation" r:id="rId8" imgW="1180800" imgH="177480" progId="Equation.3">
              <p:embed/>
            </p:oleObj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703037" y="290578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72132" y="290578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6000760" y="2714620"/>
          <a:ext cx="1647825" cy="357188"/>
        </p:xfrm>
        <a:graphic>
          <a:graphicData uri="http://schemas.openxmlformats.org/presentationml/2006/ole">
            <p:oleObj spid="_x0000_s22539" name="Equation" r:id="rId9" imgW="838080" imgH="177480" progId="Equation.3">
              <p:embed/>
            </p:oleObj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500166" y="3214686"/>
          <a:ext cx="1498600" cy="357187"/>
        </p:xfrm>
        <a:graphic>
          <a:graphicData uri="http://schemas.openxmlformats.org/presentationml/2006/ole">
            <p:oleObj spid="_x0000_s22540" name="Equation" r:id="rId10" imgW="761760" imgH="177480" progId="Equation.3">
              <p:embed/>
            </p:oleObj>
          </a:graphicData>
        </a:graphic>
      </p:graphicFrame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357554" y="3214686"/>
            <a:ext cx="18669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642910" y="3857628"/>
          <a:ext cx="3074940" cy="428628"/>
        </p:xfrm>
        <a:graphic>
          <a:graphicData uri="http://schemas.openxmlformats.org/presentationml/2006/ole">
            <p:oleObj spid="_x0000_s22542" name="Equation" r:id="rId12" imgW="1574117" imgH="215806" progId="Equation.3">
              <p:embed/>
            </p:oleObj>
          </a:graphicData>
        </a:graphic>
      </p:graphicFrame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143372" y="3929066"/>
            <a:ext cx="29241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642910" y="4500570"/>
          <a:ext cx="1262548" cy="785818"/>
        </p:xfrm>
        <a:graphic>
          <a:graphicData uri="http://schemas.openxmlformats.org/presentationml/2006/ole">
            <p:oleObj spid="_x0000_s22545" name="Equation" r:id="rId14" imgW="672840" imgH="419040" progId="Equation.3">
              <p:embed/>
            </p:oleObj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1214414" y="5429264"/>
          <a:ext cx="1190625" cy="671512"/>
        </p:xfrm>
        <a:graphic>
          <a:graphicData uri="http://schemas.openxmlformats.org/presentationml/2006/ole">
            <p:oleObj spid="_x0000_s22547" name="Equation" r:id="rId15" imgW="698400" imgH="393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2071670" y="485776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2500298" y="4500569"/>
          <a:ext cx="1691440" cy="797393"/>
        </p:xfrm>
        <a:graphic>
          <a:graphicData uri="http://schemas.openxmlformats.org/presentationml/2006/ole">
            <p:oleObj spid="_x0000_s22548" name="Equation" r:id="rId16" imgW="888840" imgH="419040" progId="Equation.3">
              <p:embed/>
            </p:oleObj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357686" y="4857760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4834602" y="4467832"/>
          <a:ext cx="2667158" cy="843693"/>
        </p:xfrm>
        <a:graphic>
          <a:graphicData uri="http://schemas.openxmlformats.org/presentationml/2006/ole">
            <p:oleObj spid="_x0000_s22549" name="Equation" r:id="rId17" imgW="1244520" imgH="393480" progId="Equation.3">
              <p:embed/>
            </p:oleObj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2571736" y="578645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550" name="Picture 2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071802" y="5500702"/>
            <a:ext cx="2571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Exercises 01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What is the difference between rational and Irrational number</a:t>
            </a:r>
          </a:p>
          <a:p>
            <a:r>
              <a:rPr lang="id-ID" dirty="0" smtClean="0"/>
              <a:t>Draw </a:t>
            </a:r>
          </a:p>
          <a:p>
            <a:r>
              <a:rPr lang="id-ID" dirty="0" smtClean="0"/>
              <a:t>Solve this inequalities   </a:t>
            </a:r>
          </a:p>
          <a:p>
            <a:endParaRPr lang="id-ID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2" name="Equation" r:id="rId3" imgW="114120" imgH="215640" progId="Equation.3">
              <p:embed/>
            </p:oleObj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870919" y="2714620"/>
          <a:ext cx="471490" cy="471490"/>
        </p:xfrm>
        <a:graphic>
          <a:graphicData uri="http://schemas.openxmlformats.org/presentationml/2006/ole">
            <p:oleObj spid="_x0000_s5124" name="Equation" r:id="rId4" imgW="228600" imgH="228600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42976" y="3929066"/>
          <a:ext cx="1465937" cy="320673"/>
        </p:xfrm>
        <a:graphic>
          <a:graphicData uri="http://schemas.openxmlformats.org/presentationml/2006/ole">
            <p:oleObj spid="_x0000_s5125" name="Equation" r:id="rId5" imgW="812520" imgH="177480" progId="Equation.3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3949700" y="3786188"/>
          <a:ext cx="1223963" cy="642937"/>
        </p:xfrm>
        <a:graphic>
          <a:graphicData uri="http://schemas.openxmlformats.org/presentationml/2006/ole">
            <p:oleObj spid="_x0000_s5128" name="Equation" r:id="rId6" imgW="749160" imgH="393480" progId="Equation.3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286512" y="3786190"/>
          <a:ext cx="933303" cy="642942"/>
        </p:xfrm>
        <a:graphic>
          <a:graphicData uri="http://schemas.openxmlformats.org/presentationml/2006/ole">
            <p:oleObj spid="_x0000_s5129" name="Equation" r:id="rId7" imgW="571320" imgH="393480" progId="Equation.3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142976" y="4357694"/>
          <a:ext cx="1970088" cy="642937"/>
        </p:xfrm>
        <a:graphic>
          <a:graphicData uri="http://schemas.openxmlformats.org/presentationml/2006/ole">
            <p:oleObj spid="_x0000_s5130" name="Equation" r:id="rId8" imgW="1206360" imgH="393480" progId="Equation.3">
              <p:embed/>
            </p:oleObj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6286512" y="4431120"/>
          <a:ext cx="1450975" cy="642937"/>
        </p:xfrm>
        <a:graphic>
          <a:graphicData uri="http://schemas.openxmlformats.org/presentationml/2006/ole">
            <p:oleObj spid="_x0000_s5131" name="Equation" r:id="rId9" imgW="888840" imgH="393480" progId="Equation.3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929058" y="4429132"/>
          <a:ext cx="1720850" cy="642937"/>
        </p:xfrm>
        <a:graphic>
          <a:graphicData uri="http://schemas.openxmlformats.org/presentationml/2006/ole">
            <p:oleObj spid="_x0000_s5132" name="Equation" r:id="rId10" imgW="1054080" imgH="393480" progId="Equation.3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071538" y="5072074"/>
          <a:ext cx="1263650" cy="642937"/>
        </p:xfrm>
        <a:graphic>
          <a:graphicData uri="http://schemas.openxmlformats.org/presentationml/2006/ole">
            <p:oleObj spid="_x0000_s5133" name="Equation" r:id="rId11" imgW="774360" imgH="393480" progId="Equation.3">
              <p:embed/>
            </p:oleObj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3929058" y="5072074"/>
          <a:ext cx="1638300" cy="642938"/>
        </p:xfrm>
        <a:graphic>
          <a:graphicData uri="http://schemas.openxmlformats.org/presentationml/2006/ole">
            <p:oleObj spid="_x0000_s5135" name="Equation" r:id="rId12" imgW="1002960" imgH="393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361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643702" y="1643050"/>
            <a:ext cx="2000264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Absolute Inequality</a:t>
            </a:r>
            <a:endParaRPr lang="id-ID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715140" y="1714488"/>
          <a:ext cx="1833575" cy="500066"/>
        </p:xfrm>
        <a:graphic>
          <a:graphicData uri="http://schemas.openxmlformats.org/presentationml/2006/ole">
            <p:oleObj spid="_x0000_s24583" name="Equation" r:id="rId3" imgW="939392" imgH="253890" progId="Equation.3">
              <p:embed/>
            </p:oleObj>
          </a:graphicData>
        </a:graphic>
      </p:graphicFrame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6715140" y="2214554"/>
          <a:ext cx="1796535" cy="500066"/>
        </p:xfrm>
        <a:graphic>
          <a:graphicData uri="http://schemas.openxmlformats.org/presentationml/2006/ole">
            <p:oleObj spid="_x0000_s24585" name="Equation" r:id="rId4" imgW="926698" imgH="253890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500034" y="1643050"/>
            <a:ext cx="2143140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642910" y="1857364"/>
          <a:ext cx="1785951" cy="741856"/>
        </p:xfrm>
        <a:graphic>
          <a:graphicData uri="http://schemas.openxmlformats.org/presentationml/2006/ole">
            <p:oleObj spid="_x0000_s24589" name="Equation" r:id="rId5" imgW="1041400" imgH="45720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2857488" y="1643050"/>
            <a:ext cx="2000264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3071802" y="1928802"/>
          <a:ext cx="1629242" cy="571505"/>
        </p:xfrm>
        <a:graphic>
          <a:graphicData uri="http://schemas.openxmlformats.org/presentationml/2006/ole">
            <p:oleObj spid="_x0000_s24590" name="Equation" r:id="rId6" imgW="736280" imgH="253890" progId="Equation.3">
              <p:embed/>
            </p:oleObj>
          </a:graphicData>
        </a:graphic>
      </p:graphicFrame>
      <p:sp>
        <p:nvSpPr>
          <p:cNvPr id="22" name="Rectangle 21"/>
          <p:cNvSpPr/>
          <p:nvPr/>
        </p:nvSpPr>
        <p:spPr>
          <a:xfrm>
            <a:off x="5072066" y="1643050"/>
            <a:ext cx="1357322" cy="11430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286380" y="1785926"/>
          <a:ext cx="928694" cy="893649"/>
        </p:xfrm>
        <a:graphic>
          <a:graphicData uri="http://schemas.openxmlformats.org/presentationml/2006/ole">
            <p:oleObj spid="_x0000_s24581" name="Equation" r:id="rId7" imgW="507780" imgH="482391" progId="Equation.3">
              <p:embed/>
            </p:oleObj>
          </a:graphicData>
        </a:graphic>
      </p:graphicFrame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1357290" y="3000372"/>
          <a:ext cx="2143140" cy="428628"/>
        </p:xfrm>
        <a:graphic>
          <a:graphicData uri="http://schemas.openxmlformats.org/presentationml/2006/ole">
            <p:oleObj spid="_x0000_s24591" name="Equation" r:id="rId8" imgW="1282700" imgH="254000" progId="Equation.3">
              <p:embed/>
            </p:oleObj>
          </a:graphicData>
        </a:graphic>
      </p:graphicFrame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4857752" y="3000372"/>
          <a:ext cx="3486168" cy="484190"/>
        </p:xfrm>
        <a:graphic>
          <a:graphicData uri="http://schemas.openxmlformats.org/presentationml/2006/ole">
            <p:oleObj spid="_x0000_s24595" name="Equation" r:id="rId9" imgW="1828800" imgH="253800" progId="Equation.3">
              <p:embed/>
            </p:oleObj>
          </a:graphicData>
        </a:graphic>
      </p:graphicFrame>
      <p:pic>
        <p:nvPicPr>
          <p:cNvPr id="24596" name="Picture 2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86380" y="3500438"/>
            <a:ext cx="2676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98" name="Picture 2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14414" y="3500438"/>
            <a:ext cx="237786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500034" y="4643446"/>
          <a:ext cx="1000132" cy="750099"/>
        </p:xfrm>
        <a:graphic>
          <a:graphicData uri="http://schemas.openxmlformats.org/presentationml/2006/ole">
            <p:oleObj spid="_x0000_s24599" name="Equation" r:id="rId12" imgW="647419" imgH="482391" progId="Equation.3">
              <p:embed/>
            </p:oleObj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643042" y="500063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2371663" y="4680616"/>
          <a:ext cx="1530350" cy="642937"/>
        </p:xfrm>
        <a:graphic>
          <a:graphicData uri="http://schemas.openxmlformats.org/presentationml/2006/ole">
            <p:oleObj spid="_x0000_s24601" name="Equation" r:id="rId13" imgW="927000" imgH="393480" progId="Equation.3">
              <p:embed/>
            </p:oleObj>
          </a:graphicData>
        </a:graphic>
      </p:graphicFrame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4572000" y="4214818"/>
          <a:ext cx="1071570" cy="578084"/>
        </p:xfrm>
        <a:graphic>
          <a:graphicData uri="http://schemas.openxmlformats.org/presentationml/2006/ole">
            <p:oleObj spid="_x0000_s24603" name="Equation" r:id="rId14" imgW="723586" imgH="393529" progId="Equation.3">
              <p:embed/>
            </p:oleObj>
          </a:graphicData>
        </a:graphic>
      </p:graphicFrame>
      <p:pic>
        <p:nvPicPr>
          <p:cNvPr id="24605" name="Picture 2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00760" y="4286256"/>
            <a:ext cx="2286016" cy="60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4714876" y="5000636"/>
          <a:ext cx="928694" cy="594945"/>
        </p:xfrm>
        <a:graphic>
          <a:graphicData uri="http://schemas.openxmlformats.org/presentationml/2006/ole">
            <p:oleObj spid="_x0000_s24606" name="Equation" r:id="rId16" imgW="609336" imgH="393529" progId="Equation.3">
              <p:embed/>
            </p:oleObj>
          </a:graphicData>
        </a:graphic>
      </p:graphicFrame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929322" y="5072074"/>
            <a:ext cx="2428892" cy="58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610" name="Object 34"/>
          <p:cNvGraphicFramePr>
            <a:graphicFrameLocks noChangeAspect="1"/>
          </p:cNvGraphicFramePr>
          <p:nvPr/>
        </p:nvGraphicFramePr>
        <p:xfrm>
          <a:off x="4714876" y="5715016"/>
          <a:ext cx="2076167" cy="357190"/>
        </p:xfrm>
        <a:graphic>
          <a:graphicData uri="http://schemas.openxmlformats.org/presentationml/2006/ole">
            <p:oleObj spid="_x0000_s24610" name="Equation" r:id="rId18" imgW="1180800" imgH="203040" progId="Equation.3">
              <p:embed/>
            </p:oleObj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flipV="1">
            <a:off x="4000496" y="4573596"/>
            <a:ext cx="571504" cy="427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00496" y="5000636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Example 2</a:t>
            </a:r>
            <a:endParaRPr lang="id-ID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3643306" y="1714488"/>
          <a:ext cx="1968514" cy="571504"/>
        </p:xfrm>
        <a:graphic>
          <a:graphicData uri="http://schemas.openxmlformats.org/presentationml/2006/ole">
            <p:oleObj spid="_x0000_s25601" name="Equation" r:id="rId3" imgW="888614" imgH="253890" progId="Equation.3">
              <p:embed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42910" y="2285992"/>
          <a:ext cx="2449303" cy="714380"/>
        </p:xfrm>
        <a:graphic>
          <a:graphicData uri="http://schemas.openxmlformats.org/presentationml/2006/ole">
            <p:oleObj spid="_x0000_s25603" name="Equation" r:id="rId4" imgW="1485900" imgH="457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72" y="178592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Find interval of  x from </a:t>
            </a:r>
            <a:endParaRPr lang="id-ID" sz="2400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500430" y="2260854"/>
          <a:ext cx="1785950" cy="735391"/>
        </p:xfrm>
        <a:graphic>
          <a:graphicData uri="http://schemas.openxmlformats.org/presentationml/2006/ole">
            <p:oleObj spid="_x0000_s25605" name="Equation" r:id="rId5" imgW="1054100" imgH="457200" progId="Equation.3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71472" y="307181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So, there are  4 possible conditions :  </a:t>
            </a:r>
            <a:endParaRPr lang="id-ID" sz="2400" dirty="0"/>
          </a:p>
        </p:txBody>
      </p:sp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1825625" y="3562350"/>
          <a:ext cx="192088" cy="361950"/>
        </p:xfrm>
        <a:graphic>
          <a:graphicData uri="http://schemas.openxmlformats.org/presentationml/2006/ole">
            <p:oleObj spid="_x0000_s25623" name="Equation" r:id="rId6" imgW="114120" imgH="215640" progId="Equation.3">
              <p:embed/>
            </p:oleObj>
          </a:graphicData>
        </a:graphic>
      </p:graphicFrame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5132388" y="3562350"/>
          <a:ext cx="176212" cy="327025"/>
        </p:xfrm>
        <a:graphic>
          <a:graphicData uri="http://schemas.openxmlformats.org/presentationml/2006/ole">
            <p:oleObj spid="_x0000_s25624" name="Equation" r:id="rId7" imgW="114120" imgH="21564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286116" y="371475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4751" y="3714752"/>
            <a:ext cx="127757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5626" name="Object 26"/>
          <p:cNvGraphicFramePr>
            <a:graphicFrameLocks noChangeAspect="1"/>
          </p:cNvGraphicFramePr>
          <p:nvPr/>
        </p:nvGraphicFramePr>
        <p:xfrm>
          <a:off x="7286644" y="3548726"/>
          <a:ext cx="664104" cy="332052"/>
        </p:xfrm>
        <a:graphic>
          <a:graphicData uri="http://schemas.openxmlformats.org/presentationml/2006/ole">
            <p:oleObj spid="_x0000_s25626" name="Equation" r:id="rId8" imgW="355320" imgH="177480" progId="Equation.3">
              <p:embed/>
            </p:oleObj>
          </a:graphicData>
        </a:graphic>
      </p:graphicFrame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642910" y="4000504"/>
          <a:ext cx="3357586" cy="386818"/>
        </p:xfrm>
        <a:graphic>
          <a:graphicData uri="http://schemas.openxmlformats.org/presentationml/2006/ole">
            <p:oleObj spid="_x0000_s25627" name="Equation" r:id="rId9" imgW="2070100" imgH="241300" progId="Equation.3">
              <p:embed/>
            </p:oleObj>
          </a:graphicData>
        </a:graphic>
      </p:graphicFrame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642910" y="4429132"/>
          <a:ext cx="2928959" cy="330024"/>
        </p:xfrm>
        <a:graphic>
          <a:graphicData uri="http://schemas.openxmlformats.org/presentationml/2006/ole">
            <p:oleObj spid="_x0000_s25629" name="Equation" r:id="rId10" imgW="1803240" imgH="203040" progId="Equation.3">
              <p:embed/>
            </p:oleObj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643306" y="457200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4357686" y="4405982"/>
          <a:ext cx="4371325" cy="357190"/>
        </p:xfrm>
        <a:graphic>
          <a:graphicData uri="http://schemas.openxmlformats.org/presentationml/2006/ole">
            <p:oleObj spid="_x0000_s25630" name="Equation" r:id="rId11" imgW="2451100" imgH="203200" progId="Equation.3">
              <p:embed/>
            </p:oleObj>
          </a:graphicData>
        </a:graphic>
      </p:graphicFrame>
      <p:graphicFrame>
        <p:nvGraphicFramePr>
          <p:cNvPr id="25634" name="Object 34"/>
          <p:cNvGraphicFramePr>
            <a:graphicFrameLocks noChangeAspect="1"/>
          </p:cNvGraphicFramePr>
          <p:nvPr/>
        </p:nvGraphicFramePr>
        <p:xfrm>
          <a:off x="1714480" y="4857760"/>
          <a:ext cx="2366384" cy="357190"/>
        </p:xfrm>
        <a:graphic>
          <a:graphicData uri="http://schemas.openxmlformats.org/presentationml/2006/ole">
            <p:oleObj spid="_x0000_s25634" name="Equation" r:id="rId12" imgW="1346040" imgH="203040" progId="Equation.3">
              <p:embed/>
            </p:oleObj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4106659" y="50237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5635" name="Object 35"/>
          <p:cNvGraphicFramePr>
            <a:graphicFrameLocks noChangeAspect="1"/>
          </p:cNvGraphicFramePr>
          <p:nvPr/>
        </p:nvGraphicFramePr>
        <p:xfrm>
          <a:off x="4674288" y="4879975"/>
          <a:ext cx="1004887" cy="311150"/>
        </p:xfrm>
        <a:graphic>
          <a:graphicData uri="http://schemas.openxmlformats.org/presentationml/2006/ole">
            <p:oleObj spid="_x0000_s25635" name="Equation" r:id="rId13" imgW="571320" imgH="177480" progId="Equation.3">
              <p:embed/>
            </p:oleObj>
          </a:graphicData>
        </a:graphic>
      </p:graphicFrame>
      <p:graphicFrame>
        <p:nvGraphicFramePr>
          <p:cNvPr id="25637" name="Object 37"/>
          <p:cNvGraphicFramePr>
            <a:graphicFrameLocks noChangeAspect="1"/>
          </p:cNvGraphicFramePr>
          <p:nvPr/>
        </p:nvGraphicFramePr>
        <p:xfrm>
          <a:off x="642909" y="3585439"/>
          <a:ext cx="2571769" cy="331841"/>
        </p:xfrm>
        <a:graphic>
          <a:graphicData uri="http://schemas.openxmlformats.org/presentationml/2006/ole">
            <p:oleObj spid="_x0000_s25637" name="Equation" r:id="rId14" imgW="1574640" imgH="203040" progId="Equation.3">
              <p:embed/>
            </p:oleObj>
          </a:graphicData>
        </a:graphic>
      </p:graphicFrame>
      <p:graphicFrame>
        <p:nvGraphicFramePr>
          <p:cNvPr id="25638" name="Object 38"/>
          <p:cNvGraphicFramePr>
            <a:graphicFrameLocks noChangeAspect="1"/>
          </p:cNvGraphicFramePr>
          <p:nvPr/>
        </p:nvGraphicFramePr>
        <p:xfrm>
          <a:off x="4031150" y="3560300"/>
          <a:ext cx="1635125" cy="334963"/>
        </p:xfrm>
        <a:graphic>
          <a:graphicData uri="http://schemas.openxmlformats.org/presentationml/2006/ole">
            <p:oleObj spid="_x0000_s25638" name="Equation" r:id="rId15" imgW="990360" imgH="203040" progId="Equation.3">
              <p:embed/>
            </p:oleObj>
          </a:graphicData>
        </a:graphic>
      </p:graphicFrame>
      <p:graphicFrame>
        <p:nvGraphicFramePr>
          <p:cNvPr id="25639" name="Object 39"/>
          <p:cNvGraphicFramePr>
            <a:graphicFrameLocks noChangeAspect="1"/>
          </p:cNvGraphicFramePr>
          <p:nvPr/>
        </p:nvGraphicFramePr>
        <p:xfrm>
          <a:off x="668047" y="5357826"/>
          <a:ext cx="2500331" cy="322623"/>
        </p:xfrm>
        <a:graphic>
          <a:graphicData uri="http://schemas.openxmlformats.org/presentationml/2006/ole">
            <p:oleObj spid="_x0000_s25639" name="Equation" r:id="rId16" imgW="1574640" imgH="203040" progId="Equation.3">
              <p:embed/>
            </p:oleObj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3286116" y="550070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5640" name="Object 40"/>
          <p:cNvGraphicFramePr>
            <a:graphicFrameLocks noChangeAspect="1"/>
          </p:cNvGraphicFramePr>
          <p:nvPr/>
        </p:nvGraphicFramePr>
        <p:xfrm>
          <a:off x="4025633" y="5311526"/>
          <a:ext cx="2098491" cy="357190"/>
        </p:xfrm>
        <a:graphic>
          <a:graphicData uri="http://schemas.openxmlformats.org/presentationml/2006/ole">
            <p:oleObj spid="_x0000_s25640" name="Equation" r:id="rId17" imgW="1193760" imgH="203040" progId="Equation.3">
              <p:embed/>
            </p:oleObj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6143636" y="550070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5641" name="Object 41"/>
          <p:cNvGraphicFramePr>
            <a:graphicFrameLocks noChangeAspect="1"/>
          </p:cNvGraphicFramePr>
          <p:nvPr/>
        </p:nvGraphicFramePr>
        <p:xfrm>
          <a:off x="7203631" y="5321113"/>
          <a:ext cx="642942" cy="330159"/>
        </p:xfrm>
        <a:graphic>
          <a:graphicData uri="http://schemas.openxmlformats.org/presentationml/2006/ole">
            <p:oleObj spid="_x0000_s25641" name="Equation" r:id="rId18" imgW="355138" imgH="177569" progId="Equation.3">
              <p:embed/>
            </p:oleObj>
          </a:graphicData>
        </a:graphic>
      </p:graphicFrame>
      <p:graphicFrame>
        <p:nvGraphicFramePr>
          <p:cNvPr id="25643" name="Object 43"/>
          <p:cNvGraphicFramePr>
            <a:graphicFrameLocks noChangeAspect="1"/>
          </p:cNvGraphicFramePr>
          <p:nvPr/>
        </p:nvGraphicFramePr>
        <p:xfrm>
          <a:off x="6215074" y="3357562"/>
          <a:ext cx="433731" cy="357190"/>
        </p:xfrm>
        <a:graphic>
          <a:graphicData uri="http://schemas.openxmlformats.org/presentationml/2006/ole">
            <p:oleObj spid="_x0000_s25643" name="Equation" r:id="rId19" imgW="215640" imgH="177480" progId="Equation.3">
              <p:embed/>
            </p:oleObj>
          </a:graphicData>
        </a:graphic>
      </p:graphicFrame>
      <p:graphicFrame>
        <p:nvGraphicFramePr>
          <p:cNvPr id="25644" name="Object 44"/>
          <p:cNvGraphicFramePr>
            <a:graphicFrameLocks noChangeAspect="1"/>
          </p:cNvGraphicFramePr>
          <p:nvPr/>
        </p:nvGraphicFramePr>
        <p:xfrm>
          <a:off x="6357950" y="5072074"/>
          <a:ext cx="433387" cy="357187"/>
        </p:xfrm>
        <a:graphic>
          <a:graphicData uri="http://schemas.openxmlformats.org/presentationml/2006/ole">
            <p:oleObj spid="_x0000_s25644" name="Equation" r:id="rId20" imgW="215640" imgH="177480" progId="Equation.3">
              <p:embed/>
            </p:oleObj>
          </a:graphicData>
        </a:graphic>
      </p:graphicFrame>
      <p:graphicFrame>
        <p:nvGraphicFramePr>
          <p:cNvPr id="25645" name="Object 45"/>
          <p:cNvGraphicFramePr>
            <a:graphicFrameLocks noChangeAspect="1"/>
          </p:cNvGraphicFramePr>
          <p:nvPr/>
        </p:nvGraphicFramePr>
        <p:xfrm>
          <a:off x="714348" y="5929330"/>
          <a:ext cx="3460278" cy="357190"/>
        </p:xfrm>
        <a:graphic>
          <a:graphicData uri="http://schemas.openxmlformats.org/presentationml/2006/ole">
            <p:oleObj spid="_x0000_s25645" name="Equation" r:id="rId21" imgW="1968480" imgH="203040" progId="Equation.3">
              <p:embed/>
            </p:oleObj>
          </a:graphicData>
        </a:graphic>
      </p:graphicFrame>
      <p:cxnSp>
        <p:nvCxnSpPr>
          <p:cNvPr id="63" name="Straight Arrow Connector 62"/>
          <p:cNvCxnSpPr/>
          <p:nvPr/>
        </p:nvCxnSpPr>
        <p:spPr>
          <a:xfrm>
            <a:off x="4286248" y="6072206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5646" name="Object 46"/>
          <p:cNvGraphicFramePr>
            <a:graphicFrameLocks noChangeAspect="1"/>
          </p:cNvGraphicFramePr>
          <p:nvPr/>
        </p:nvGraphicFramePr>
        <p:xfrm>
          <a:off x="5286380" y="5929330"/>
          <a:ext cx="433387" cy="357187"/>
        </p:xfrm>
        <a:graphic>
          <a:graphicData uri="http://schemas.openxmlformats.org/presentationml/2006/ole">
            <p:oleObj spid="_x0000_s25646" name="Equation" r:id="rId22" imgW="2156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Exercises 02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57161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Find the interval of x for these inequalities :</a:t>
            </a:r>
            <a:endParaRPr lang="id-ID" sz="24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111367" y="2326328"/>
          <a:ext cx="1672695" cy="571504"/>
        </p:xfrm>
        <a:graphic>
          <a:graphicData uri="http://schemas.openxmlformats.org/presentationml/2006/ole">
            <p:oleObj spid="_x0000_s23553" name="Equation" r:id="rId3" imgW="1143000" imgH="393700" progId="Equation.3">
              <p:embed/>
            </p:oleObj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540324" y="2399754"/>
          <a:ext cx="1491486" cy="571504"/>
        </p:xfrm>
        <a:graphic>
          <a:graphicData uri="http://schemas.openxmlformats.org/presentationml/2006/ole">
            <p:oleObj spid="_x0000_s23555" name="Equation" r:id="rId4" imgW="1016000" imgH="393700" progId="Equation.3">
              <p:embed/>
            </p:oleObj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17839" y="3073445"/>
          <a:ext cx="2380604" cy="654557"/>
        </p:xfrm>
        <a:graphic>
          <a:graphicData uri="http://schemas.openxmlformats.org/presentationml/2006/ole">
            <p:oleObj spid="_x0000_s23557" name="Equation" r:id="rId5" imgW="1434960" imgH="457200" progId="Equation.3">
              <p:embed/>
            </p:oleObj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559851" y="3088996"/>
          <a:ext cx="3000396" cy="658623"/>
        </p:xfrm>
        <a:graphic>
          <a:graphicData uri="http://schemas.openxmlformats.org/presentationml/2006/ole">
            <p:oleObj spid="_x0000_s23559" name="Equation" r:id="rId6" imgW="1739900" imgH="444500" progId="Equation.3">
              <p:embed/>
            </p:oleObj>
          </a:graphicData>
        </a:graphic>
      </p:graphicFrame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140988" y="3874814"/>
          <a:ext cx="1500199" cy="405054"/>
        </p:xfrm>
        <a:graphic>
          <a:graphicData uri="http://schemas.openxmlformats.org/presentationml/2006/ole">
            <p:oleObj spid="_x0000_s23561" name="Equation" r:id="rId7" imgW="952087" imgH="253890" progId="Equation.3">
              <p:embed/>
            </p:oleObj>
          </a:graphicData>
        </a:graphic>
      </p:graphicFrame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5586624" y="3846053"/>
          <a:ext cx="1158883" cy="428628"/>
        </p:xfrm>
        <a:graphic>
          <a:graphicData uri="http://schemas.openxmlformats.org/presentationml/2006/ole">
            <p:oleObj spid="_x0000_s23563" name="Equation" r:id="rId8" imgW="698197" imgH="253890" progId="Equation.3">
              <p:embed/>
            </p:oleObj>
          </a:graphicData>
        </a:graphic>
      </p:graphicFrame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140988" y="4398030"/>
          <a:ext cx="1428760" cy="669731"/>
        </p:xfrm>
        <a:graphic>
          <a:graphicData uri="http://schemas.openxmlformats.org/presentationml/2006/ole">
            <p:oleObj spid="_x0000_s23565" name="Equation" r:id="rId9" imgW="914400" imgH="431800" progId="Equation.3">
              <p:embed/>
            </p:oleObj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5565815" y="4442342"/>
          <a:ext cx="1500198" cy="649124"/>
        </p:xfrm>
        <a:graphic>
          <a:graphicData uri="http://schemas.openxmlformats.org/presentationml/2006/ole">
            <p:oleObj spid="_x0000_s23567" name="Equation" r:id="rId10" imgW="990170" imgH="431613" progId="Equation.3">
              <p:embed/>
            </p:oleObj>
          </a:graphicData>
        </a:graphic>
      </p:graphicFrame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125437" y="5232136"/>
          <a:ext cx="1857388" cy="428628"/>
        </p:xfrm>
        <a:graphic>
          <a:graphicData uri="http://schemas.openxmlformats.org/presentationml/2006/ole">
            <p:oleObj spid="_x0000_s23569" name="Equation" r:id="rId11" imgW="1117115" imgH="253890" progId="Equation.3">
              <p:embed/>
            </p:oleObj>
          </a:graphicData>
        </a:graphic>
      </p:graphicFrame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5559851" y="5232137"/>
          <a:ext cx="1476387" cy="428628"/>
        </p:xfrm>
        <a:graphic>
          <a:graphicData uri="http://schemas.openxmlformats.org/presentationml/2006/ole">
            <p:oleObj spid="_x0000_s23571" name="Equation" r:id="rId12" imgW="888614" imgH="25389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12933" y="321830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04.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4914921" y="52572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10.</a:t>
            </a:r>
            <a:endParaRPr lang="id-ID" dirty="0"/>
          </a:p>
        </p:txBody>
      </p:sp>
      <p:sp>
        <p:nvSpPr>
          <p:cNvPr id="26" name="TextBox 25"/>
          <p:cNvSpPr txBox="1"/>
          <p:nvPr/>
        </p:nvSpPr>
        <p:spPr>
          <a:xfrm>
            <a:off x="579071" y="526686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09.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4914921" y="45389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08.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567496" y="45389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07.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4926496" y="388440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06.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569484" y="388440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05.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557909" y="31815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03.</a:t>
            </a:r>
            <a:endParaRPr lang="id-ID" dirty="0"/>
          </a:p>
        </p:txBody>
      </p:sp>
      <p:sp>
        <p:nvSpPr>
          <p:cNvPr id="32" name="TextBox 31"/>
          <p:cNvSpPr txBox="1"/>
          <p:nvPr/>
        </p:nvSpPr>
        <p:spPr>
          <a:xfrm>
            <a:off x="4916909" y="25174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02.</a:t>
            </a:r>
            <a:endParaRPr lang="id-ID" dirty="0"/>
          </a:p>
        </p:txBody>
      </p:sp>
      <p:sp>
        <p:nvSpPr>
          <p:cNvPr id="33" name="TextBox 32"/>
          <p:cNvSpPr txBox="1"/>
          <p:nvPr/>
        </p:nvSpPr>
        <p:spPr>
          <a:xfrm>
            <a:off x="569484" y="24460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01.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8163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Slide 1</vt:lpstr>
      <vt:lpstr>Number System</vt:lpstr>
      <vt:lpstr> Types of Interval</vt:lpstr>
      <vt:lpstr>Rules for Inequalities</vt:lpstr>
      <vt:lpstr>Examples 1</vt:lpstr>
      <vt:lpstr>Exercises 01 </vt:lpstr>
      <vt:lpstr>Absolute Inequality</vt:lpstr>
      <vt:lpstr>Example 2</vt:lpstr>
      <vt:lpstr>Exercises 02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MIC-05</cp:lastModifiedBy>
  <cp:revision>55</cp:revision>
  <dcterms:created xsi:type="dcterms:W3CDTF">2013-05-27T02:50:26Z</dcterms:created>
  <dcterms:modified xsi:type="dcterms:W3CDTF">2014-01-22T00:52:56Z</dcterms:modified>
</cp:coreProperties>
</file>