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7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3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6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7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4BEC-4855-421D-AEC2-2574B8FC72FA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4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image" Target="../media/image13.wmf"/><Relationship Id="rId12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9.bin"/><Relationship Id="rId5" Type="http://schemas.openxmlformats.org/officeDocument/2006/relationships/image" Target="../media/image16.png"/><Relationship Id="rId10" Type="http://schemas.openxmlformats.org/officeDocument/2006/relationships/oleObject" Target="../embeddings/oleObject8.bin"/><Relationship Id="rId4" Type="http://schemas.openxmlformats.org/officeDocument/2006/relationships/image" Target="../media/image12.wmf"/><Relationship Id="rId9" Type="http://schemas.openxmlformats.org/officeDocument/2006/relationships/image" Target="../media/image14.wmf"/><Relationship Id="rId14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6386" y="3988237"/>
            <a:ext cx="238667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Thomas Calculus 11</a:t>
            </a:r>
            <a:r>
              <a:rPr lang="en-US" baseline="30000" dirty="0" smtClean="0"/>
              <a:t>th</a:t>
            </a:r>
            <a:endParaRPr lang="en-US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1843801"/>
            <a:ext cx="2395658" cy="213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89210" y="4454271"/>
            <a:ext cx="1071570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0</a:t>
            </a:r>
            <a:r>
              <a:rPr lang="id-ID" sz="5400" dirty="0" smtClean="0">
                <a:solidFill>
                  <a:schemeClr val="bg1"/>
                </a:solidFill>
              </a:rPr>
              <a:t>3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4429132"/>
            <a:ext cx="6458162" cy="95410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d-ID" sz="3600" dirty="0" smtClean="0"/>
              <a:t>Limits and Continuity</a:t>
            </a:r>
            <a:endParaRPr lang="en-US" sz="3600" dirty="0" smtClean="0"/>
          </a:p>
          <a:p>
            <a:pPr algn="r"/>
            <a:r>
              <a:rPr lang="id-ID" sz="2000" b="1" dirty="0" smtClean="0"/>
              <a:t>Samuel Lukas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500042"/>
            <a:ext cx="7887124" cy="130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1857364"/>
            <a:ext cx="36099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8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b="1" dirty="0" smtClean="0"/>
              <a:t>Introduction Continuity</a:t>
            </a:r>
            <a:endParaRPr lang="id-ID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5309" y="1619900"/>
            <a:ext cx="8215370" cy="64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2000240"/>
            <a:ext cx="3795801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472" y="4881510"/>
            <a:ext cx="8238932" cy="636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dirty="0" smtClean="0"/>
              <a:t>Definition</a:t>
            </a:r>
            <a:endParaRPr lang="id-ID" dirty="0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2179289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1928802"/>
            <a:ext cx="5769992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500438"/>
            <a:ext cx="8324679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00034" y="5500702"/>
            <a:ext cx="82868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A function is continuous on an interval if and only if it is</a:t>
            </a:r>
            <a:r>
              <a:rPr lang="id-ID" sz="2200" dirty="0" smtClean="0"/>
              <a:t> </a:t>
            </a:r>
            <a:r>
              <a:rPr lang="en-US" sz="2200" dirty="0" smtClean="0"/>
              <a:t>continuous at every point of the</a:t>
            </a:r>
            <a:r>
              <a:rPr lang="id-ID" sz="2200" dirty="0" smtClean="0"/>
              <a:t> interval.</a:t>
            </a:r>
            <a:endParaRPr lang="id-ID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dirty="0" smtClean="0"/>
              <a:t>Types of Discontinuity</a:t>
            </a:r>
            <a:endParaRPr lang="id-ID" dirty="0"/>
          </a:p>
        </p:txBody>
      </p:sp>
      <p:pic>
        <p:nvPicPr>
          <p:cNvPr id="46090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021" y="2369005"/>
            <a:ext cx="7784811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91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785926"/>
            <a:ext cx="8143932" cy="548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92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4758" y="2857496"/>
            <a:ext cx="4572033" cy="562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93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3786190"/>
            <a:ext cx="18573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94" name="Picture 1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71802" y="3857628"/>
            <a:ext cx="18097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95" name="Picture 1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15008" y="3857628"/>
            <a:ext cx="20478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dirty="0" smtClean="0"/>
              <a:t>Exercise 2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500034" y="1571612"/>
            <a:ext cx="8143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At what points are the functions in Exercises </a:t>
            </a:r>
            <a:r>
              <a:rPr lang="id-ID" sz="2400" dirty="0" smtClean="0"/>
              <a:t>1 </a:t>
            </a:r>
            <a:r>
              <a:rPr lang="en-US" sz="2400" dirty="0" smtClean="0"/>
              <a:t>–</a:t>
            </a:r>
            <a:r>
              <a:rPr lang="id-ID" sz="2400" dirty="0" smtClean="0"/>
              <a:t> 9</a:t>
            </a:r>
            <a:r>
              <a:rPr lang="en-US" sz="2400" dirty="0" smtClean="0"/>
              <a:t> continuous?</a:t>
            </a:r>
            <a:endParaRPr lang="id-ID" sz="2400" dirty="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00240"/>
            <a:ext cx="8001056" cy="2003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071942"/>
            <a:ext cx="8207432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0720" y="4857760"/>
            <a:ext cx="813259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dirty="0" smtClean="0"/>
              <a:t>Tangens Line</a:t>
            </a:r>
            <a:endParaRPr lang="id-ID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5000636"/>
            <a:ext cx="4714908" cy="150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00034" y="1571612"/>
            <a:ext cx="82153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Generalizing</a:t>
            </a:r>
            <a:r>
              <a:rPr lang="id-ID" sz="2400" dirty="0" smtClean="0"/>
              <a:t>,</a:t>
            </a:r>
            <a:r>
              <a:rPr lang="en-US" sz="2400" dirty="0" smtClean="0"/>
              <a:t> we might say that it means one of</a:t>
            </a:r>
            <a:r>
              <a:rPr lang="id-ID" sz="2400" dirty="0" smtClean="0"/>
              <a:t> the following:</a:t>
            </a:r>
          </a:p>
          <a:p>
            <a:r>
              <a:rPr lang="en-US" sz="2000" dirty="0" smtClean="0"/>
              <a:t>1. </a:t>
            </a:r>
            <a:r>
              <a:rPr lang="en-US" sz="2000" i="1" dirty="0" smtClean="0"/>
              <a:t>L passes through P perpendicular to the line from P to the center of C.</a:t>
            </a:r>
          </a:p>
          <a:p>
            <a:r>
              <a:rPr lang="en-US" sz="2000" dirty="0" smtClean="0"/>
              <a:t>2. </a:t>
            </a:r>
            <a:r>
              <a:rPr lang="en-US" sz="2000" i="1" dirty="0" smtClean="0"/>
              <a:t>L passes through only one point of C, namely P.</a:t>
            </a:r>
          </a:p>
          <a:p>
            <a:r>
              <a:rPr lang="en-US" sz="2000" dirty="0" smtClean="0"/>
              <a:t>3. </a:t>
            </a:r>
            <a:r>
              <a:rPr lang="en-US" sz="2000" i="1" dirty="0" smtClean="0"/>
              <a:t>L passes through P and lies on one side of C only.</a:t>
            </a:r>
            <a:endParaRPr lang="id-ID" sz="2000" dirty="0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857496"/>
            <a:ext cx="728662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3143272" cy="258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dirty="0" smtClean="0"/>
              <a:t>Slope </a:t>
            </a:r>
            <a:r>
              <a:rPr lang="id-ID" smtClean="0"/>
              <a:t>of The </a:t>
            </a:r>
            <a:r>
              <a:rPr lang="id-ID" dirty="0" smtClean="0"/>
              <a:t>Tangen Line</a:t>
            </a:r>
            <a:endParaRPr lang="id-ID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02227" y="1785926"/>
            <a:ext cx="5775033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3071810"/>
            <a:ext cx="5600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4357694"/>
            <a:ext cx="4857784" cy="1023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57818" y="4071942"/>
            <a:ext cx="3292717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43768" y="4857760"/>
            <a:ext cx="685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6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928926" y="5572140"/>
            <a:ext cx="57912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61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214810" y="3429000"/>
            <a:ext cx="928694" cy="96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62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285852" y="5429264"/>
            <a:ext cx="1152522" cy="1149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214554"/>
            <a:ext cx="7350594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9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9322" y="3286124"/>
            <a:ext cx="1785950" cy="159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dirty="0" smtClean="0"/>
              <a:t>Introduction Limit</a:t>
            </a:r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500034" y="1643050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Limit of </a:t>
            </a:r>
            <a:r>
              <a:rPr lang="id-ID" sz="2400" i="1" dirty="0" smtClean="0"/>
              <a:t>f(x)</a:t>
            </a:r>
            <a:r>
              <a:rPr lang="id-ID" sz="2400" dirty="0" smtClean="0"/>
              <a:t> as </a:t>
            </a:r>
            <a:r>
              <a:rPr lang="id-ID" sz="2400" i="1" dirty="0" smtClean="0"/>
              <a:t>x</a:t>
            </a:r>
            <a:r>
              <a:rPr lang="id-ID" sz="2400" dirty="0" smtClean="0"/>
              <a:t> approaches </a:t>
            </a:r>
            <a:r>
              <a:rPr lang="id-ID" sz="2400" i="1" dirty="0" smtClean="0"/>
              <a:t>a</a:t>
            </a:r>
            <a:r>
              <a:rPr lang="id-ID" sz="2400" dirty="0" smtClean="0"/>
              <a:t> is </a:t>
            </a:r>
            <a:r>
              <a:rPr lang="id-ID" sz="2400" i="1" dirty="0" smtClean="0"/>
              <a:t>L, written as  </a:t>
            </a:r>
            <a:r>
              <a:rPr lang="id-ID" sz="2400" dirty="0" smtClean="0"/>
              <a:t> </a:t>
            </a:r>
            <a:endParaRPr lang="id-ID" sz="24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6286512" y="1666200"/>
          <a:ext cx="1454737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Equation" r:id="rId5" imgW="812520" imgH="279360" progId="Equation.3">
                  <p:embed/>
                </p:oleObj>
              </mc:Choice>
              <mc:Fallback>
                <p:oleObj name="Equation" r:id="rId5" imgW="812520" imgH="2793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1666200"/>
                        <a:ext cx="1454737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48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00232" y="3214686"/>
            <a:ext cx="1804261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6357950" y="5357826"/>
          <a:ext cx="1493828" cy="64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Equation" r:id="rId8" imgW="965160" imgH="419040" progId="Equation.3">
                  <p:embed/>
                </p:oleObj>
              </mc:Choice>
              <mc:Fallback>
                <p:oleObj name="Equation" r:id="rId8" imgW="965160" imgH="4190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50" y="5357826"/>
                        <a:ext cx="1493828" cy="6494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dirty="0" smtClean="0"/>
              <a:t>Example 1</a:t>
            </a:r>
            <a:endParaRPr lang="id-ID" dirty="0"/>
          </a:p>
        </p:txBody>
      </p:sp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3525568" y="1438323"/>
          <a:ext cx="2214578" cy="841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Equation" r:id="rId3" imgW="1168200" imgH="444240" progId="Equation.3">
                  <p:embed/>
                </p:oleObj>
              </mc:Choice>
              <mc:Fallback>
                <p:oleObj name="Equation" r:id="rId3" imgW="116820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568" y="1438323"/>
                        <a:ext cx="2214578" cy="8418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00034" y="1643050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Compute the value of </a:t>
            </a:r>
            <a:endParaRPr lang="id-ID" sz="2400" dirty="0"/>
          </a:p>
        </p:txBody>
      </p:sp>
      <p:graphicFrame>
        <p:nvGraphicFramePr>
          <p:cNvPr id="3687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104250"/>
              </p:ext>
            </p:extLst>
          </p:nvPr>
        </p:nvGraphicFramePr>
        <p:xfrm>
          <a:off x="3923928" y="4941168"/>
          <a:ext cx="300831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name="Equation" r:id="rId5" imgW="1587240" imgH="444240" progId="Equation.3">
                  <p:embed/>
                </p:oleObj>
              </mc:Choice>
              <mc:Fallback>
                <p:oleObj name="Equation" r:id="rId5" imgW="1587240" imgH="4442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4941168"/>
                        <a:ext cx="3008312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7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507682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dirty="0" smtClean="0"/>
              <a:t>The Concept  </a:t>
            </a:r>
            <a:endParaRPr lang="id-ID" dirty="0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2214546" y="3000372"/>
          <a:ext cx="2000264" cy="610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7" name="Equation" r:id="rId3" imgW="901440" imgH="279360" progId="Equation.3">
                  <p:embed/>
                </p:oleObj>
              </mc:Choice>
              <mc:Fallback>
                <p:oleObj name="Equation" r:id="rId3" imgW="901440" imgH="2793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3000372"/>
                        <a:ext cx="2000264" cy="6106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2022" y="3071810"/>
            <a:ext cx="1654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Prove that : </a:t>
            </a:r>
            <a:endParaRPr lang="id-ID" sz="2400" dirty="0"/>
          </a:p>
        </p:txBody>
      </p:sp>
      <p:pic>
        <p:nvPicPr>
          <p:cNvPr id="3789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1643050"/>
            <a:ext cx="8215370" cy="1206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7901" name="Object 13"/>
          <p:cNvGraphicFramePr>
            <a:graphicFrameLocks noChangeAspect="1"/>
          </p:cNvGraphicFramePr>
          <p:nvPr/>
        </p:nvGraphicFramePr>
        <p:xfrm>
          <a:off x="600938" y="3786188"/>
          <a:ext cx="54514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8" name="Equation" r:id="rId6" imgW="2768400" imgH="253800" progId="Equation.3">
                  <p:embed/>
                </p:oleObj>
              </mc:Choice>
              <mc:Fallback>
                <p:oleObj name="Equation" r:id="rId6" imgW="2768400" imgH="253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938" y="3786188"/>
                        <a:ext cx="545147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9" name="Equation" r:id="rId8" imgW="114120" imgH="215640" progId="Equation.3">
                  <p:embed/>
                </p:oleObj>
              </mc:Choice>
              <mc:Fallback>
                <p:oleObj name="Equation" r:id="rId8" imgW="114120" imgH="2156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0" name="Equation" r:id="rId10" imgW="114120" imgH="215640" progId="Equation.3">
                  <p:embed/>
                </p:oleObj>
              </mc:Choice>
              <mc:Fallback>
                <p:oleObj name="Equation" r:id="rId10" imgW="114120" imgH="21564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1" name="Equation" r:id="rId11" imgW="114120" imgH="215640" progId="Equation.3">
                  <p:embed/>
                </p:oleObj>
              </mc:Choice>
              <mc:Fallback>
                <p:oleObj name="Equation" r:id="rId11" imgW="114120" imgH="21564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7914" name="Picture 26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42910" y="4286256"/>
            <a:ext cx="6927385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7916" name="Object 28"/>
          <p:cNvGraphicFramePr>
            <a:graphicFrameLocks noChangeAspect="1"/>
          </p:cNvGraphicFramePr>
          <p:nvPr/>
        </p:nvGraphicFramePr>
        <p:xfrm>
          <a:off x="3214678" y="4929198"/>
          <a:ext cx="2384583" cy="639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2" name="Equation" r:id="rId13" imgW="1041120" imgH="279360" progId="Equation.3">
                  <p:embed/>
                </p:oleObj>
              </mc:Choice>
              <mc:Fallback>
                <p:oleObj name="Equation" r:id="rId13" imgW="1041120" imgH="27936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4929198"/>
                        <a:ext cx="2384583" cy="639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dirty="0" smtClean="0"/>
              <a:t>Limit Theorem</a:t>
            </a:r>
            <a:endParaRPr lang="id-ID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28596" y="1643051"/>
          <a:ext cx="8286808" cy="631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Equation" r:id="rId3" imgW="3670300" imgH="279400" progId="">
                  <p:embed/>
                </p:oleObj>
              </mc:Choice>
              <mc:Fallback>
                <p:oleObj name="Equation" r:id="rId3" imgW="3670300" imgH="2794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1643051"/>
                        <a:ext cx="8286808" cy="631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28596" y="3214686"/>
            <a:ext cx="3200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/>
              <a:t>For the function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357290" y="4786322"/>
          <a:ext cx="6715172" cy="5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Equation" r:id="rId5" imgW="3327400" imgH="279400" progId="">
                  <p:embed/>
                </p:oleObj>
              </mc:Choice>
              <mc:Fallback>
                <p:oleObj name="Equation" r:id="rId5" imgW="3327400" imgH="2794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4786322"/>
                        <a:ext cx="6715172" cy="5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00034" y="4786322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/>
              <a:t>But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71472" y="4214818"/>
          <a:ext cx="8143932" cy="55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Equation" r:id="rId7" imgW="4064000" imgH="279400" progId="">
                  <p:embed/>
                </p:oleObj>
              </mc:Choice>
              <mc:Fallback>
                <p:oleObj name="Equation" r:id="rId7" imgW="4064000" imgH="2794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4214818"/>
                        <a:ext cx="8143932" cy="559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286116" y="2928934"/>
          <a:ext cx="3376618" cy="1115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Equation" r:id="rId9" imgW="1384300" imgH="457200" progId="">
                  <p:embed/>
                </p:oleObj>
              </mc:Choice>
              <mc:Fallback>
                <p:oleObj name="Equation" r:id="rId9" imgW="1384300" imgH="4572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2928934"/>
                        <a:ext cx="3376618" cy="11152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55170" y="2357430"/>
            <a:ext cx="868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/>
              <a:t>This theorem is used to show a limit does not exist.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1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dirty="0" smtClean="0"/>
              <a:t>Limit Laws</a:t>
            </a:r>
            <a:endParaRPr lang="id-ID" dirty="0"/>
          </a:p>
        </p:txBody>
      </p:sp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8358246" cy="118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000372"/>
            <a:ext cx="7929618" cy="645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6747" y="3836466"/>
            <a:ext cx="6749897" cy="49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5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9761" y="4500570"/>
            <a:ext cx="6583870" cy="76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dirty="0" smtClean="0"/>
              <a:t>Example 2</a:t>
            </a:r>
            <a:endParaRPr lang="id-ID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571612"/>
            <a:ext cx="2317880" cy="91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2643182"/>
            <a:ext cx="3929090" cy="876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1643050"/>
            <a:ext cx="4067357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4572008"/>
            <a:ext cx="21336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38999" y="4643446"/>
            <a:ext cx="6762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86116" y="4572008"/>
            <a:ext cx="34766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8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286116" y="5214950"/>
            <a:ext cx="20478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50574" y="5226525"/>
            <a:ext cx="6762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9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357818" y="5238100"/>
            <a:ext cx="23145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70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678559" y="5286388"/>
            <a:ext cx="7524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dirty="0" smtClean="0"/>
              <a:t>The Sandwich Theorem</a:t>
            </a:r>
            <a:endParaRPr lang="id-ID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8215370" cy="1607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8626" y="3000372"/>
            <a:ext cx="39719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3214686"/>
            <a:ext cx="3643338" cy="2693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9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184" y="3571876"/>
            <a:ext cx="45053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93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67309" y="4417257"/>
            <a:ext cx="4405219" cy="33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94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643570" y="4714884"/>
            <a:ext cx="2428892" cy="1879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dirty="0" smtClean="0"/>
              <a:t>Exercise 1</a:t>
            </a:r>
            <a:endParaRPr lang="id-ID" dirty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8143932" cy="2698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147" y="4143380"/>
            <a:ext cx="801355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0583" y="4643446"/>
            <a:ext cx="7481507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173</Words>
  <Application>Microsoft Office PowerPoint</Application>
  <PresentationFormat>On-screen Show (4:3)</PresentationFormat>
  <Paragraphs>31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Office Theme</vt:lpstr>
      <vt:lpstr>Equation</vt:lpstr>
      <vt:lpstr>Microsoft Equation 3.0</vt:lpstr>
      <vt:lpstr>PowerPoint Presentation</vt:lpstr>
      <vt:lpstr>Introduction Limit</vt:lpstr>
      <vt:lpstr>Example 1</vt:lpstr>
      <vt:lpstr>The Concept  </vt:lpstr>
      <vt:lpstr>Limit Theorem</vt:lpstr>
      <vt:lpstr>Limit Laws</vt:lpstr>
      <vt:lpstr>Example 2</vt:lpstr>
      <vt:lpstr>The Sandwich Theorem</vt:lpstr>
      <vt:lpstr>Exercise 1</vt:lpstr>
      <vt:lpstr>Introduction Continuity</vt:lpstr>
      <vt:lpstr>Definition</vt:lpstr>
      <vt:lpstr>Types of Discontinuity</vt:lpstr>
      <vt:lpstr>Exercise 2</vt:lpstr>
      <vt:lpstr>Tangens Line</vt:lpstr>
      <vt:lpstr>Slope of The Tangen 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lab-tif3</dc:creator>
  <cp:lastModifiedBy>lab-tif3</cp:lastModifiedBy>
  <cp:revision>146</cp:revision>
  <dcterms:created xsi:type="dcterms:W3CDTF">2013-05-27T02:50:26Z</dcterms:created>
  <dcterms:modified xsi:type="dcterms:W3CDTF">2015-01-21T06:59:00Z</dcterms:modified>
</cp:coreProperties>
</file>