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1" r:id="rId4"/>
    <p:sldId id="272" r:id="rId5"/>
    <p:sldId id="273" r:id="rId6"/>
    <p:sldId id="274" r:id="rId7"/>
    <p:sldId id="275" r:id="rId8"/>
    <p:sldId id="293" r:id="rId9"/>
    <p:sldId id="276" r:id="rId10"/>
    <p:sldId id="278" r:id="rId11"/>
    <p:sldId id="277" r:id="rId12"/>
    <p:sldId id="279" r:id="rId13"/>
    <p:sldId id="280" r:id="rId14"/>
    <p:sldId id="282" r:id="rId15"/>
    <p:sldId id="281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7950" y="385762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9210" y="44542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5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000240"/>
            <a:ext cx="2071702" cy="189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00232" y="442913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400" b="1" dirty="0" smtClean="0"/>
              <a:t>Application Of Differentiation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 4 </a:t>
            </a:r>
            <a:endParaRPr lang="id-ID" sz="3600" b="1" dirty="0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43932" cy="185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571876"/>
            <a:ext cx="2143140" cy="254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00438"/>
            <a:ext cx="65151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Extreme Values of Functions</a:t>
            </a:r>
            <a:endParaRPr lang="id-ID" sz="3600" dirty="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8143932" cy="162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2000240"/>
            <a:ext cx="2333622" cy="201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4929198"/>
            <a:ext cx="857256" cy="285752"/>
          </a:xfrm>
          <a:prstGeom prst="rect">
            <a:avLst/>
          </a:prstGeom>
          <a:noFill/>
        </p:spPr>
      </p:pic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5000636"/>
            <a:ext cx="785814" cy="261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4</a:t>
            </a:r>
            <a:endParaRPr lang="id-ID" sz="3600" b="1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02949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3116"/>
            <a:ext cx="29908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214554"/>
            <a:ext cx="4857784" cy="88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214686"/>
            <a:ext cx="4350252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3714752"/>
            <a:ext cx="337407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4286256"/>
            <a:ext cx="544406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5</a:t>
            </a:r>
            <a:endParaRPr lang="id-ID" sz="3600" b="1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571612"/>
            <a:ext cx="8215370" cy="112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48"/>
            <a:ext cx="32385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643182"/>
            <a:ext cx="3790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571876"/>
            <a:ext cx="3305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2571744"/>
            <a:ext cx="36195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3476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571480"/>
            <a:ext cx="24574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5" y="1392023"/>
            <a:ext cx="2643205" cy="32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1785926"/>
            <a:ext cx="43910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2285992"/>
            <a:ext cx="48006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3763040"/>
            <a:ext cx="2581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3714752"/>
            <a:ext cx="4381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868" y="4143380"/>
            <a:ext cx="2038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5786" y="4500570"/>
            <a:ext cx="373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2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14876" y="4500570"/>
            <a:ext cx="18764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85786" y="5500702"/>
            <a:ext cx="7772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Exercises 5</a:t>
            </a:r>
            <a:endParaRPr lang="id-ID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428596" y="1571612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Exercises 1-4, match the table with a graph.</a:t>
            </a:r>
            <a:endParaRPr lang="id-ID" dirty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215370" cy="247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28596" y="4500570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F</a:t>
            </a:r>
            <a:r>
              <a:rPr lang="en-US" dirty="0" err="1" smtClean="0"/>
              <a:t>ind</a:t>
            </a:r>
            <a:r>
              <a:rPr lang="en-US" dirty="0" smtClean="0"/>
              <a:t> the derivative at each critical point and determine</a:t>
            </a:r>
            <a:r>
              <a:rPr lang="id-ID" dirty="0" smtClean="0"/>
              <a:t> the local extreme values.</a:t>
            </a: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857760"/>
            <a:ext cx="8286808" cy="31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214950"/>
            <a:ext cx="8143931" cy="59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1"/>
            <a:ext cx="8001056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93591"/>
            <a:ext cx="3419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00504"/>
            <a:ext cx="79602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2428868"/>
            <a:ext cx="35337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7" y="5072074"/>
            <a:ext cx="7358115" cy="10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Increasing Functions and Decreasing Functions</a:t>
            </a:r>
            <a:endParaRPr lang="id-ID" sz="3600" dirty="0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31665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47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3210069" cy="289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48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214686"/>
            <a:ext cx="575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52" name="Picture 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2758" y="4060367"/>
            <a:ext cx="46196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53" name="Picture 3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4929198"/>
            <a:ext cx="2809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54" name="Picture 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4643446"/>
            <a:ext cx="1646214" cy="180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First Derivative Test for Local </a:t>
            </a:r>
            <a:r>
              <a:rPr lang="en-US" sz="3600" b="1" dirty="0" err="1" smtClean="0"/>
              <a:t>Extrema</a:t>
            </a:r>
            <a:endParaRPr lang="id-ID" sz="3600" dirty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8082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143380"/>
            <a:ext cx="6572296" cy="37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72008"/>
            <a:ext cx="6896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286388"/>
            <a:ext cx="4624400" cy="97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8082" y="4929198"/>
            <a:ext cx="1204033" cy="137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Exercises 6</a:t>
            </a:r>
            <a:endParaRPr lang="id-ID" sz="3600" b="1" dirty="0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428596" y="1571612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 smtClean="0"/>
              <a:t>In Exercises 1–28: </a:t>
            </a:r>
            <a:r>
              <a:rPr lang="en-US" dirty="0" smtClean="0"/>
              <a:t>Find the intervals on which the function is increasing and</a:t>
            </a:r>
            <a:r>
              <a:rPr lang="id-ID" dirty="0" smtClean="0"/>
              <a:t> decreasing.</a:t>
            </a:r>
          </a:p>
          <a:p>
            <a:pPr algn="just"/>
            <a:r>
              <a:rPr lang="en-US" dirty="0" smtClean="0"/>
              <a:t>Then identify the function’s local extreme values, if any, saying</a:t>
            </a:r>
            <a:r>
              <a:rPr lang="id-ID" dirty="0" smtClean="0"/>
              <a:t> </a:t>
            </a:r>
            <a:r>
              <a:rPr lang="en-US" dirty="0" smtClean="0"/>
              <a:t>where they are taken on.</a:t>
            </a:r>
          </a:p>
          <a:p>
            <a:pPr algn="just"/>
            <a:r>
              <a:rPr lang="en-US" dirty="0" smtClean="0"/>
              <a:t>Which, if any, of the extreme values are absolute?</a:t>
            </a:r>
            <a:r>
              <a:rPr lang="id-ID" dirty="0" smtClean="0"/>
              <a:t> </a:t>
            </a:r>
            <a:r>
              <a:rPr lang="en-US" dirty="0" smtClean="0"/>
              <a:t>Support your findings with a graphing calculator or computer</a:t>
            </a:r>
            <a:r>
              <a:rPr lang="id-ID" dirty="0" smtClean="0"/>
              <a:t> grapher.</a:t>
            </a:r>
            <a:endParaRPr lang="id-ID" dirty="0"/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8215370" cy="140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357694"/>
            <a:ext cx="8286808" cy="82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Agenda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0850" indent="-450850">
              <a:buFont typeface="+mj-lt"/>
              <a:buAutoNum type="arabicPeriod"/>
            </a:pPr>
            <a:r>
              <a:rPr lang="id-ID" sz="3600" b="1" dirty="0" smtClean="0">
                <a:solidFill>
                  <a:srgbClr val="FF0000"/>
                </a:solidFill>
              </a:rPr>
              <a:t>Rates Equations  </a:t>
            </a:r>
          </a:p>
          <a:p>
            <a:pPr marL="450850" indent="-450850">
              <a:buFont typeface="+mj-lt"/>
              <a:buAutoNum type="arabicPeriod"/>
            </a:pPr>
            <a:r>
              <a:rPr lang="id-ID" sz="3600" b="1" dirty="0" smtClean="0">
                <a:solidFill>
                  <a:srgbClr val="FF0000"/>
                </a:solidFill>
              </a:rPr>
              <a:t>Extreme Values of Functions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Increasing and Decreasing Functions</a:t>
            </a:r>
            <a:r>
              <a:rPr lang="id-ID" sz="3600" b="1" dirty="0" smtClean="0">
                <a:solidFill>
                  <a:srgbClr val="FF0000"/>
                </a:solidFill>
              </a:rPr>
              <a:t> 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3600" dirty="0" smtClean="0"/>
              <a:t>Concavity and Curve Sketching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3600" dirty="0" smtClean="0"/>
              <a:t>Applied Optimization Problems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3600" dirty="0" err="1" smtClean="0"/>
              <a:t>L’Hopital’s</a:t>
            </a:r>
            <a:r>
              <a:rPr lang="en-US" sz="3600" dirty="0" smtClean="0"/>
              <a:t>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Rate Equations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500034" y="1571612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rapidly will the fluid level inside a vertical cylindrical tank drop if we pump the fluid</a:t>
            </a:r>
            <a:r>
              <a:rPr lang="id-ID" dirty="0" smtClean="0"/>
              <a:t> </a:t>
            </a:r>
            <a:r>
              <a:rPr lang="en-US" dirty="0" smtClean="0"/>
              <a:t>out at the rate of 3000 L min?</a:t>
            </a:r>
            <a:endParaRPr lang="id-ID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1857388" cy="192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7" y="2357430"/>
            <a:ext cx="401219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3071810"/>
            <a:ext cx="1247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3500438"/>
            <a:ext cx="1485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3500438"/>
            <a:ext cx="201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4357686" y="3571876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488" y="4071942"/>
            <a:ext cx="4857784" cy="30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14480" y="4572008"/>
            <a:ext cx="6248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b="1" dirty="0" smtClean="0"/>
              <a:t>Example 1</a:t>
            </a:r>
            <a:endParaRPr lang="id-ID" sz="3600" b="1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43933" cy="84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2"/>
            <a:ext cx="33432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571744"/>
            <a:ext cx="3705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3643314"/>
            <a:ext cx="341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4286256"/>
            <a:ext cx="1981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4929198"/>
            <a:ext cx="2762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5643578"/>
            <a:ext cx="6286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2</a:t>
            </a:r>
            <a:endParaRPr lang="id-ID" sz="3600" b="1" dirty="0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43932" cy="130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00372"/>
            <a:ext cx="3371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071810"/>
            <a:ext cx="433658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3857628"/>
            <a:ext cx="379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4357694"/>
            <a:ext cx="4500594" cy="59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71934" y="5072074"/>
            <a:ext cx="4143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7" y="5786454"/>
            <a:ext cx="536334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dirty="0" smtClean="0"/>
              <a:t> </a:t>
            </a:r>
            <a:r>
              <a:rPr lang="en-US" sz="3600" b="1" dirty="0" smtClean="0"/>
              <a:t>E</a:t>
            </a:r>
            <a:r>
              <a:rPr lang="id-ID" sz="3600" b="1" dirty="0" smtClean="0"/>
              <a:t>xample 3</a:t>
            </a:r>
            <a:endParaRPr lang="id-ID" sz="3600" b="1" dirty="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8932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2965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3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428868"/>
            <a:ext cx="33051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3000372"/>
            <a:ext cx="1209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5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2428868"/>
            <a:ext cx="154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6" name="Picture 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60" y="3000372"/>
            <a:ext cx="2352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7" name="Picture 2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3571876"/>
            <a:ext cx="2190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8" name="Picture 2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4214818"/>
            <a:ext cx="2638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9" name="Picture 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14810" y="4857760"/>
            <a:ext cx="3362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40" name="Picture 2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2910" y="5500702"/>
            <a:ext cx="748670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b="1" dirty="0" smtClean="0"/>
              <a:t>Exercise 1</a:t>
            </a:r>
            <a:endParaRPr lang="id-ID" sz="3600" b="1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43932" cy="191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17621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3714752"/>
            <a:ext cx="605871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b="1" dirty="0" smtClean="0"/>
              <a:t>Exercise 2</a:t>
            </a:r>
            <a:endParaRPr lang="id-ID" sz="3600" b="1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01056" cy="333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643446"/>
            <a:ext cx="2321585" cy="16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 3</a:t>
            </a:r>
            <a:endParaRPr lang="id-ID" sz="3600" b="1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43932" cy="255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286256"/>
            <a:ext cx="34385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180</Words>
  <Application>Microsoft Office PowerPoint</Application>
  <PresentationFormat>On-screen Show (4:3)</PresentationFormat>
  <Paragraphs>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Agenda</vt:lpstr>
      <vt:lpstr>Rate Equations</vt:lpstr>
      <vt:lpstr>Example 1</vt:lpstr>
      <vt:lpstr>Example 2</vt:lpstr>
      <vt:lpstr> Example 3</vt:lpstr>
      <vt:lpstr>Exercise 1</vt:lpstr>
      <vt:lpstr>Exercise 2</vt:lpstr>
      <vt:lpstr>Exercise 3</vt:lpstr>
      <vt:lpstr>Exercise 4 </vt:lpstr>
      <vt:lpstr>Extreme Values of Functions</vt:lpstr>
      <vt:lpstr>Example 4</vt:lpstr>
      <vt:lpstr>Example 5</vt:lpstr>
      <vt:lpstr>Slide 14</vt:lpstr>
      <vt:lpstr>Exercises 5</vt:lpstr>
      <vt:lpstr>Slide 16</vt:lpstr>
      <vt:lpstr>Increasing Functions and Decreasing Functions</vt:lpstr>
      <vt:lpstr>First Derivative Test for Local Extrema</vt:lpstr>
      <vt:lpstr>Exercises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MIC-05</cp:lastModifiedBy>
  <cp:revision>224</cp:revision>
  <dcterms:created xsi:type="dcterms:W3CDTF">2013-05-27T02:50:26Z</dcterms:created>
  <dcterms:modified xsi:type="dcterms:W3CDTF">2014-01-22T00:57:52Z</dcterms:modified>
</cp:coreProperties>
</file>