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6" r:id="rId6"/>
    <p:sldId id="295" r:id="rId7"/>
    <p:sldId id="297" r:id="rId8"/>
    <p:sldId id="298" r:id="rId9"/>
    <p:sldId id="299" r:id="rId10"/>
    <p:sldId id="257" r:id="rId11"/>
    <p:sldId id="284" r:id="rId12"/>
    <p:sldId id="281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9210" y="44542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0</a:t>
            </a:r>
            <a:r>
              <a:rPr lang="id-ID" sz="5400" dirty="0" smtClean="0">
                <a:solidFill>
                  <a:schemeClr val="bg1"/>
                </a:solidFill>
              </a:rPr>
              <a:t>7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4429132"/>
            <a:ext cx="645816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400" b="1" dirty="0" smtClean="0"/>
              <a:t>Integration </a:t>
            </a:r>
            <a:r>
              <a:rPr lang="id-ID" sz="3400" b="1" dirty="0" smtClean="0"/>
              <a:t>Principles</a:t>
            </a:r>
            <a:endParaRPr lang="id-ID" sz="3400" b="1" dirty="0" smtClean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57950" y="3857628"/>
            <a:ext cx="207170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Thomas Calculus 11</a:t>
            </a:r>
            <a:r>
              <a:rPr lang="en-US" sz="1600" baseline="30000" dirty="0" smtClean="0"/>
              <a:t>th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071678"/>
            <a:ext cx="2071702" cy="17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3600" b="1" dirty="0"/>
              <a:t>Basic Integration Formulas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70" y="1584960"/>
            <a:ext cx="3505200" cy="76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2149884"/>
            <a:ext cx="1192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Evaluate :</a:t>
            </a: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" y="2667000"/>
            <a:ext cx="2009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10" y="2644140"/>
            <a:ext cx="914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644140"/>
            <a:ext cx="1866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28" y="2777490"/>
            <a:ext cx="2276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" y="3429000"/>
            <a:ext cx="1343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3425189"/>
            <a:ext cx="21526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3440430"/>
            <a:ext cx="1562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40" y="3440430"/>
            <a:ext cx="21145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086225"/>
            <a:ext cx="198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105274"/>
            <a:ext cx="4029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686300"/>
            <a:ext cx="41624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5410200"/>
            <a:ext cx="272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558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20193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99110"/>
            <a:ext cx="2276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533400"/>
            <a:ext cx="19145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6735"/>
            <a:ext cx="7715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" y="1295400"/>
            <a:ext cx="15049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90" y="1295399"/>
            <a:ext cx="2581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06830"/>
            <a:ext cx="3048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" y="2057400"/>
            <a:ext cx="15049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2091690"/>
            <a:ext cx="3181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39" y="2807970"/>
            <a:ext cx="4600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943225"/>
            <a:ext cx="1971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65" y="3455670"/>
            <a:ext cx="2943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64" y="4112895"/>
            <a:ext cx="4476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" y="4798695"/>
            <a:ext cx="36290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195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smtClean="0"/>
              <a:t>Exercises  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2100429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215640" y="2146149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5916930" y="2138462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3210005" y="489195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451565" y="489195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28705" y="1447800"/>
            <a:ext cx="3775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Find the values in Exercises </a:t>
            </a:r>
            <a:r>
              <a:rPr lang="en-US" sz="2000" dirty="0" smtClean="0"/>
              <a:t>1 – 6.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1847910"/>
            <a:ext cx="1602200" cy="72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14" y="1896765"/>
            <a:ext cx="1844535" cy="69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115" y="1958488"/>
            <a:ext cx="1743075" cy="68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9185" y="3047197"/>
            <a:ext cx="457200" cy="363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217625" y="3058627"/>
            <a:ext cx="457200" cy="363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5918915" y="3009833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788359"/>
            <a:ext cx="1769018" cy="6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90" y="2837882"/>
            <a:ext cx="202907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93" y="2748258"/>
            <a:ext cx="1632897" cy="74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51565" y="39814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210005" y="399288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08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945585" y="3944086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09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712689"/>
            <a:ext cx="1137745" cy="68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82" y="3652691"/>
            <a:ext cx="1044018" cy="72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74771"/>
            <a:ext cx="1066800" cy="69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945585" y="4844302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60" y="4606290"/>
            <a:ext cx="1592875" cy="72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64" y="4606291"/>
            <a:ext cx="1873866" cy="70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0" y="4606291"/>
            <a:ext cx="1432189" cy="70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3211678" y="58102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453238" y="58102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5947258" y="576259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15</a:t>
            </a:r>
            <a:endParaRPr lang="en-US" sz="2000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57" y="5562599"/>
            <a:ext cx="1633536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82" y="5562599"/>
            <a:ext cx="1411466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77" y="5486400"/>
            <a:ext cx="1659275" cy="70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749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100429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19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5021580" y="2100429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20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3210005" y="489195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28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451565" y="489195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27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9185" y="304719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21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213663" y="3003203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22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51565" y="39814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24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210005" y="399288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25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945585" y="3944086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26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945585" y="4844302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29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211678" y="58102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31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453238" y="58102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5947258" y="576259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32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466653" y="117729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16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225093" y="118872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17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5926383" y="1181033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18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79" y="955458"/>
            <a:ext cx="1910621" cy="70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955459"/>
            <a:ext cx="2013813" cy="73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55459"/>
            <a:ext cx="2335694" cy="71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47" y="1839721"/>
            <a:ext cx="2784714" cy="7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87" y="1828801"/>
            <a:ext cx="2368266" cy="73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47" y="2789608"/>
            <a:ext cx="1390650" cy="70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64" y="2789609"/>
            <a:ext cx="1396716" cy="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945585" y="300126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23</a:t>
            </a:r>
            <a:endParaRPr lang="en-US" sz="20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77" y="2741533"/>
            <a:ext cx="1503123" cy="72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61" y="3721263"/>
            <a:ext cx="1570673" cy="69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68" y="3715835"/>
            <a:ext cx="1964433" cy="6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13" y="3721263"/>
            <a:ext cx="2312269" cy="6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61" y="4648201"/>
            <a:ext cx="1606782" cy="67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64" y="4630611"/>
            <a:ext cx="1927137" cy="67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36" y="4648201"/>
            <a:ext cx="1817095" cy="66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43" y="5562600"/>
            <a:ext cx="2069024" cy="64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64" y="5615713"/>
            <a:ext cx="1927137" cy="62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562600"/>
            <a:ext cx="1970001" cy="66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65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id-ID" sz="4000" dirty="0" smtClean="0">
                <a:solidFill>
                  <a:srgbClr val="FF0000"/>
                </a:solidFill>
              </a:rPr>
              <a:t>Integration Principle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rgbClr val="FF0000"/>
                </a:solidFill>
              </a:rPr>
              <a:t>Basic </a:t>
            </a:r>
            <a:r>
              <a:rPr lang="en-US" sz="4000" dirty="0">
                <a:solidFill>
                  <a:srgbClr val="FF0000"/>
                </a:solidFill>
              </a:rPr>
              <a:t>Integration </a:t>
            </a:r>
            <a:r>
              <a:rPr lang="en-US" sz="4000" dirty="0" smtClean="0">
                <a:solidFill>
                  <a:srgbClr val="FF0000"/>
                </a:solidFill>
              </a:rPr>
              <a:t>Formulas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Integration by </a:t>
            </a:r>
            <a:r>
              <a:rPr lang="en-US" sz="4000" dirty="0" smtClean="0"/>
              <a:t>Parts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Integration of Rational </a:t>
            </a:r>
            <a:r>
              <a:rPr lang="en-US" sz="4000" dirty="0" smtClean="0"/>
              <a:t>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Trigonometric </a:t>
            </a:r>
            <a:r>
              <a:rPr lang="en-US" sz="4000" dirty="0" smtClean="0"/>
              <a:t>Integrals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Trigonometric </a:t>
            </a:r>
            <a:r>
              <a:rPr lang="en-US" sz="4000" dirty="0" smtClean="0"/>
              <a:t>Substitutions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The Substitution Z = tan(x/2)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Improper </a:t>
            </a:r>
            <a:r>
              <a:rPr lang="en-US" sz="4000" dirty="0" smtClean="0"/>
              <a:t>Integrals</a:t>
            </a:r>
          </a:p>
        </p:txBody>
      </p:sp>
    </p:spTree>
    <p:extLst>
      <p:ext uri="{BB962C8B-B14F-4D97-AF65-F5344CB8AC3E}">
        <p14:creationId xmlns="" xmlns:p14="http://schemas.microsoft.com/office/powerpoint/2010/main" val="23032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Integration Principle</a:t>
            </a:r>
            <a:endParaRPr lang="id-ID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572008"/>
            <a:ext cx="7772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14554"/>
            <a:ext cx="2841614" cy="184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1857364"/>
            <a:ext cx="591327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Characteristics of Integration</a:t>
            </a:r>
            <a:endParaRPr lang="id-ID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20039" cy="483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Integration formulas</a:t>
            </a:r>
            <a:endParaRPr lang="id-ID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35908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The Fundamental Theorem of Calculus</a:t>
            </a:r>
            <a:endParaRPr lang="id-ID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681751"/>
            <a:ext cx="4924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67437"/>
            <a:ext cx="30765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29618"/>
            <a:ext cx="8072494" cy="55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2253255"/>
            <a:ext cx="1643074" cy="171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554822"/>
            <a:ext cx="70199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290" y="5197764"/>
            <a:ext cx="43624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5786454"/>
            <a:ext cx="7800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286380" y="2714620"/>
            <a:ext cx="340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d-ID" sz="2400" dirty="0" smtClean="0"/>
              <a:t>The </a:t>
            </a:r>
            <a:r>
              <a:rPr lang="id-ID" sz="2400" dirty="0" smtClean="0"/>
              <a:t>Mean Value Theorem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26522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75654"/>
            <a:ext cx="33909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718596"/>
            <a:ext cx="7239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3292088"/>
            <a:ext cx="962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3933042"/>
            <a:ext cx="5191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43306" y="4718860"/>
            <a:ext cx="4171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0100" y="5361802"/>
            <a:ext cx="2752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00496" y="5290364"/>
            <a:ext cx="4733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Exercises 1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28596" y="1500174"/>
            <a:ext cx="2863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Evaluate the integrals</a:t>
            </a:r>
            <a:endParaRPr lang="id-ID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286808" cy="3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4929198"/>
            <a:ext cx="6858048" cy="110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4255558"/>
            <a:ext cx="2143140" cy="2226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00034" y="357166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Find the derivatives in Exercises </a:t>
            </a:r>
            <a:r>
              <a:rPr lang="en-US" sz="2400" dirty="0" smtClean="0"/>
              <a:t>27–3</a:t>
            </a:r>
            <a:r>
              <a:rPr lang="id-ID" sz="2400" dirty="0" smtClean="0"/>
              <a:t>4</a:t>
            </a:r>
            <a:endParaRPr lang="en-US" sz="2400" dirty="0" smtClean="0"/>
          </a:p>
          <a:p>
            <a:r>
              <a:rPr lang="en-US" sz="2400" dirty="0" smtClean="0"/>
              <a:t>a. by evaluating the integral and differentiating the result.</a:t>
            </a:r>
          </a:p>
          <a:p>
            <a:r>
              <a:rPr lang="en-US" sz="2400" dirty="0" smtClean="0"/>
              <a:t>b. by differentiating the integral directly.</a:t>
            </a:r>
            <a:endParaRPr lang="id-ID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1785926"/>
            <a:ext cx="8001057" cy="65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571744"/>
            <a:ext cx="82105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3218662"/>
            <a:ext cx="85011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In Exercises </a:t>
            </a:r>
            <a:r>
              <a:rPr lang="en-US" sz="2200" dirty="0" smtClean="0"/>
              <a:t>3</a:t>
            </a:r>
            <a:r>
              <a:rPr lang="id-ID" sz="2200" dirty="0" smtClean="0"/>
              <a:t>5</a:t>
            </a:r>
            <a:r>
              <a:rPr lang="en-US" sz="2200" dirty="0" smtClean="0"/>
              <a:t>–</a:t>
            </a:r>
            <a:r>
              <a:rPr lang="id-ID" sz="2200" dirty="0" smtClean="0"/>
              <a:t>38</a:t>
            </a:r>
            <a:r>
              <a:rPr lang="en-US" sz="2200" dirty="0" smtClean="0"/>
              <a:t>, </a:t>
            </a:r>
            <a:r>
              <a:rPr lang="en-US" sz="2200" dirty="0" smtClean="0"/>
              <a:t>find the total area between the region and </a:t>
            </a:r>
            <a:r>
              <a:rPr lang="en-US" sz="2200" dirty="0" smtClean="0"/>
              <a:t>the</a:t>
            </a:r>
            <a:r>
              <a:rPr lang="id-ID" sz="2200" dirty="0" smtClean="0"/>
              <a:t> </a:t>
            </a:r>
            <a:r>
              <a:rPr lang="id-ID" sz="2200" i="1" dirty="0" smtClean="0"/>
              <a:t>x-axis</a:t>
            </a:r>
            <a:r>
              <a:rPr lang="id-ID" sz="2200" i="1" dirty="0" smtClean="0"/>
              <a:t>.</a:t>
            </a:r>
            <a:endParaRPr lang="id-ID" sz="22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707153"/>
            <a:ext cx="7643866" cy="73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0034" y="4500570"/>
            <a:ext cx="82868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Find the areas of the shaded </a:t>
            </a:r>
            <a:r>
              <a:rPr lang="en-US" sz="2200" dirty="0" smtClean="0"/>
              <a:t>regions</a:t>
            </a:r>
            <a:endParaRPr lang="id-ID" sz="22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7" y="5000636"/>
            <a:ext cx="2357454" cy="14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0" y="4880910"/>
            <a:ext cx="33051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154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Agenda</vt:lpstr>
      <vt:lpstr>Integration Principle</vt:lpstr>
      <vt:lpstr>Characteristics of Integration</vt:lpstr>
      <vt:lpstr>Integration formulas</vt:lpstr>
      <vt:lpstr>The Fundamental Theorem of Calculus</vt:lpstr>
      <vt:lpstr>Slide 7</vt:lpstr>
      <vt:lpstr>Exercises 1</vt:lpstr>
      <vt:lpstr>Slide 9</vt:lpstr>
      <vt:lpstr>  Basic Integration Formulas</vt:lpstr>
      <vt:lpstr>Slide 11</vt:lpstr>
      <vt:lpstr>Exercises  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MIC-05</cp:lastModifiedBy>
  <cp:revision>171</cp:revision>
  <dcterms:created xsi:type="dcterms:W3CDTF">2013-05-27T02:50:26Z</dcterms:created>
  <dcterms:modified xsi:type="dcterms:W3CDTF">2014-01-22T03:28:44Z</dcterms:modified>
</cp:coreProperties>
</file>