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5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5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3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84BEC-4855-421D-AEC2-2574B8FC72FA}" type="datetimeFigureOut">
              <a:rPr lang="en-US" smtClean="0"/>
              <a:pPr/>
              <a:t>1/22/2014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7693F-FEC6-40F4-8925-9F23DA36F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4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610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4.wmf"/><Relationship Id="rId4" Type="http://schemas.openxmlformats.org/officeDocument/2006/relationships/image" Target="../media/image710.png"/><Relationship Id="rId9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89210" y="4454271"/>
            <a:ext cx="1071570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chemeClr val="bg1"/>
                </a:solidFill>
              </a:rPr>
              <a:t>08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0232" y="4429132"/>
            <a:ext cx="645816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d-ID" sz="3400" b="1" dirty="0" smtClean="0"/>
              <a:t>Integration </a:t>
            </a:r>
            <a:r>
              <a:rPr lang="en-US" sz="3400" b="1" dirty="0" smtClean="0"/>
              <a:t>Techniques 01</a:t>
            </a:r>
            <a:endParaRPr lang="id-ID" sz="3400" b="1" dirty="0" smtClean="0"/>
          </a:p>
          <a:p>
            <a:pPr algn="r"/>
            <a:r>
              <a:rPr lang="id-ID" sz="2000" b="1" dirty="0" smtClean="0"/>
              <a:t>Samuel Lukas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500042"/>
            <a:ext cx="7887124" cy="1306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1857364"/>
            <a:ext cx="36099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357950" y="3857628"/>
            <a:ext cx="207170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Thomas Calculus 11</a:t>
            </a:r>
            <a:r>
              <a:rPr lang="en-US" sz="1600" baseline="30000" dirty="0" smtClean="0"/>
              <a:t>th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2071678"/>
            <a:ext cx="2071702" cy="178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2781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</a:t>
            </a:r>
            <a:endParaRPr lang="en-US" sz="3600" b="1" dirty="0"/>
          </a:p>
        </p:txBody>
      </p:sp>
      <p:sp>
        <p:nvSpPr>
          <p:cNvPr id="21" name="Rectangle 20"/>
          <p:cNvSpPr/>
          <p:nvPr/>
        </p:nvSpPr>
        <p:spPr>
          <a:xfrm>
            <a:off x="457200" y="188883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581400" y="187740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02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393180" y="186597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03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76250" y="2666964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04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483870" y="446103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09</a:t>
            </a:r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25" y="1642508"/>
            <a:ext cx="2028775" cy="738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02084"/>
            <a:ext cx="1752600" cy="68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7" y="1752601"/>
            <a:ext cx="1698616" cy="667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514600"/>
            <a:ext cx="1824622" cy="68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596640" y="265742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05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408420" y="264599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06</a:t>
            </a:r>
            <a:endParaRPr lang="en-US" sz="20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10" y="2628875"/>
            <a:ext cx="2047822" cy="56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25" y="3429000"/>
            <a:ext cx="3171775" cy="67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003" y="2645997"/>
            <a:ext cx="1718154" cy="592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57200" y="3566088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07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4572000" y="3554196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08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613732" y="442674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495" y="3429000"/>
            <a:ext cx="2211705" cy="70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24" y="4267200"/>
            <a:ext cx="2177681" cy="75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49" y="4267200"/>
            <a:ext cx="2024857" cy="704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6416939" y="443623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380" y="4346825"/>
            <a:ext cx="2099310" cy="62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491489" y="52234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3621351" y="52234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424558" y="523294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14</a:t>
            </a:r>
            <a:endParaRPr lang="en-US" sz="2000" dirty="0"/>
          </a:p>
        </p:txBody>
      </p:sp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62" y="5067271"/>
            <a:ext cx="2150857" cy="76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07" y="5105401"/>
            <a:ext cx="2044266" cy="727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24" y="5164425"/>
            <a:ext cx="2375225" cy="609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45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1539" y="114300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15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838200" y="324595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Exercises </a:t>
            </a:r>
            <a:r>
              <a:rPr lang="en-US" sz="2000" dirty="0" smtClean="0"/>
              <a:t>15 and17, </a:t>
            </a:r>
            <a:r>
              <a:rPr lang="en-US" sz="2000" dirty="0"/>
              <a:t>find the volume of the solid generated by revolving</a:t>
            </a:r>
          </a:p>
          <a:p>
            <a:r>
              <a:rPr lang="en-US" sz="2000" dirty="0"/>
              <a:t>the shaded region about the indicated axis</a:t>
            </a:r>
            <a:r>
              <a:rPr lang="en-US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95" y="1199168"/>
            <a:ext cx="257175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00200" y="1143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 axis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433060" y="1199168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16</a:t>
            </a:r>
            <a:endParaRPr lang="en-US" sz="2000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795" y="1199168"/>
            <a:ext cx="19335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928360" y="1214557"/>
            <a:ext cx="68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 </a:t>
            </a:r>
            <a:r>
              <a:rPr lang="en-US" dirty="0"/>
              <a:t>axis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34290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Find the </a:t>
            </a:r>
            <a:r>
              <a:rPr lang="en-US" sz="2000" i="1" dirty="0"/>
              <a:t>x</a:t>
            </a:r>
            <a:r>
              <a:rPr lang="en-US" sz="2000" dirty="0"/>
              <a:t>-coordinate of the centroid of this region to two </a:t>
            </a:r>
            <a:r>
              <a:rPr lang="en-US" sz="2000" dirty="0" smtClean="0"/>
              <a:t>decimal places</a:t>
            </a:r>
            <a:r>
              <a:rPr lang="en-US" sz="2000" dirty="0"/>
              <a:t>.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89" y="4038600"/>
            <a:ext cx="3181350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48689" y="3961478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32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Trigonometric Integrals</a:t>
            </a:r>
            <a:endParaRPr lang="en-US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47800"/>
            <a:ext cx="2091416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2286000"/>
            <a:ext cx="8153400" cy="9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8153401" cy="125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800600"/>
            <a:ext cx="79724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65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199"/>
            <a:ext cx="1676400" cy="62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0" y="502919"/>
            <a:ext cx="2247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5779"/>
            <a:ext cx="3362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80" y="1131569"/>
            <a:ext cx="22193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31569"/>
            <a:ext cx="14954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169669"/>
            <a:ext cx="21717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133600"/>
            <a:ext cx="11049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45" y="2100262"/>
            <a:ext cx="41719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55" y="2133600"/>
            <a:ext cx="22383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695575"/>
            <a:ext cx="53721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" y="3276600"/>
            <a:ext cx="1600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0" y="3257550"/>
            <a:ext cx="3429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10" y="3962400"/>
            <a:ext cx="42576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380" y="4581525"/>
            <a:ext cx="3924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40" y="5109210"/>
            <a:ext cx="43434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5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" y="5709285"/>
            <a:ext cx="5210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8517" y="1057512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smtClean="0"/>
              <a:t>m </a:t>
            </a:r>
            <a:r>
              <a:rPr lang="en-US" smtClean="0"/>
              <a:t>is Odd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" y="1764268"/>
            <a:ext cx="2284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 </a:t>
            </a:r>
            <a:r>
              <a:rPr lang="en-US" dirty="0"/>
              <a:t>is Even and </a:t>
            </a:r>
            <a:r>
              <a:rPr lang="en-US" i="1" dirty="0"/>
              <a:t>n </a:t>
            </a:r>
            <a:r>
              <a:rPr lang="en-US" dirty="0"/>
              <a:t>is Odd</a:t>
            </a:r>
          </a:p>
        </p:txBody>
      </p:sp>
      <p:sp>
        <p:nvSpPr>
          <p:cNvPr id="6" name="Rectangle 5"/>
          <p:cNvSpPr/>
          <p:nvPr/>
        </p:nvSpPr>
        <p:spPr>
          <a:xfrm>
            <a:off x="6253162" y="3390900"/>
            <a:ext cx="2299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m </a:t>
            </a:r>
            <a:r>
              <a:rPr lang="en-US" dirty="0"/>
              <a:t>and </a:t>
            </a:r>
            <a:r>
              <a:rPr lang="en-US" i="1" dirty="0"/>
              <a:t>n </a:t>
            </a:r>
            <a:r>
              <a:rPr lang="en-US" dirty="0"/>
              <a:t>are Both Even</a:t>
            </a:r>
          </a:p>
        </p:txBody>
      </p:sp>
    </p:spTree>
    <p:extLst>
      <p:ext uri="{BB962C8B-B14F-4D97-AF65-F5344CB8AC3E}">
        <p14:creationId xmlns:p14="http://schemas.microsoft.com/office/powerpoint/2010/main" val="43567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10572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09600"/>
            <a:ext cx="44100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5" y="1249680"/>
            <a:ext cx="37719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" y="1939290"/>
            <a:ext cx="2724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1180"/>
            <a:ext cx="37242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3703320" y="2042160"/>
            <a:ext cx="381000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2468880"/>
            <a:ext cx="1114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624138"/>
            <a:ext cx="31623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170" y="2483168"/>
            <a:ext cx="3543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30" y="3088957"/>
            <a:ext cx="35147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82" y="3654742"/>
            <a:ext cx="5038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4308157"/>
            <a:ext cx="17049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7" y="4374832"/>
            <a:ext cx="27051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4383404"/>
            <a:ext cx="24003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552" y="5011101"/>
            <a:ext cx="2466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685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 </a:t>
            </a:r>
            <a:endParaRPr lang="en-US" sz="3600" b="1" dirty="0"/>
          </a:p>
        </p:txBody>
      </p:sp>
      <p:sp>
        <p:nvSpPr>
          <p:cNvPr id="21" name="Rectangle 20"/>
          <p:cNvSpPr/>
          <p:nvPr/>
        </p:nvSpPr>
        <p:spPr>
          <a:xfrm>
            <a:off x="457200" y="188883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0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352800" y="187740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02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214844" y="186597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03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476250" y="2666964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04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483870" y="446103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368040" y="265742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05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6230084" y="264599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06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457200" y="3566088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07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3442281" y="3594028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08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3385132" y="45067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sp>
        <p:nvSpPr>
          <p:cNvPr id="32" name="Rectangle 31"/>
          <p:cNvSpPr/>
          <p:nvPr/>
        </p:nvSpPr>
        <p:spPr>
          <a:xfrm>
            <a:off x="6238603" y="451624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12</a:t>
            </a:r>
            <a:endParaRPr lang="en-US" sz="2000" dirty="0"/>
          </a:p>
        </p:txBody>
      </p:sp>
      <p:sp>
        <p:nvSpPr>
          <p:cNvPr id="35" name="Rectangle 34"/>
          <p:cNvSpPr/>
          <p:nvPr/>
        </p:nvSpPr>
        <p:spPr>
          <a:xfrm>
            <a:off x="491489" y="52234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3392751" y="526917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14</a:t>
            </a:r>
            <a:endParaRPr lang="en-US" sz="2000" dirty="0"/>
          </a:p>
        </p:txBody>
      </p:sp>
      <p:sp>
        <p:nvSpPr>
          <p:cNvPr id="37" name="Rectangle 36"/>
          <p:cNvSpPr/>
          <p:nvPr/>
        </p:nvSpPr>
        <p:spPr>
          <a:xfrm>
            <a:off x="6246222" y="527866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15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8439"/>
            <a:ext cx="1371600" cy="62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241" y="1716462"/>
            <a:ext cx="1678359" cy="65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063" y="1716462"/>
            <a:ext cx="1467381" cy="6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8" y="2598162"/>
            <a:ext cx="2190751" cy="65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481" y="2598162"/>
            <a:ext cx="2008407" cy="643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127" y="2598162"/>
            <a:ext cx="2059344" cy="632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2588"/>
            <a:ext cx="19050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502589"/>
            <a:ext cx="2324621" cy="6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6235744" y="362706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09</a:t>
            </a:r>
            <a:endParaRPr lang="en-US" sz="2000" dirty="0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267" y="3502589"/>
            <a:ext cx="2056201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8" y="4348255"/>
            <a:ext cx="1962152" cy="616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241" y="4327889"/>
            <a:ext cx="2023647" cy="66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421" y="4348256"/>
            <a:ext cx="2090917" cy="65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047548"/>
            <a:ext cx="1485900" cy="666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5101832"/>
            <a:ext cx="1447800" cy="65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846" y="5101832"/>
            <a:ext cx="1950189" cy="63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3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Agenda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id-ID" sz="4000" dirty="0" smtClean="0"/>
              <a:t>Integration Principle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Basic </a:t>
            </a:r>
            <a:r>
              <a:rPr lang="en-US" sz="4000" dirty="0"/>
              <a:t>Integration </a:t>
            </a:r>
            <a:r>
              <a:rPr lang="en-US" sz="4000" dirty="0" smtClean="0"/>
              <a:t>Formulas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Integration by </a:t>
            </a:r>
            <a:r>
              <a:rPr lang="en-US" sz="4000" dirty="0" smtClean="0">
                <a:solidFill>
                  <a:srgbClr val="FF0000"/>
                </a:solidFill>
              </a:rPr>
              <a:t>Parts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Integration of Rational </a:t>
            </a:r>
            <a:r>
              <a:rPr lang="en-US" sz="4000" dirty="0" smtClean="0">
                <a:solidFill>
                  <a:srgbClr val="FF0000"/>
                </a:solidFill>
              </a:rPr>
              <a:t>Functions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>
                <a:solidFill>
                  <a:srgbClr val="FF0000"/>
                </a:solidFill>
              </a:rPr>
              <a:t>Trigonometric </a:t>
            </a:r>
            <a:r>
              <a:rPr lang="en-US" sz="4000" dirty="0" smtClean="0">
                <a:solidFill>
                  <a:srgbClr val="FF0000"/>
                </a:solidFill>
              </a:rPr>
              <a:t>Integrals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Trigonometric </a:t>
            </a:r>
            <a:r>
              <a:rPr lang="en-US" sz="4000" dirty="0" smtClean="0"/>
              <a:t>Substitutions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The Substitution Z = tan(x/2)</a:t>
            </a:r>
            <a:endParaRPr lang="en-US" sz="4000" dirty="0" smtClean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Improper </a:t>
            </a:r>
            <a:r>
              <a:rPr lang="en-US" sz="4000" dirty="0" smtClean="0"/>
              <a:t>Integrals</a:t>
            </a:r>
          </a:p>
        </p:txBody>
      </p:sp>
    </p:spTree>
    <p:extLst>
      <p:ext uri="{BB962C8B-B14F-4D97-AF65-F5344CB8AC3E}">
        <p14:creationId xmlns:p14="http://schemas.microsoft.com/office/powerpoint/2010/main" val="23032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Integration by </a:t>
            </a:r>
            <a:r>
              <a:rPr lang="en-US" sz="3600" b="1" dirty="0" smtClean="0"/>
              <a:t>Parts</a:t>
            </a:r>
            <a:endParaRPr lang="en-US" sz="36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64475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678542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" y="3581400"/>
            <a:ext cx="732429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59" y="4495800"/>
            <a:ext cx="685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3" y="5334000"/>
            <a:ext cx="451427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655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78581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336232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295400"/>
            <a:ext cx="1735932" cy="93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22" y="1333976"/>
            <a:ext cx="3060384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135980"/>
            <a:ext cx="3739432" cy="73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66" y="2928938"/>
            <a:ext cx="271462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13" y="3581400"/>
            <a:ext cx="7392521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2" y="5638800"/>
            <a:ext cx="573809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869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Exercises</a:t>
            </a:r>
            <a:endParaRPr lang="en-US" sz="36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2677"/>
            <a:ext cx="1878330" cy="77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57200" y="188883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01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581400" y="187740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02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6393180" y="186597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03</a:t>
            </a:r>
            <a:endParaRPr lang="en-US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36437"/>
            <a:ext cx="1592680" cy="672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9" y="1736437"/>
            <a:ext cx="1426903" cy="68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85" y="2666964"/>
            <a:ext cx="5370146" cy="166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76250" y="2666964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04</a:t>
            </a:r>
            <a:endParaRPr lang="en-US" sz="2000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2495514"/>
            <a:ext cx="2164288" cy="183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483870" y="452961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05</a:t>
            </a:r>
            <a:endParaRPr lang="en-US" sz="2000" dirty="0"/>
          </a:p>
        </p:txBody>
      </p:sp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65" y="4550631"/>
            <a:ext cx="5572125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4490115"/>
            <a:ext cx="2057399" cy="1740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1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058" y="3810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Proving these  formulas</a:t>
            </a:r>
            <a:endParaRPr 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903683"/>
            <a:ext cx="4448175" cy="704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1010" y="118872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06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61009" y="2087287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07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4" y="1828800"/>
            <a:ext cx="4744129" cy="75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61009" y="300609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08</a:t>
            </a:r>
            <a:endParaRPr lang="en-US" sz="20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4" y="2743200"/>
            <a:ext cx="4834394" cy="767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61009" y="392049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09</a:t>
            </a:r>
            <a:endParaRPr lang="en-US" sz="2000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4" y="3657600"/>
            <a:ext cx="3989050" cy="66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445768" y="485013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4" y="4574031"/>
            <a:ext cx="4834394" cy="67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449578" y="577215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11</a:t>
            </a:r>
            <a:endParaRPr lang="en-US" sz="2000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514" y="5512469"/>
            <a:ext cx="1365885" cy="65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219437" y="5756910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12</a:t>
            </a:r>
            <a:endParaRPr lang="en-US" sz="2000" dirty="0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468724"/>
            <a:ext cx="1240134" cy="70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967855" y="5732175"/>
            <a:ext cx="45720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/>
              <a:t>13</a:t>
            </a:r>
            <a:endParaRPr lang="en-US" sz="2000" dirty="0"/>
          </a:p>
        </p:txBody>
      </p:sp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512469"/>
            <a:ext cx="1394573" cy="69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72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/>
              <a:t>Integration of Rational </a:t>
            </a:r>
            <a:r>
              <a:rPr lang="en-US" sz="3600" b="1" dirty="0" smtClean="0"/>
              <a:t>Functions</a:t>
            </a:r>
            <a:endParaRPr lang="en-US" sz="36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1495350"/>
                <a:ext cx="2133600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495350"/>
                <a:ext cx="2133600" cy="10610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2800" y="1524000"/>
                <a:ext cx="47205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&amp;</m:t>
                    </m:r>
                    <m:r>
                      <a:rPr lang="en-US" sz="2400" b="0" i="1" smtClean="0">
                        <a:latin typeface="Cambria Math"/>
                      </a:rPr>
                      <m:t>𝑞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are polynomial function </a:t>
                </a:r>
              </a:p>
              <a:p>
                <a:r>
                  <a:rPr lang="en-US" sz="2400" dirty="0" smtClean="0"/>
                  <a:t>with degree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</m:t>
                    </m:r>
                    <m:r>
                      <a:rPr lang="en-US" sz="2400" b="0" i="0" smtClean="0">
                        <a:latin typeface="Cambria Math"/>
                      </a:rPr>
                      <m:t> &amp;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n</m:t>
                    </m:r>
                    <m:r>
                      <a:rPr lang="en-US" sz="24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</m:t>
                    </m:r>
                    <m:r>
                      <a:rPr lang="en-US" sz="2400" b="0" i="0" smtClean="0">
                        <a:latin typeface="Cambria Math"/>
                      </a:rPr>
                      <m:t>&gt;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n</m:t>
                    </m:r>
                  </m:oMath>
                </a14:m>
                <a:r>
                  <a:rPr lang="en-US" sz="2400" dirty="0" smtClean="0"/>
                  <a:t>  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524000"/>
                <a:ext cx="4720523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1938" t="-5882" r="-103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189760"/>
              </p:ext>
            </p:extLst>
          </p:nvPr>
        </p:nvGraphicFramePr>
        <p:xfrm>
          <a:off x="1219200" y="2705097"/>
          <a:ext cx="4711709" cy="53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2019300" imgH="228600" progId="Equation.3">
                  <p:embed/>
                </p:oleObj>
              </mc:Choice>
              <mc:Fallback>
                <p:oleObj name="Equation" r:id="rId5" imgW="201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05097"/>
                        <a:ext cx="4711709" cy="533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57200" y="274096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(1) 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3505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(2) </a:t>
            </a:r>
            <a:endParaRPr lang="en-US" sz="2400" dirty="0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598478"/>
              </p:ext>
            </p:extLst>
          </p:nvPr>
        </p:nvGraphicFramePr>
        <p:xfrm>
          <a:off x="1213175" y="3445369"/>
          <a:ext cx="4499886" cy="5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1993900" imgH="254000" progId="Equation.3">
                  <p:embed/>
                </p:oleObj>
              </mc:Choice>
              <mc:Fallback>
                <p:oleObj name="Equation" r:id="rId7" imgW="19939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175" y="3445369"/>
                        <a:ext cx="4499886" cy="581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36834"/>
              </p:ext>
            </p:extLst>
          </p:nvPr>
        </p:nvGraphicFramePr>
        <p:xfrm>
          <a:off x="1295400" y="4366259"/>
          <a:ext cx="7247020" cy="50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9" imgW="3466800" imgH="241200" progId="Equation.3">
                  <p:embed/>
                </p:oleObj>
              </mc:Choice>
              <mc:Fallback>
                <p:oleObj name="Equation" r:id="rId9" imgW="34668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95400" y="4366259"/>
                        <a:ext cx="7247020" cy="504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57200" y="4366259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(3)</a:t>
            </a:r>
            <a:endParaRPr lang="en-US" sz="24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649042"/>
              </p:ext>
            </p:extLst>
          </p:nvPr>
        </p:nvGraphicFramePr>
        <p:xfrm>
          <a:off x="1295400" y="5137189"/>
          <a:ext cx="6373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11" imgW="2920680" imgH="279360" progId="Equation.3">
                  <p:embed/>
                </p:oleObj>
              </mc:Choice>
              <mc:Fallback>
                <p:oleObj name="Equation" r:id="rId11" imgW="292068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5400" y="5137189"/>
                        <a:ext cx="637381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57200" y="521246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(4)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28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Examples</a:t>
            </a:r>
            <a:endParaRPr lang="en-US" sz="3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5447"/>
            <a:ext cx="26860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719262"/>
            <a:ext cx="3829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30" y="2438400"/>
            <a:ext cx="47529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90863"/>
            <a:ext cx="16192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3048000"/>
            <a:ext cx="2552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065" y="3095625"/>
            <a:ext cx="30289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335" y="3790950"/>
            <a:ext cx="3105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25431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805" y="4267200"/>
            <a:ext cx="27813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4895850"/>
            <a:ext cx="37528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540" y="5562600"/>
            <a:ext cx="38290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1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1240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07" y="1729740"/>
            <a:ext cx="37433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07" y="2415540"/>
            <a:ext cx="4657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007" y="3200400"/>
            <a:ext cx="496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" y="3810000"/>
            <a:ext cx="1352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4" y="3787140"/>
            <a:ext cx="32670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69" y="3834765"/>
            <a:ext cx="35147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4" y="4572000"/>
            <a:ext cx="28194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94" y="5181600"/>
            <a:ext cx="31051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b="1" dirty="0" smtClean="0"/>
              <a:t>Others Examples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5873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2907</TotalTime>
  <Words>194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PowerPoint Presentation</vt:lpstr>
      <vt:lpstr>Agenda</vt:lpstr>
      <vt:lpstr>Integration by Parts</vt:lpstr>
      <vt:lpstr>PowerPoint Presentation</vt:lpstr>
      <vt:lpstr>Exercises</vt:lpstr>
      <vt:lpstr>PowerPoint Presentation</vt:lpstr>
      <vt:lpstr>Integration of Rational Functions</vt:lpstr>
      <vt:lpstr>Examples</vt:lpstr>
      <vt:lpstr>Others Examples</vt:lpstr>
      <vt:lpstr>Exercises</vt:lpstr>
      <vt:lpstr>PowerPoint Presentation</vt:lpstr>
      <vt:lpstr>Trigonometric Integrals</vt:lpstr>
      <vt:lpstr>PowerPoint Presentation</vt:lpstr>
      <vt:lpstr>PowerPoint Presentation</vt:lpstr>
      <vt:lpstr>Exercises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lab-tif3</dc:creator>
  <cp:lastModifiedBy>FIK</cp:lastModifiedBy>
  <cp:revision>175</cp:revision>
  <dcterms:created xsi:type="dcterms:W3CDTF">2013-05-27T02:50:26Z</dcterms:created>
  <dcterms:modified xsi:type="dcterms:W3CDTF">2014-01-22T08:30:04Z</dcterms:modified>
</cp:coreProperties>
</file>