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BEC-4855-421D-AEC2-2574B8FC72FA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6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240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89210" y="4454271"/>
            <a:ext cx="1071570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smtClean="0">
                <a:solidFill>
                  <a:schemeClr val="bg1"/>
                </a:solidFill>
              </a:rPr>
              <a:t>09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00232" y="4429132"/>
            <a:ext cx="6458162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d-ID" sz="3400" b="1" dirty="0" smtClean="0"/>
              <a:t>Integration </a:t>
            </a:r>
            <a:r>
              <a:rPr lang="en-US" sz="3400" b="1" dirty="0" smtClean="0"/>
              <a:t>Techniques 02</a:t>
            </a:r>
            <a:endParaRPr lang="id-ID" sz="3400" b="1" dirty="0" smtClean="0"/>
          </a:p>
          <a:p>
            <a:pPr algn="r"/>
            <a:r>
              <a:rPr lang="id-ID" sz="2000" b="1" dirty="0" smtClean="0"/>
              <a:t>Samuel Lukas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500042"/>
            <a:ext cx="7887124" cy="130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857364"/>
            <a:ext cx="36099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357950" y="3857628"/>
            <a:ext cx="207170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Thomas Calculus 11</a:t>
            </a:r>
            <a:r>
              <a:rPr lang="en-US" sz="1600" baseline="30000" dirty="0" smtClean="0"/>
              <a:t>th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2071678"/>
            <a:ext cx="2071702" cy="178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27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28600"/>
            <a:ext cx="83439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528888"/>
            <a:ext cx="21240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3352800"/>
            <a:ext cx="2438400" cy="28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542" y="2512695"/>
            <a:ext cx="44958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3298507"/>
            <a:ext cx="53625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4412932"/>
            <a:ext cx="53816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542" y="5540563"/>
            <a:ext cx="41433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41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Exercises 3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188883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01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200400" y="188883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02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948878" y="186597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03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457200" y="301752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04</a:t>
            </a:r>
            <a:endParaRPr 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12667"/>
            <a:ext cx="11144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794569"/>
            <a:ext cx="11525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775519"/>
            <a:ext cx="12192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3200400" y="3032820"/>
            <a:ext cx="46101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05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5948878" y="301752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06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457200" y="393948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07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3200400" y="3954780"/>
            <a:ext cx="46101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08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5948878" y="393948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09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457200" y="485772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3200400" y="4873020"/>
            <a:ext cx="46101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11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5948878" y="485772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12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457200" y="5745420"/>
            <a:ext cx="46101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4038601" y="5734050"/>
            <a:ext cx="49911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14</a:t>
            </a:r>
            <a:endParaRPr lang="en-US" sz="2000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928938"/>
            <a:ext cx="10668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903220"/>
            <a:ext cx="1304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907982"/>
            <a:ext cx="10096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" y="3827205"/>
            <a:ext cx="12858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335" y="3798630"/>
            <a:ext cx="14287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854797"/>
            <a:ext cx="16192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70" y="4772025"/>
            <a:ext cx="1600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6395"/>
            <a:ext cx="1428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721632"/>
            <a:ext cx="1504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5664487"/>
            <a:ext cx="2305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9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5652195"/>
            <a:ext cx="18002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71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Agenda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id-ID" sz="4000" dirty="0" smtClean="0"/>
              <a:t>Integration Principle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Basic </a:t>
            </a:r>
            <a:r>
              <a:rPr lang="en-US" sz="4000" dirty="0"/>
              <a:t>Integration </a:t>
            </a:r>
            <a:r>
              <a:rPr lang="en-US" sz="4000" dirty="0" smtClean="0"/>
              <a:t>Formulas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Integration by </a:t>
            </a:r>
            <a:r>
              <a:rPr lang="en-US" sz="4000" dirty="0" smtClean="0"/>
              <a:t>Parts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Integration of Rational </a:t>
            </a:r>
            <a:r>
              <a:rPr lang="en-US" sz="4000" dirty="0" smtClean="0"/>
              <a:t>Functions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Trigonometric </a:t>
            </a:r>
            <a:r>
              <a:rPr lang="en-US" sz="4000" dirty="0" smtClean="0"/>
              <a:t>Integrals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rgbClr val="FF0000"/>
                </a:solidFill>
              </a:rPr>
              <a:t>Trigonometric </a:t>
            </a:r>
            <a:r>
              <a:rPr lang="en-US" sz="4000" dirty="0" smtClean="0">
                <a:solidFill>
                  <a:srgbClr val="FF0000"/>
                </a:solidFill>
              </a:rPr>
              <a:t>Substitutions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rgbClr val="FF0000"/>
                </a:solidFill>
              </a:rPr>
              <a:t>The Substitution Z = tan(x/2)</a:t>
            </a:r>
            <a:endParaRPr lang="en-US" sz="4000" dirty="0" smtClean="0">
              <a:solidFill>
                <a:srgbClr val="FF00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rgbClr val="FF0000"/>
                </a:solidFill>
              </a:rPr>
              <a:t>Improper </a:t>
            </a:r>
            <a:r>
              <a:rPr lang="en-US" sz="4000" dirty="0" smtClean="0">
                <a:solidFill>
                  <a:srgbClr val="FF0000"/>
                </a:solidFill>
              </a:rPr>
              <a:t>Integrals</a:t>
            </a:r>
          </a:p>
        </p:txBody>
      </p:sp>
    </p:spTree>
    <p:extLst>
      <p:ext uri="{BB962C8B-B14F-4D97-AF65-F5344CB8AC3E}">
        <p14:creationId xmlns:p14="http://schemas.microsoft.com/office/powerpoint/2010/main" val="23032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/>
              <a:t>Trigonometric Substitutions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629968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" y="3962400"/>
            <a:ext cx="12668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4953000"/>
            <a:ext cx="17621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73830"/>
            <a:ext cx="28765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0" y="3973830"/>
            <a:ext cx="12477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791075"/>
            <a:ext cx="23241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730" y="4608195"/>
            <a:ext cx="24669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250180"/>
            <a:ext cx="24765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91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09600"/>
            <a:ext cx="12192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402080"/>
            <a:ext cx="17145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555308"/>
            <a:ext cx="22002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65" y="609600"/>
            <a:ext cx="13620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340" y="615315"/>
            <a:ext cx="19240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371600"/>
            <a:ext cx="21717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65" y="1438275"/>
            <a:ext cx="24098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946910"/>
            <a:ext cx="32766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557" y="2029777"/>
            <a:ext cx="28860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934652"/>
            <a:ext cx="77628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" y="3477577"/>
            <a:ext cx="2466975" cy="2418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342" y="3657600"/>
            <a:ext cx="2076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030" y="4488180"/>
            <a:ext cx="16383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982" y="3638550"/>
            <a:ext cx="20955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67" y="4331970"/>
            <a:ext cx="39719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67" y="4941570"/>
            <a:ext cx="4219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029" y="5566410"/>
            <a:ext cx="19431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28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Exercises 1</a:t>
            </a:r>
            <a:endParaRPr lang="en-US" sz="3600" b="1" dirty="0"/>
          </a:p>
        </p:txBody>
      </p:sp>
      <p:sp>
        <p:nvSpPr>
          <p:cNvPr id="21" name="Rectangle 20"/>
          <p:cNvSpPr/>
          <p:nvPr/>
        </p:nvSpPr>
        <p:spPr>
          <a:xfrm>
            <a:off x="457200" y="188883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16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3352800" y="187740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17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214844" y="186597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18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476250" y="2666964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19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483870" y="446103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25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3368040" y="265742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230084" y="264599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21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457200" y="3566088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22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3442281" y="3594028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23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491489" y="522345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26</a:t>
            </a:r>
            <a:endParaRPr lang="en-US" sz="2000" dirty="0"/>
          </a:p>
        </p:txBody>
      </p:sp>
      <p:sp>
        <p:nvSpPr>
          <p:cNvPr id="41" name="Rectangle 40"/>
          <p:cNvSpPr/>
          <p:nvPr/>
        </p:nvSpPr>
        <p:spPr>
          <a:xfrm>
            <a:off x="6235744" y="362706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24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48064"/>
            <a:ext cx="1642111" cy="732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398" y="1680499"/>
            <a:ext cx="1544002" cy="6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680499"/>
            <a:ext cx="1374950" cy="6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4" y="2517513"/>
            <a:ext cx="1381125" cy="61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474991"/>
            <a:ext cx="1752600" cy="69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52800"/>
            <a:ext cx="1708404" cy="67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497" y="3352800"/>
            <a:ext cx="1903870" cy="70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200" y="3425014"/>
            <a:ext cx="1360400" cy="61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18" y="4382985"/>
            <a:ext cx="7383350" cy="64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30" y="5223450"/>
            <a:ext cx="7357110" cy="91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63" y="2517513"/>
            <a:ext cx="15716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8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3600" b="1" dirty="0"/>
              <a:t>The </a:t>
            </a:r>
            <a:r>
              <a:rPr lang="en-US" sz="3600" b="1" dirty="0" smtClean="0"/>
              <a:t>Substitution Z = tan(x/2)</a:t>
            </a:r>
            <a:endParaRPr 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116378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31908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133600" y="1722120"/>
            <a:ext cx="5334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564580"/>
            <a:ext cx="2136988" cy="56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05050"/>
            <a:ext cx="53244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692" y="3550920"/>
            <a:ext cx="54197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2" y="4876800"/>
            <a:ext cx="409302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77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" y="1766888"/>
            <a:ext cx="1658986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15" y="1766888"/>
            <a:ext cx="2126367" cy="74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" y="2514601"/>
            <a:ext cx="1784481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32822"/>
            <a:ext cx="1447800" cy="629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82" y="1781171"/>
            <a:ext cx="2077284" cy="72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888" y="1710690"/>
            <a:ext cx="1853565" cy="74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64" y="3396614"/>
            <a:ext cx="1646142" cy="71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904" y="3385185"/>
            <a:ext cx="2750453" cy="72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4" y="4149090"/>
            <a:ext cx="4297680" cy="67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655" y="4775834"/>
            <a:ext cx="1510081" cy="78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712" y="4749165"/>
            <a:ext cx="2303049" cy="7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655" y="5562598"/>
            <a:ext cx="2666695" cy="75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946" y="5433226"/>
            <a:ext cx="3579338" cy="91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21" y="4107180"/>
            <a:ext cx="1610799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57" y="4787263"/>
            <a:ext cx="1432751" cy="62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Examples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4446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Exercises 2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188883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01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200400" y="188883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02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948878" y="186597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03</a:t>
            </a:r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98379"/>
            <a:ext cx="11239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807904"/>
            <a:ext cx="17716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08827"/>
            <a:ext cx="1343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57200" y="301752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04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200400" y="301752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05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5948878" y="299466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06</a:t>
            </a:r>
            <a:endParaRPr lang="en-US" sz="2000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642" y="2941350"/>
            <a:ext cx="13620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908965"/>
            <a:ext cx="1343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17537"/>
            <a:ext cx="20764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61010" y="392049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07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3204210" y="392049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08</a:t>
            </a:r>
            <a:endParaRPr lang="en-US" sz="2000" dirty="0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39557"/>
            <a:ext cx="13620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260" y="3839557"/>
            <a:ext cx="1133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5091631"/>
            <a:ext cx="1277303" cy="74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7200" y="4420582"/>
                <a:ext cx="8534400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Use the substitution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𝑧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</a:t>
                </a:r>
                <a:r>
                  <a:rPr lang="en-US" sz="2000" dirty="0"/>
                  <a:t>evaluate the integrals in </a:t>
                </a:r>
                <a:r>
                  <a:rPr lang="en-US" sz="2000" dirty="0" smtClean="0"/>
                  <a:t>Exercises 95 </a:t>
                </a:r>
                <a:r>
                  <a:rPr lang="en-US" sz="2000" dirty="0"/>
                  <a:t>and </a:t>
                </a:r>
                <a:r>
                  <a:rPr lang="en-US" sz="2000" dirty="0" smtClean="0"/>
                  <a:t>96.</a:t>
                </a:r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20582"/>
                <a:ext cx="8534400" cy="552972"/>
              </a:xfrm>
              <a:prstGeom prst="rect">
                <a:avLst/>
              </a:prstGeom>
              <a:blipFill rotWithShape="1">
                <a:blip r:embed="rId11"/>
                <a:stretch>
                  <a:fillRect l="-714" r="-143" b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445770" y="5248215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09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3188970" y="5263141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229" y="5058716"/>
            <a:ext cx="1102996" cy="67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476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/>
              <a:t>Improper Integrals</a:t>
            </a:r>
            <a:endParaRPr lang="en-US" sz="36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77340"/>
            <a:ext cx="76390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543300"/>
            <a:ext cx="8001000" cy="28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1" y="4030981"/>
            <a:ext cx="2895600" cy="167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30981"/>
            <a:ext cx="10572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4035743"/>
            <a:ext cx="36385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4701824"/>
            <a:ext cx="32099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5751010"/>
            <a:ext cx="28003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052" y="5796730"/>
            <a:ext cx="23526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38" y="5751010"/>
            <a:ext cx="14573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540" y="5927222"/>
            <a:ext cx="3714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91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2923</TotalTime>
  <Words>107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Agenda</vt:lpstr>
      <vt:lpstr>Trigonometric Substitutions</vt:lpstr>
      <vt:lpstr>PowerPoint Presentation</vt:lpstr>
      <vt:lpstr>Exercises 1</vt:lpstr>
      <vt:lpstr>The Substitution Z = tan(x/2)</vt:lpstr>
      <vt:lpstr>Examples</vt:lpstr>
      <vt:lpstr>Exercises 2</vt:lpstr>
      <vt:lpstr>Improper Integrals</vt:lpstr>
      <vt:lpstr>PowerPoint Presentation</vt:lpstr>
      <vt:lpstr>Exercises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lab-tif3</dc:creator>
  <cp:lastModifiedBy>lab-tif3</cp:lastModifiedBy>
  <cp:revision>181</cp:revision>
  <dcterms:created xsi:type="dcterms:W3CDTF">2013-05-27T02:50:26Z</dcterms:created>
  <dcterms:modified xsi:type="dcterms:W3CDTF">2014-03-11T04:15:33Z</dcterms:modified>
</cp:coreProperties>
</file>