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45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510.png"/><Relationship Id="rId10" Type="http://schemas.openxmlformats.org/officeDocument/2006/relationships/image" Target="../media/image100.png"/><Relationship Id="rId4" Type="http://schemas.openxmlformats.org/officeDocument/2006/relationships/image" Target="../media/image410.png"/><Relationship Id="rId9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10" Type="http://schemas.openxmlformats.org/officeDocument/2006/relationships/image" Target="../media/image300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200.png"/><Relationship Id="rId5" Type="http://schemas.openxmlformats.org/officeDocument/2006/relationships/image" Target="../media/image35.png"/><Relationship Id="rId15" Type="http://schemas.openxmlformats.org/officeDocument/2006/relationships/image" Target="../media/image240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89210" y="4789551"/>
            <a:ext cx="1071570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10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00232" y="4764412"/>
            <a:ext cx="6458162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d-ID" sz="3400" b="1" dirty="0" smtClean="0"/>
              <a:t>Integration </a:t>
            </a:r>
            <a:r>
              <a:rPr lang="en-US" sz="3400" b="1" dirty="0" smtClean="0"/>
              <a:t>Applications</a:t>
            </a:r>
            <a:endParaRPr lang="id-ID" sz="3400" b="1" dirty="0" smtClean="0"/>
          </a:p>
          <a:p>
            <a:pPr algn="r"/>
            <a:r>
              <a:rPr lang="id-ID" sz="2000" b="1" dirty="0" smtClean="0"/>
              <a:t>Samuel Lukas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368110" y="4294508"/>
            <a:ext cx="207170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Thomas Calculus 11</a:t>
            </a:r>
            <a:r>
              <a:rPr lang="en-US" sz="1600" baseline="30000" dirty="0" smtClean="0"/>
              <a:t>th</a:t>
            </a:r>
            <a:endParaRPr lang="en-US" sz="16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642" y="1935805"/>
            <a:ext cx="2073170" cy="23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3600" b="1" dirty="0" smtClean="0"/>
              <a:t>Art Length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9846" y="1524000"/>
                <a:ext cx="83626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𝑊𝑒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𝑤𝑜𝑢𝑙𝑑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𝑙𝑖𝑘𝑒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𝑡𝑜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𝑚𝑒𝑎𝑠𝑢𝑟𝑒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𝑡h𝑒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𝑎𝑟𝑡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𝑙𝑒𝑛𝑔𝑡h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𝑜𝑓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𝑓𝑟𝑜𝑚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𝑎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sz="2000" b="0" i="1" smtClean="0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46" y="1524000"/>
                <a:ext cx="8362674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7335" y="1924109"/>
                <a:ext cx="2568139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𝑑𝑦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35" y="1924109"/>
                <a:ext cx="2568139" cy="9106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5456" y="2928534"/>
                <a:ext cx="508440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𝐹𝑖𝑛𝑑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𝑡h𝑒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𝑙𝑒𝑛𝑔𝑡h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𝑓𝑜𝑟</m:t>
                      </m:r>
                      <m:r>
                        <a:rPr lang="en-US" b="0" i="1" smtClean="0">
                          <a:latin typeface="Cambria Math"/>
                        </a:rPr>
                        <m:t> 1≤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56" y="2928534"/>
                <a:ext cx="5084405" cy="6127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95915" y="3578268"/>
                <a:ext cx="18224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𝑦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15" y="3578268"/>
                <a:ext cx="1822422" cy="6127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95915" y="4305196"/>
                <a:ext cx="7835127" cy="77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1+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=1+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−4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+16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16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15" y="4305196"/>
                <a:ext cx="7835127" cy="77386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909073" y="3629364"/>
                <a:ext cx="1735026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073" y="3629364"/>
                <a:ext cx="1735026" cy="61824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2244090" y="3819324"/>
            <a:ext cx="533400" cy="238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99725" y="5181600"/>
                <a:ext cx="5173980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𝑑𝑦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5" y="5181600"/>
                <a:ext cx="5173980" cy="9106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155910" y="1915133"/>
                <a:ext cx="2578783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10" y="1915133"/>
                <a:ext cx="2578783" cy="9106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814060" y="1953233"/>
                <a:ext cx="3097515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𝑑𝑦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b="0" i="1" smtClean="0">
                              <a:latin typeface="Cambria Math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060" y="1953233"/>
                <a:ext cx="3097515" cy="9106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4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7" grpId="0"/>
      <p:bldP spid="18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597750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17811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2999"/>
            <a:ext cx="2895600" cy="68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038876"/>
            <a:ext cx="2743200" cy="89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410" y="1897542"/>
            <a:ext cx="5225518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" y="2702404"/>
            <a:ext cx="2212041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3183256" y="2902429"/>
            <a:ext cx="76200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035" y="2820513"/>
            <a:ext cx="4482985" cy="57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51" y="3733800"/>
            <a:ext cx="6840855" cy="37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1" y="4188142"/>
            <a:ext cx="4122419" cy="4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1" y="4652080"/>
            <a:ext cx="6752006" cy="75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1" y="5391150"/>
            <a:ext cx="7971039" cy="64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1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 3 </a:t>
            </a:r>
            <a:r>
              <a:rPr lang="en-US" b="1" dirty="0" smtClean="0"/>
              <a:t>  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57200" y="2277794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01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4469286" y="229198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02</a:t>
            </a:r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451565" y="2824988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03</a:t>
            </a:r>
            <a:endParaRPr lang="en-US" sz="2000" dirty="0"/>
          </a:p>
        </p:txBody>
      </p:sp>
      <p:sp>
        <p:nvSpPr>
          <p:cNvPr id="41" name="Rectangle 40"/>
          <p:cNvSpPr/>
          <p:nvPr/>
        </p:nvSpPr>
        <p:spPr>
          <a:xfrm>
            <a:off x="459185" y="5381655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09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486353" y="2861362"/>
            <a:ext cx="457200" cy="3637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04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451565" y="3452687"/>
            <a:ext cx="457200" cy="3637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05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4469286" y="3413063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06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459184" y="406680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07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447755" y="4722279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08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59184" y="1499818"/>
            <a:ext cx="82276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Find the length of the entire curve or indicated arc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6384" y="2261502"/>
                <a:ext cx="35699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6</m:t>
                      </m:r>
                      <m:r>
                        <a:rPr lang="en-US" sz="2000" b="0" i="1" smtClean="0">
                          <a:latin typeface="Cambria Math"/>
                        </a:rPr>
                        <m:t>𝑥𝑦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                  1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≤8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84" y="2261502"/>
                <a:ext cx="3569969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43553" y="2252304"/>
                <a:ext cx="37699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ln</m:t>
                      </m:r>
                      <m:r>
                        <a:rPr lang="en-US" sz="2000" b="0" i="1" smtClean="0">
                          <a:latin typeface="Cambria Math"/>
                        </a:rPr>
                        <m:t>⁡(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)   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/6≤</m:t>
                      </m:r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/4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553" y="2252304"/>
                <a:ext cx="3769916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74577" y="2680013"/>
                <a:ext cx="3328946" cy="690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𝑙𝑛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     2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≤4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577" y="2680013"/>
                <a:ext cx="3328946" cy="69006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976812" y="2874630"/>
                <a:ext cx="37557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=0.5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b="0" i="0" smtClean="0">
                          <a:latin typeface="Cambria Math"/>
                        </a:rPr>
                        <m:t>0.25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   1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812" y="2874630"/>
                <a:ext cx="375570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17427" y="3420298"/>
                <a:ext cx="2944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𝑎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𝑐𝑜𝑠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000" b="0" i="1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27" y="3420298"/>
                <a:ext cx="2944973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999672" y="3452687"/>
                <a:ext cx="39919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𝑐𝑜𝑠𝑡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𝑠𝑖𝑛𝑡</m:t>
                      </m:r>
                      <m:r>
                        <a:rPr lang="en-US" sz="2000" b="0" i="1" smtClean="0">
                          <a:latin typeface="Cambria Math"/>
                        </a:rPr>
                        <m:t>   0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0" i="1" smtClean="0">
                          <a:latin typeface="Cambria Math"/>
                        </a:rPr>
                        <m:t>𝑡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672" y="3452687"/>
                <a:ext cx="3991928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13616" y="3980057"/>
                <a:ext cx="5158584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𝑙𝑛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𝑡𝑎𝑛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           0≤</m:t>
                      </m:r>
                      <m:r>
                        <a:rPr lang="en-US" sz="2000" b="0" i="1" smtClean="0">
                          <a:latin typeface="Cambria Math"/>
                        </a:rPr>
                        <m:t>𝑡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16" y="3980057"/>
                <a:ext cx="5158584" cy="47359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002187" y="4685538"/>
                <a:ext cx="77303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=2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cos</m:t>
                          </m:r>
                          <m:r>
                            <a:rPr lang="en-US" sz="2000" b="0" i="0" smtClean="0">
                              <a:latin typeface="Cambria Math"/>
                            </a:rPr>
                            <m:t>(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+1, 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=2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  <a:ea typeface="Cambria Math"/>
                        </a:rPr>
                        <m:t>sin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⁡(2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           0≤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87" y="4685538"/>
                <a:ext cx="7730332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074576" y="5381655"/>
                <a:ext cx="60120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  <a:ea typeface="Cambria Math"/>
                        </a:rPr>
                        <m:t>cos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           0≤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576" y="5381655"/>
                <a:ext cx="6012023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65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Area </a:t>
            </a:r>
            <a:r>
              <a:rPr lang="en-US" b="1" dirty="0" smtClean="0">
                <a:solidFill>
                  <a:srgbClr val="FF0000"/>
                </a:solidFill>
              </a:rPr>
              <a:t>Between Curves</a:t>
            </a: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Differential </a:t>
            </a:r>
            <a:r>
              <a:rPr lang="en-US" b="1" dirty="0">
                <a:solidFill>
                  <a:srgbClr val="FF0000"/>
                </a:solidFill>
              </a:rPr>
              <a:t>Equation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Art Length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Area of a surface of revolution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Volumes </a:t>
            </a:r>
            <a:r>
              <a:rPr lang="en-US" dirty="0"/>
              <a:t>by Slicing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Revolution: The Disk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Revolution: The Washer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Volumes by Cylindrical Shells</a:t>
            </a:r>
          </a:p>
        </p:txBody>
      </p:sp>
    </p:spTree>
    <p:extLst>
      <p:ext uri="{BB962C8B-B14F-4D97-AF65-F5344CB8AC3E}">
        <p14:creationId xmlns:p14="http://schemas.microsoft.com/office/powerpoint/2010/main" val="302126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Area </a:t>
            </a:r>
            <a:r>
              <a:rPr lang="en-US" sz="3600" b="1" dirty="0" smtClean="0"/>
              <a:t>Between Curves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3" y="1788316"/>
            <a:ext cx="8077201" cy="90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79370"/>
            <a:ext cx="2400300" cy="590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3" y="3306329"/>
            <a:ext cx="8001001" cy="29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83" y="3733799"/>
            <a:ext cx="2498817" cy="260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026" y="3806187"/>
            <a:ext cx="5153588" cy="205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42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63" y="457200"/>
            <a:ext cx="8030937" cy="59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63" y="1219200"/>
            <a:ext cx="33718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43400" y="1054623"/>
                <a:ext cx="3615092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−2  →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=1,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054623"/>
                <a:ext cx="3615092" cy="3724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29" y="1427033"/>
            <a:ext cx="4722196" cy="228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92" y="4008252"/>
            <a:ext cx="3480708" cy="222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148" y="3890962"/>
            <a:ext cx="4060373" cy="234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14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 1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1629" y="1600200"/>
            <a:ext cx="45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the total areas of the shaded regions </a:t>
            </a: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9" y="2209801"/>
            <a:ext cx="263950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4" y="2315256"/>
            <a:ext cx="2242196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637314"/>
            <a:ext cx="34290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67543"/>
            <a:ext cx="23526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57" y="4692423"/>
            <a:ext cx="21431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6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140529"/>
            <a:ext cx="25050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24669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" y="2895600"/>
            <a:ext cx="238125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93271"/>
            <a:ext cx="23241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6032"/>
            <a:ext cx="2971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7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Differential Equation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09800" y="1654675"/>
                <a:ext cx="4956165" cy="793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𝐺𝑖𝑣𝑒𝑛</m:t>
                      </m:r>
                      <m:r>
                        <a:rPr lang="en-US" sz="240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654675"/>
                <a:ext cx="4956165" cy="7936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526030"/>
            <a:ext cx="7543801" cy="80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191791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743200" y="3790950"/>
            <a:ext cx="4572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79798"/>
            <a:ext cx="2209800" cy="70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5715000" y="3787140"/>
            <a:ext cx="4572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242" y="3674096"/>
            <a:ext cx="2124347" cy="49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48200"/>
            <a:ext cx="2590800" cy="65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1" y="4572000"/>
            <a:ext cx="1920015" cy="68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3390900" y="4768215"/>
            <a:ext cx="4572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31" y="5489257"/>
            <a:ext cx="37039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934" y="5660706"/>
            <a:ext cx="3012636" cy="39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731211" y="5729287"/>
            <a:ext cx="4572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200341" y="5716904"/>
            <a:ext cx="4572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5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7907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66737"/>
            <a:ext cx="78486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00200"/>
            <a:ext cx="38593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17399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43614"/>
            <a:ext cx="2157982" cy="61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901453" y="2325052"/>
            <a:ext cx="584947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07875"/>
            <a:ext cx="307086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23210" y="3131760"/>
            <a:ext cx="2082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So, the problem is </a:t>
            </a:r>
            <a:endParaRPr lang="en-US" sz="2000" dirty="0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91" y="3625927"/>
            <a:ext cx="229496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236" y="3675456"/>
            <a:ext cx="2743200" cy="749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65" y="4235527"/>
            <a:ext cx="2625196" cy="67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3178436" y="3862147"/>
            <a:ext cx="990600" cy="217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777273" y="4401010"/>
                <a:ext cx="412491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The initial condition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=16 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determines </a:t>
                </a:r>
                <a:r>
                  <a:rPr lang="en-US" sz="2000" dirty="0"/>
                  <a:t>the value of </a:t>
                </a:r>
                <a:r>
                  <a:rPr lang="en-US" sz="2000" dirty="0" smtClean="0"/>
                  <a:t>C</a:t>
                </a:r>
                <a:r>
                  <a:rPr lang="en-US" sz="2000" i="1" dirty="0" smtClean="0"/>
                  <a:t> </a:t>
                </a:r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latin typeface="Cambria Math"/>
                      </a:rPr>
                      <m:t>=8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273" y="4401010"/>
                <a:ext cx="4124912" cy="707886"/>
              </a:xfrm>
              <a:prstGeom prst="rect">
                <a:avLst/>
              </a:prstGeom>
              <a:blipFill rotWithShape="1">
                <a:blip r:embed="rId11"/>
                <a:stretch>
                  <a:fillRect l="-1627" t="-4310" r="-444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61" y="5058508"/>
            <a:ext cx="2514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61" y="5668108"/>
            <a:ext cx="1946668" cy="761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73" y="5108896"/>
            <a:ext cx="3968054" cy="83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313461" y="5867400"/>
                <a:ext cx="543216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Tank </a:t>
                </a:r>
                <a:r>
                  <a:rPr lang="en-US" sz="2000" dirty="0"/>
                  <a:t>will empty </a:t>
                </a:r>
                <a:r>
                  <a:rPr lang="en-US" sz="2000" i="1" dirty="0" smtClean="0"/>
                  <a:t>V </a:t>
                </a:r>
                <a:r>
                  <a:rPr lang="en-US" sz="2000" dirty="0"/>
                  <a:t>= </a:t>
                </a:r>
                <a:r>
                  <a:rPr lang="en-US" sz="2000" dirty="0" smtClean="0"/>
                  <a:t>0 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=400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000" dirty="0"/>
                  <a:t> minutes, which is about 21 hours.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461" y="5867400"/>
                <a:ext cx="5432164" cy="707886"/>
              </a:xfrm>
              <a:prstGeom prst="rect">
                <a:avLst/>
              </a:prstGeom>
              <a:blipFill rotWithShape="1">
                <a:blip r:embed="rId15"/>
                <a:stretch>
                  <a:fillRect l="-1235" t="-4310" r="-112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78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3" grpId="0" animBg="1"/>
      <p:bldP spid="1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 2 </a:t>
            </a:r>
            <a:r>
              <a:rPr lang="en-US" b="1" dirty="0" smtClean="0"/>
              <a:t>  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57200" y="2277794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01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3215640" y="2323514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02</a:t>
            </a:r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5916930" y="231582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03</a:t>
            </a:r>
            <a:endParaRPr lang="en-US" sz="2000" dirty="0"/>
          </a:p>
        </p:txBody>
      </p:sp>
      <p:sp>
        <p:nvSpPr>
          <p:cNvPr id="41" name="Rectangle 40"/>
          <p:cNvSpPr/>
          <p:nvPr/>
        </p:nvSpPr>
        <p:spPr>
          <a:xfrm>
            <a:off x="459184" y="4958622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09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51565" y="3191821"/>
            <a:ext cx="457200" cy="3637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04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4344391" y="3191821"/>
            <a:ext cx="457200" cy="3637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05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451565" y="4108325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06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3225245" y="4108325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07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5945585" y="4084645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08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59184" y="1499818"/>
            <a:ext cx="82276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Solve the differential equation in Exercises </a:t>
            </a:r>
            <a:r>
              <a:rPr lang="en-US" sz="2800" dirty="0" smtClean="0"/>
              <a:t>1 – 9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20382"/>
            <a:ext cx="1734213" cy="79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100429"/>
            <a:ext cx="1230877" cy="74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120382"/>
            <a:ext cx="2319427" cy="72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58627"/>
            <a:ext cx="1963249" cy="70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597" y="3058627"/>
            <a:ext cx="2169003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14804"/>
            <a:ext cx="1447800" cy="787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042" y="3944086"/>
            <a:ext cx="1427958" cy="68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4" y="3945244"/>
            <a:ext cx="1552575" cy="78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40" y="4891956"/>
            <a:ext cx="6342660" cy="93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7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</TotalTime>
  <Words>603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Agenda</vt:lpstr>
      <vt:lpstr>Area Between Curves </vt:lpstr>
      <vt:lpstr>PowerPoint Presentation</vt:lpstr>
      <vt:lpstr>Exercises 1</vt:lpstr>
      <vt:lpstr>PowerPoint Presentation</vt:lpstr>
      <vt:lpstr>Differential Equation</vt:lpstr>
      <vt:lpstr>PowerPoint Presentation</vt:lpstr>
      <vt:lpstr>Exercises 2   </vt:lpstr>
      <vt:lpstr> Art Length</vt:lpstr>
      <vt:lpstr>PowerPoint Presentation</vt:lpstr>
      <vt:lpstr>Exercises 3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FIK</cp:lastModifiedBy>
  <cp:revision>185</cp:revision>
  <dcterms:created xsi:type="dcterms:W3CDTF">2013-05-27T02:50:26Z</dcterms:created>
  <dcterms:modified xsi:type="dcterms:W3CDTF">2014-01-22T08:45:03Z</dcterms:modified>
</cp:coreProperties>
</file>