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210" y="478955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solidFill>
                  <a:schemeClr val="bg1"/>
                </a:solidFill>
              </a:rPr>
              <a:t>11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476441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400" b="1" dirty="0" smtClean="0"/>
              <a:t>Integration </a:t>
            </a:r>
            <a:r>
              <a:rPr lang="en-US" sz="3400" b="1" dirty="0" smtClean="0"/>
              <a:t>Applications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68110" y="429450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42" y="1935805"/>
            <a:ext cx="2073170" cy="23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153400" cy="1515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772400" cy="7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906976"/>
            <a:ext cx="7445244" cy="44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632396"/>
            <a:ext cx="26765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37" y="4557856"/>
            <a:ext cx="2276475" cy="203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" y="3387089"/>
            <a:ext cx="7353804" cy="44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" y="3785233"/>
            <a:ext cx="7292844" cy="70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4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696200" cy="139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91000"/>
            <a:ext cx="2619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2210"/>
            <a:ext cx="7543800" cy="102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" y="3048000"/>
            <a:ext cx="7518083" cy="67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71950"/>
            <a:ext cx="24384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3734047"/>
            <a:ext cx="6748463" cy="38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48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36432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" y="3886200"/>
            <a:ext cx="24955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" y="1676400"/>
            <a:ext cx="746860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34764"/>
            <a:ext cx="23812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Revolution</a:t>
            </a:r>
            <a:r>
              <a:rPr lang="en-US" sz="3600" b="1" dirty="0"/>
              <a:t>: The Disk Method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24000"/>
            <a:ext cx="8305800" cy="11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2771775"/>
            <a:ext cx="3095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435124"/>
            <a:ext cx="8305800" cy="63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67200"/>
            <a:ext cx="2209800" cy="1170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1" y="4191000"/>
            <a:ext cx="2109788" cy="18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74813"/>
            <a:ext cx="1952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771047"/>
            <a:ext cx="35528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00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685800"/>
            <a:ext cx="788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1469567"/>
            <a:ext cx="5867400" cy="25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1905000"/>
            <a:ext cx="50482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057400"/>
            <a:ext cx="2466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99633"/>
            <a:ext cx="15144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2" y="3171146"/>
            <a:ext cx="19335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28" y="3809321"/>
            <a:ext cx="2524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4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105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4480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4114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3600"/>
            <a:ext cx="33813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78295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76337"/>
            <a:ext cx="28956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20002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1990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4514850"/>
            <a:ext cx="16478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7" y="5211536"/>
            <a:ext cx="4229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66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609600"/>
            <a:ext cx="779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8" y="1447800"/>
            <a:ext cx="3352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14474"/>
            <a:ext cx="34766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39" y="4227739"/>
            <a:ext cx="2181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407" y="4238625"/>
            <a:ext cx="2076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38625"/>
            <a:ext cx="26384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19675"/>
            <a:ext cx="36671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97" y="4431582"/>
            <a:ext cx="2438400" cy="236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3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Exercises </a:t>
            </a:r>
            <a:r>
              <a:rPr lang="en-US" sz="2000" dirty="0" smtClean="0"/>
              <a:t>1 – 4, </a:t>
            </a:r>
            <a:r>
              <a:rPr lang="en-US" sz="2000" dirty="0"/>
              <a:t>find the volume of the solid generated by </a:t>
            </a:r>
            <a:r>
              <a:rPr lang="en-US" sz="2000" dirty="0" smtClean="0"/>
              <a:t>revolving the </a:t>
            </a:r>
            <a:r>
              <a:rPr lang="en-US" sz="2000" dirty="0"/>
              <a:t>shaded region about the given axis.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2794635" cy="217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9026"/>
            <a:ext cx="2457450" cy="235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60" y="4431582"/>
            <a:ext cx="2324100" cy="228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199" y="609600"/>
            <a:ext cx="80067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volumes of the solids generated by revolving the </a:t>
            </a:r>
            <a:r>
              <a:rPr lang="en-US" sz="2000" dirty="0" smtClean="0"/>
              <a:t>regions bounded </a:t>
            </a:r>
            <a:r>
              <a:rPr lang="en-US" sz="2000" dirty="0"/>
              <a:t>by the lines and curves in Exercises </a:t>
            </a:r>
            <a:r>
              <a:rPr lang="en-US" sz="2000" dirty="0" smtClean="0"/>
              <a:t>5 – 11 </a:t>
            </a:r>
            <a:r>
              <a:rPr lang="en-US" sz="2000" dirty="0"/>
              <a:t>about </a:t>
            </a:r>
            <a:r>
              <a:rPr lang="en-US" sz="2000" dirty="0" smtClean="0"/>
              <a:t>the </a:t>
            </a:r>
            <a:r>
              <a:rPr lang="en-US" sz="2000" i="1" dirty="0" smtClean="0"/>
              <a:t>x</a:t>
            </a:r>
            <a:r>
              <a:rPr lang="en-US" sz="2000" dirty="0" smtClean="0"/>
              <a:t>-axis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371600"/>
            <a:ext cx="7010400" cy="160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198" y="3089634"/>
            <a:ext cx="78486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volumes of the solids generated by revolving the </a:t>
            </a:r>
            <a:r>
              <a:rPr lang="en-US" sz="2000" dirty="0" smtClean="0"/>
              <a:t>regions bounded </a:t>
            </a:r>
            <a:r>
              <a:rPr lang="en-US" sz="2000" dirty="0"/>
              <a:t>by the lines and curves in Exercises </a:t>
            </a:r>
            <a:r>
              <a:rPr lang="en-US" sz="2000" dirty="0" smtClean="0"/>
              <a:t>12 – 17 </a:t>
            </a:r>
            <a:r>
              <a:rPr lang="en-US" sz="2000" dirty="0"/>
              <a:t>about the </a:t>
            </a:r>
            <a:r>
              <a:rPr lang="en-US" sz="2000" i="1" dirty="0"/>
              <a:t>y</a:t>
            </a:r>
            <a:r>
              <a:rPr lang="en-US" sz="2000" dirty="0"/>
              <a:t>-axis.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847188"/>
            <a:ext cx="7688531" cy="232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7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Area </a:t>
            </a:r>
            <a:r>
              <a:rPr lang="en-US" dirty="0" smtClean="0"/>
              <a:t>Between Curves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Differential </a:t>
            </a:r>
            <a:r>
              <a:rPr lang="en-US" dirty="0"/>
              <a:t>Equation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 Length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Area of a surface of revolution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Volumes </a:t>
            </a:r>
            <a:r>
              <a:rPr lang="en-US" b="1" dirty="0">
                <a:solidFill>
                  <a:srgbClr val="FF0000"/>
                </a:solidFill>
              </a:rPr>
              <a:t>by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Revolution: The Disk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Revolution: The Washer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Volumes by Cylindrical Shells</a:t>
            </a:r>
          </a:p>
        </p:txBody>
      </p:sp>
    </p:spTree>
    <p:extLst>
      <p:ext uri="{BB962C8B-B14F-4D97-AF65-F5344CB8AC3E}">
        <p14:creationId xmlns:p14="http://schemas.microsoft.com/office/powerpoint/2010/main" val="3021260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Revolution</a:t>
            </a:r>
            <a:r>
              <a:rPr lang="en-US" sz="3600" b="1" dirty="0"/>
              <a:t>: The Washer Method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region we revolve to generate a solid does not border on or cross the axis </a:t>
            </a:r>
            <a:r>
              <a:rPr lang="en-US" sz="2000" dirty="0" smtClean="0"/>
              <a:t>of revolution, the </a:t>
            </a:r>
            <a:r>
              <a:rPr lang="en-US" sz="2000" dirty="0"/>
              <a:t>solid has a hole in </a:t>
            </a:r>
            <a:r>
              <a:rPr lang="en-US" sz="2000" dirty="0" smtClean="0"/>
              <a:t>it. </a:t>
            </a:r>
            <a:r>
              <a:rPr lang="en-US" sz="2000" dirty="0"/>
              <a:t>The cross-sections perpendicular to the axis </a:t>
            </a:r>
            <a:r>
              <a:rPr lang="en-US" sz="2000" dirty="0" smtClean="0"/>
              <a:t>of revolution </a:t>
            </a:r>
            <a:r>
              <a:rPr lang="en-US" sz="2000" dirty="0"/>
              <a:t>are washers </a:t>
            </a:r>
            <a:r>
              <a:rPr lang="en-US" sz="2000" dirty="0" smtClean="0"/>
              <a:t>instead </a:t>
            </a:r>
            <a:r>
              <a:rPr lang="en-US" sz="2000" dirty="0"/>
              <a:t>of disks. </a:t>
            </a:r>
            <a:r>
              <a:rPr lang="en-US" sz="2000" dirty="0" smtClean="0"/>
              <a:t>The dimensions </a:t>
            </a:r>
            <a:r>
              <a:rPr lang="en-US" sz="2000" dirty="0"/>
              <a:t>of a typical washer </a:t>
            </a:r>
            <a:r>
              <a:rPr lang="en-US" sz="2000" dirty="0" smtClean="0"/>
              <a:t>are </a:t>
            </a:r>
            <a:r>
              <a:rPr lang="en-US" sz="2000" i="1" dirty="0" smtClean="0"/>
              <a:t>R(x) </a:t>
            </a:r>
            <a:r>
              <a:rPr lang="en-US" sz="2000" dirty="0" smtClean="0"/>
              <a:t>and </a:t>
            </a:r>
            <a:r>
              <a:rPr lang="en-US" sz="2000" i="1" dirty="0" smtClean="0"/>
              <a:t>r(x)</a:t>
            </a:r>
            <a:endParaRPr lang="en-US" sz="2000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8325"/>
            <a:ext cx="7820699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10987"/>
            <a:ext cx="42195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1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33400"/>
            <a:ext cx="7810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06954"/>
            <a:ext cx="31051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4" y="1349829"/>
            <a:ext cx="29241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6" y="4191000"/>
            <a:ext cx="63246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029200"/>
            <a:ext cx="66865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1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27241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57275"/>
            <a:ext cx="2781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82" y="457200"/>
            <a:ext cx="77533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257800"/>
            <a:ext cx="30670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79" y="5181600"/>
            <a:ext cx="27527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04" y="5257800"/>
            <a:ext cx="628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4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4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502777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volumes of the solids generated by revolving the shaded </a:t>
            </a:r>
            <a:r>
              <a:rPr lang="en-US" sz="2000" dirty="0" smtClean="0"/>
              <a:t>regions in </a:t>
            </a:r>
            <a:r>
              <a:rPr lang="en-US" sz="2000" dirty="0"/>
              <a:t>Exercises </a:t>
            </a:r>
            <a:r>
              <a:rPr lang="en-US" sz="2000" dirty="0" smtClean="0"/>
              <a:t>1 and 2 about </a:t>
            </a:r>
            <a:r>
              <a:rPr lang="en-US" sz="2000" dirty="0"/>
              <a:t>the indicated axes.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30" y="2381250"/>
            <a:ext cx="2209800" cy="152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1779"/>
            <a:ext cx="1905000" cy="182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94360" y="3915431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volumes of the solids generated by revolving the </a:t>
            </a:r>
            <a:r>
              <a:rPr lang="en-US" sz="2000" dirty="0" smtClean="0"/>
              <a:t>regions bounded </a:t>
            </a:r>
            <a:r>
              <a:rPr lang="en-US" sz="2000" dirty="0"/>
              <a:t>by the lines and curves in Exercises </a:t>
            </a:r>
            <a:r>
              <a:rPr lang="en-US" sz="2000" dirty="0" smtClean="0"/>
              <a:t>3 – 8 </a:t>
            </a:r>
            <a:r>
              <a:rPr lang="en-US" sz="2000" dirty="0"/>
              <a:t>about </a:t>
            </a:r>
            <a:r>
              <a:rPr lang="en-US" sz="2000" dirty="0" smtClean="0"/>
              <a:t>the </a:t>
            </a:r>
            <a:r>
              <a:rPr lang="en-US" sz="2000" i="1" dirty="0" smtClean="0"/>
              <a:t>x</a:t>
            </a:r>
            <a:r>
              <a:rPr lang="en-US" sz="2000" dirty="0" smtClean="0"/>
              <a:t>-axis</a:t>
            </a:r>
            <a:r>
              <a:rPr lang="en-US" sz="2000" dirty="0"/>
              <a:t>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23317"/>
            <a:ext cx="7772400" cy="1827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4572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Exercises </a:t>
            </a:r>
            <a:r>
              <a:rPr lang="en-US" sz="2400" dirty="0" smtClean="0"/>
              <a:t>9 </a:t>
            </a:r>
            <a:r>
              <a:rPr lang="en-US" sz="2400" dirty="0"/>
              <a:t>and </a:t>
            </a:r>
            <a:r>
              <a:rPr lang="en-US" sz="2400" dirty="0" smtClean="0"/>
              <a:t>10, </a:t>
            </a:r>
            <a:r>
              <a:rPr lang="en-US" sz="2400" dirty="0"/>
              <a:t>find the volume of the solid generated by </a:t>
            </a:r>
            <a:r>
              <a:rPr lang="en-US" sz="2400" dirty="0" smtClean="0"/>
              <a:t>revolving each </a:t>
            </a:r>
            <a:r>
              <a:rPr lang="en-US" sz="2400" dirty="0"/>
              <a:t>region about the given 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43000" y="1383267"/>
                <a:ext cx="7620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The region in the first quadrant bounded above by the curve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, below </a:t>
                </a:r>
                <a:r>
                  <a:rPr lang="en-US" sz="2000" dirty="0"/>
                  <a:t>by the </a:t>
                </a:r>
                <a:r>
                  <a:rPr lang="en-US" sz="2000" i="1" dirty="0"/>
                  <a:t>x</a:t>
                </a:r>
                <a:r>
                  <a:rPr lang="en-US" sz="2000" dirty="0"/>
                  <a:t>-axis, and on the right by the </a:t>
                </a:r>
                <a:r>
                  <a:rPr lang="en-US" sz="2000" dirty="0" smtClean="0"/>
                  <a:t>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=1,</m:t>
                    </m:r>
                  </m:oMath>
                </a14:m>
                <a:r>
                  <a:rPr lang="en-US" sz="2000" dirty="0" smtClean="0"/>
                  <a:t> about the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=−1.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383267"/>
                <a:ext cx="76200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880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" y="1429433"/>
            <a:ext cx="609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09.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32114" y="2447097"/>
                <a:ext cx="7620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The region in the second quadrant bounded above by the curve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below </a:t>
                </a:r>
                <a:r>
                  <a:rPr lang="en-US" sz="2000" dirty="0"/>
                  <a:t>by the </a:t>
                </a:r>
                <a:r>
                  <a:rPr lang="en-US" sz="2000" i="1" dirty="0"/>
                  <a:t>x</a:t>
                </a:r>
                <a:r>
                  <a:rPr lang="en-US" sz="2000" dirty="0"/>
                  <a:t>-axis, and on the left by the </a:t>
                </a:r>
                <a:r>
                  <a:rPr lang="en-US" sz="2000" dirty="0" smtClean="0"/>
                  <a:t>line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=−1</m:t>
                    </m:r>
                  </m:oMath>
                </a14:m>
                <a:r>
                  <a:rPr lang="en-US" sz="2000" dirty="0" smtClean="0"/>
                  <a:t>, about</a:t>
                </a:r>
                <a:endParaRPr lang="en-US" sz="2000" dirty="0"/>
              </a:p>
              <a:p>
                <a:r>
                  <a:rPr lang="en-US" sz="2000" dirty="0" smtClean="0"/>
                  <a:t>the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=−2. 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2447097"/>
                <a:ext cx="7620000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880" t="-2994" r="-400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33400" y="2493263"/>
            <a:ext cx="59871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3000" y="3508926"/>
                <a:ext cx="7620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Find the volume of the solid generated by revolving the region bounded by the parabola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and the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about</a:t>
                </a:r>
                <a:endParaRPr lang="en-US" sz="2000" dirty="0"/>
              </a:p>
              <a:p>
                <a:r>
                  <a:rPr lang="en-US" sz="2000" dirty="0" smtClean="0"/>
                  <a:t>a. the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=1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/>
                      </a:rPr>
                      <m:t>              </m:t>
                    </m:r>
                    <m:r>
                      <m:rPr>
                        <m:nor/>
                      </m:rPr>
                      <a:rPr lang="en-US" sz="2000" b="0" i="0" dirty="0" smtClean="0"/>
                      <m:t>b</m:t>
                    </m:r>
                    <m:r>
                      <m:rPr>
                        <m:nor/>
                      </m:rPr>
                      <a:rPr lang="en-US" sz="2000" dirty="0"/>
                      <m:t>. </m:t>
                    </m:r>
                    <m:r>
                      <m:rPr>
                        <m:nor/>
                      </m:rPr>
                      <a:rPr lang="en-US" sz="2000" dirty="0"/>
                      <m:t>the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line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=2             </m:t>
                    </m:r>
                    <m:r>
                      <m:rPr>
                        <m:nor/>
                      </m:rPr>
                      <a:rPr lang="en-US" sz="2000" b="0" i="0" dirty="0" smtClean="0"/>
                      <m:t>c</m:t>
                    </m:r>
                    <m:r>
                      <m:rPr>
                        <m:nor/>
                      </m:rPr>
                      <a:rPr lang="en-US" sz="2000" dirty="0"/>
                      <m:t>. </m:t>
                    </m:r>
                    <m:r>
                      <m:rPr>
                        <m:nor/>
                      </m:rPr>
                      <a:rPr lang="en-US" sz="2000" dirty="0"/>
                      <m:t>the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line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=−1.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08926"/>
                <a:ext cx="76200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880" t="-3012" r="-1040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3400" y="3555092"/>
            <a:ext cx="6096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11.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164771" y="4591950"/>
                <a:ext cx="7620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The disk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+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is revolved about the line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, (</m:t>
                    </m:r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 to generate a solid shaped like a doughnut and called a torus. Find its volume.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1" y="4591950"/>
                <a:ext cx="7620000" cy="1015663"/>
              </a:xfrm>
              <a:prstGeom prst="rect">
                <a:avLst/>
              </a:prstGeom>
              <a:blipFill rotWithShape="1">
                <a:blip r:embed="rId5"/>
                <a:stretch>
                  <a:fillRect l="-800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33400" y="4638116"/>
            <a:ext cx="6313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5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Volumes by Cylindrical Shells</a:t>
            </a:r>
            <a:endParaRPr lang="en-US" sz="3600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4000"/>
            <a:ext cx="8229601" cy="105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27622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77886"/>
            <a:ext cx="36290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791200"/>
            <a:ext cx="6210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4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880755"/>
            <a:ext cx="7924801" cy="53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0" y="1566555"/>
            <a:ext cx="31337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66555"/>
            <a:ext cx="34575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7" y="4538355"/>
            <a:ext cx="2990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95" y="4605030"/>
            <a:ext cx="3152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70" y="4685992"/>
            <a:ext cx="8096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7" y="1143000"/>
            <a:ext cx="3418113" cy="2233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" y="357187"/>
            <a:ext cx="8000999" cy="6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843" y="2095499"/>
            <a:ext cx="3057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3" y="3425187"/>
            <a:ext cx="7979226" cy="58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953000"/>
            <a:ext cx="31527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77635"/>
            <a:ext cx="2743200" cy="237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1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In Exercises 1–6, use the shell method to find the volumes of </a:t>
            </a:r>
            <a:r>
              <a:rPr lang="en-US" sz="2000" dirty="0" smtClean="0"/>
              <a:t>the solids </a:t>
            </a:r>
            <a:r>
              <a:rPr lang="en-US" sz="2000" dirty="0"/>
              <a:t>generated by revolving the shaded region about the </a:t>
            </a:r>
            <a:r>
              <a:rPr lang="en-US" sz="2000" dirty="0" smtClean="0"/>
              <a:t>indicated axis</a:t>
            </a:r>
            <a:r>
              <a:rPr lang="en-US" sz="2000" dirty="0"/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6" y="2231886"/>
            <a:ext cx="1643743" cy="229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37015"/>
            <a:ext cx="1711396" cy="238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64" y="2510292"/>
            <a:ext cx="1816757" cy="199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78" y="4724400"/>
            <a:ext cx="2084759" cy="18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0292"/>
            <a:ext cx="2304597" cy="26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12123"/>
            <a:ext cx="2133600" cy="271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95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573422"/>
            <a:ext cx="731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region shown here is to be revolved about the </a:t>
            </a:r>
            <a:r>
              <a:rPr lang="en-US" sz="2000" i="1" dirty="0"/>
              <a:t>x</a:t>
            </a:r>
            <a:r>
              <a:rPr lang="en-US" sz="2000" dirty="0"/>
              <a:t>-axis to </a:t>
            </a:r>
            <a:r>
              <a:rPr lang="en-US" sz="2000" dirty="0" smtClean="0"/>
              <a:t>generate</a:t>
            </a:r>
            <a:endParaRPr lang="en-US" sz="2000" dirty="0"/>
          </a:p>
          <a:p>
            <a:r>
              <a:rPr lang="en-US" sz="2000" dirty="0"/>
              <a:t>a solid. Which of the methods (disk, washer, shell) could </a:t>
            </a:r>
            <a:r>
              <a:rPr lang="en-US" sz="2000" dirty="0" smtClean="0"/>
              <a:t>you use </a:t>
            </a:r>
            <a:r>
              <a:rPr lang="en-US" sz="2000" dirty="0"/>
              <a:t>to find the volume of the solid? How many integrals would </a:t>
            </a:r>
            <a:r>
              <a:rPr lang="en-US" sz="2000" dirty="0" smtClean="0"/>
              <a:t>be required </a:t>
            </a:r>
            <a:r>
              <a:rPr lang="en-US" sz="2000" dirty="0"/>
              <a:t>in each case? Explain.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91901"/>
            <a:ext cx="6858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7</a:t>
            </a:r>
            <a:endParaRPr lang="en-US" sz="48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352800" cy="185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505200" y="4132955"/>
            <a:ext cx="525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region shown </a:t>
            </a:r>
            <a:r>
              <a:rPr lang="en-US" sz="2000" dirty="0" smtClean="0"/>
              <a:t>at left </a:t>
            </a:r>
            <a:r>
              <a:rPr lang="en-US" sz="2000" dirty="0"/>
              <a:t>is to be revolved about the </a:t>
            </a:r>
            <a:r>
              <a:rPr lang="en-US" sz="2000" i="1" dirty="0"/>
              <a:t>y</a:t>
            </a:r>
            <a:r>
              <a:rPr lang="en-US" sz="2000" dirty="0"/>
              <a:t>-axis to </a:t>
            </a:r>
            <a:r>
              <a:rPr lang="en-US" sz="2000" dirty="0" smtClean="0"/>
              <a:t>generate a </a:t>
            </a:r>
            <a:r>
              <a:rPr lang="en-US" sz="2000" dirty="0"/>
              <a:t>solid. Which of the methods (disk, washer, shell) could </a:t>
            </a:r>
            <a:r>
              <a:rPr lang="en-US" sz="2000" dirty="0" smtClean="0"/>
              <a:t>you use </a:t>
            </a:r>
            <a:r>
              <a:rPr lang="en-US" sz="2000" dirty="0"/>
              <a:t>to find the volume of the solid? How many integrals would </a:t>
            </a:r>
            <a:r>
              <a:rPr lang="en-US" sz="2000" dirty="0" smtClean="0"/>
              <a:t>be required </a:t>
            </a:r>
            <a:r>
              <a:rPr lang="en-US" sz="2000" dirty="0"/>
              <a:t>in each case? Give reasons for your answers.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492166"/>
            <a:ext cx="6858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8</a:t>
            </a:r>
            <a:endParaRPr lang="en-US" sz="48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07" y="3439272"/>
            <a:ext cx="2273193" cy="26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2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 b="1" dirty="0" smtClean="0"/>
              <a:t> </a:t>
            </a:r>
            <a:r>
              <a:rPr lang="en-US" sz="3600" b="1" dirty="0"/>
              <a:t>Area of a </a:t>
            </a:r>
            <a:r>
              <a:rPr lang="en-US" sz="3600" b="1" dirty="0" smtClean="0"/>
              <a:t>Surface </a:t>
            </a:r>
            <a:r>
              <a:rPr lang="en-US" sz="3600" b="1" dirty="0"/>
              <a:t>of </a:t>
            </a:r>
            <a:r>
              <a:rPr lang="en-US" sz="3600" b="1" dirty="0" smtClean="0"/>
              <a:t>Revolution</a:t>
            </a:r>
            <a:endParaRPr lang="en-US" sz="3600" b="1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87817"/>
            <a:ext cx="4343402" cy="170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33600"/>
            <a:ext cx="3588824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7200" y="3429000"/>
            <a:ext cx="8160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Calculate the surface area of a sphere of radius </a:t>
            </a:r>
            <a:r>
              <a:rPr lang="en-US" sz="2000" i="1" dirty="0"/>
              <a:t>R</a:t>
            </a:r>
            <a:r>
              <a:rPr lang="en-US" dirty="0"/>
              <a:t>.</a:t>
            </a: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2270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956776"/>
            <a:ext cx="2609850" cy="73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990850" y="41529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410201"/>
            <a:ext cx="6781800" cy="70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572000"/>
            <a:ext cx="4220365" cy="71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1" y="5541042"/>
            <a:ext cx="1023451" cy="39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85800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9 </a:t>
            </a:r>
            <a:r>
              <a:rPr lang="en-US" sz="2000" dirty="0"/>
              <a:t>and </a:t>
            </a:r>
            <a:r>
              <a:rPr lang="en-US" sz="2000" dirty="0" smtClean="0"/>
              <a:t>10, </a:t>
            </a:r>
            <a:r>
              <a:rPr lang="en-US" sz="2000" dirty="0"/>
              <a:t>use the shell method to find the volumes </a:t>
            </a:r>
            <a:r>
              <a:rPr lang="en-US" sz="2000" dirty="0" smtClean="0"/>
              <a:t>of the </a:t>
            </a:r>
            <a:r>
              <a:rPr lang="en-US" sz="2000" dirty="0"/>
              <a:t>solids generated by revolving the shaded regions about the </a:t>
            </a:r>
            <a:r>
              <a:rPr lang="en-US" sz="2000" dirty="0" smtClean="0"/>
              <a:t>indicated axes</a:t>
            </a:r>
            <a:r>
              <a:rPr lang="en-US" sz="20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00200"/>
            <a:ext cx="2667000" cy="207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63196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497989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80" y="3672795"/>
            <a:ext cx="23812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7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254317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600199"/>
            <a:ext cx="2731660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05" y="2175509"/>
            <a:ext cx="395097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04" y="2687954"/>
            <a:ext cx="5789981" cy="81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38550"/>
            <a:ext cx="7856275" cy="77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60" y="4411706"/>
            <a:ext cx="6062915" cy="76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3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r>
              <a:rPr lang="en-US" sz="3600" b="1" dirty="0" smtClean="0"/>
              <a:t>1</a:t>
            </a:r>
            <a:r>
              <a:rPr lang="en-US" b="1" dirty="0" smtClean="0"/>
              <a:t> 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252925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38" name="Rectangle 37"/>
          <p:cNvSpPr/>
          <p:nvPr/>
        </p:nvSpPr>
        <p:spPr>
          <a:xfrm>
            <a:off x="4119761" y="252925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449740" y="416433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7200" y="3113124"/>
            <a:ext cx="46299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49740" y="366099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9184" y="1499818"/>
            <a:ext cx="82276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Find the are of the surface generated by revolving the given arc about the x-axis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2529254"/>
                <a:ext cx="28956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</a:rPr>
                        <m:t>𝑙𝑜𝑜𝑝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29254"/>
                <a:ext cx="28956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897001" y="2529254"/>
                <a:ext cx="36117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+4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, 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≤3 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01" y="2529254"/>
                <a:ext cx="361172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154585" y="2953104"/>
                <a:ext cx="296517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1     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 −</m:t>
                      </m:r>
                      <m:r>
                        <a:rPr lang="en-US" sz="2000" b="0" i="1" smtClean="0">
                          <a:latin typeface="Cambria Math"/>
                        </a:rPr>
                        <m:t>𝑎𝑥𝑖𝑠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85" y="2953104"/>
                <a:ext cx="29651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021080" y="3663991"/>
                <a:ext cx="81534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−2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0≤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US" sz="2000" b="0" i="1" smtClean="0">
                          <a:latin typeface="Cambria Math"/>
                        </a:rPr>
                        <m:t>    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𝑎𝑥𝑖𝑠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3663991"/>
                <a:ext cx="815340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21080" y="4164330"/>
                <a:ext cx="648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(1−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  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𝑎𝑥𝑖𝑠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164330"/>
                <a:ext cx="648827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21080" y="4657308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Show that the surface area of a spherical cap of height </a:t>
            </a:r>
            <a:r>
              <a:rPr lang="en-US" sz="2000" i="1" dirty="0"/>
              <a:t>h </a:t>
            </a:r>
            <a:r>
              <a:rPr lang="en-US" sz="2000" dirty="0"/>
              <a:t>and radius</a:t>
            </a:r>
          </a:p>
          <a:p>
            <a:r>
              <a:rPr lang="en-US" sz="2000" i="1" dirty="0"/>
              <a:t>R </a:t>
            </a:r>
            <a:r>
              <a:rPr lang="en-US" sz="2000" dirty="0" smtClean="0"/>
              <a:t>has </a:t>
            </a:r>
            <a:r>
              <a:rPr lang="en-US" sz="2000" dirty="0"/>
              <a:t>surface area 2</a:t>
            </a:r>
            <a:r>
              <a:rPr lang="en-US" sz="2000" i="1" dirty="0"/>
              <a:t>πRh</a:t>
            </a:r>
            <a:r>
              <a:rPr lang="en-US" sz="2000" dirty="0"/>
              <a:t>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2994" y="46939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90" y="5621655"/>
            <a:ext cx="1303020" cy="74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21080" y="5319921"/>
            <a:ext cx="6217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surface area of the torus obtained by rotating the </a:t>
            </a:r>
            <a:r>
              <a:rPr lang="en-US" sz="2000" dirty="0" smtClean="0"/>
              <a:t>circle </a:t>
            </a:r>
            <a:r>
              <a:rPr lang="en-US" sz="2000" i="1" dirty="0" smtClean="0"/>
              <a:t>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i="1" dirty="0"/>
              <a:t>(y </a:t>
            </a:r>
            <a:r>
              <a:rPr lang="en-US" sz="2000" dirty="0"/>
              <a:t>− </a:t>
            </a:r>
            <a:r>
              <a:rPr lang="en-US" sz="2000" i="1" dirty="0"/>
              <a:t>b)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baseline="30000" dirty="0"/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2994" y="531947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15" y="4731618"/>
            <a:ext cx="977422" cy="178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2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Volumes by </a:t>
            </a:r>
            <a:r>
              <a:rPr lang="en-US" sz="3600" b="1" dirty="0" smtClean="0"/>
              <a:t>Slicing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229601" cy="62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1514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19400"/>
            <a:ext cx="8153401" cy="78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618681"/>
            <a:ext cx="2579916" cy="26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86" y="3733800"/>
            <a:ext cx="623262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599"/>
            <a:ext cx="1110343" cy="3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36297"/>
            <a:ext cx="40195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5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53" y="990600"/>
            <a:ext cx="8153400" cy="816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75139"/>
            <a:ext cx="30670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10" y="2184229"/>
            <a:ext cx="3962399" cy="290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653" y="2723469"/>
            <a:ext cx="5295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53" y="3304494"/>
            <a:ext cx="3486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3" y="4210050"/>
            <a:ext cx="17811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03" y="4210050"/>
            <a:ext cx="2085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03" y="4914900"/>
            <a:ext cx="781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90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2</a:t>
            </a:r>
            <a:endParaRPr 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229600" cy="824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3276600" cy="236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39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5895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54431"/>
            <a:ext cx="2133600" cy="172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" y="3276600"/>
            <a:ext cx="7566660" cy="110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322" y="1342071"/>
            <a:ext cx="2217735" cy="152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4876800"/>
            <a:ext cx="7368540" cy="72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74198"/>
            <a:ext cx="2033433" cy="140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16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817</Words>
  <Application>Microsoft Office PowerPoint</Application>
  <PresentationFormat>On-screen Show (4:3)</PresentationFormat>
  <Paragraphs>64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Agenda</vt:lpstr>
      <vt:lpstr> Area of a Surface of Revolution</vt:lpstr>
      <vt:lpstr>PowerPoint Presentation</vt:lpstr>
      <vt:lpstr>Exercises 1  </vt:lpstr>
      <vt:lpstr>Volumes by Slicing</vt:lpstr>
      <vt:lpstr>PowerPoint Presentation</vt:lpstr>
      <vt:lpstr>Exercises 2</vt:lpstr>
      <vt:lpstr>PowerPoint Presentation</vt:lpstr>
      <vt:lpstr>PowerPoint Presentation</vt:lpstr>
      <vt:lpstr>PowerPoint Presentation</vt:lpstr>
      <vt:lpstr>PowerPoint Presentation</vt:lpstr>
      <vt:lpstr>Revolution: The Disk Method</vt:lpstr>
      <vt:lpstr>PowerPoint Presentation</vt:lpstr>
      <vt:lpstr>PowerPoint Presentation</vt:lpstr>
      <vt:lpstr>PowerPoint Presentation</vt:lpstr>
      <vt:lpstr>PowerPoint Presentation</vt:lpstr>
      <vt:lpstr>Exercises 3</vt:lpstr>
      <vt:lpstr>PowerPoint Presentation</vt:lpstr>
      <vt:lpstr>Revolution: The Washer Method</vt:lpstr>
      <vt:lpstr>PowerPoint Presentation</vt:lpstr>
      <vt:lpstr>PowerPoint Presentation</vt:lpstr>
      <vt:lpstr>Exercises 4</vt:lpstr>
      <vt:lpstr>PowerPoint Presentation</vt:lpstr>
      <vt:lpstr>Volumes by Cylindrical Shells</vt:lpstr>
      <vt:lpstr>PowerPoint Presentation</vt:lpstr>
      <vt:lpstr>PowerPoint Presentation</vt:lpstr>
      <vt:lpstr>Exercises 5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FIK</cp:lastModifiedBy>
  <cp:revision>191</cp:revision>
  <dcterms:created xsi:type="dcterms:W3CDTF">2013-05-27T02:50:26Z</dcterms:created>
  <dcterms:modified xsi:type="dcterms:W3CDTF">2014-01-22T08:50:50Z</dcterms:modified>
</cp:coreProperties>
</file>