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7DE-25D4-4FA3-AAEA-3C1FD87CD94D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7F35-5031-41F3-90F6-FD70DC6E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10" Type="http://schemas.openxmlformats.org/officeDocument/2006/relationships/image" Target="../media/image107.png"/><Relationship Id="rId4" Type="http://schemas.openxmlformats.org/officeDocument/2006/relationships/image" Target="../media/image7.png"/><Relationship Id="rId9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5" Type="http://schemas.openxmlformats.org/officeDocument/2006/relationships/image" Target="../media/image550.png"/><Relationship Id="rId10" Type="http://schemas.openxmlformats.org/officeDocument/2006/relationships/image" Target="../media/image60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210" y="490131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12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487617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400" b="1" dirty="0" smtClean="0"/>
              <a:t>Infinite Series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68110" y="446722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1" y="1871993"/>
            <a:ext cx="2071702" cy="259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03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Determine the series of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7340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572000" y="5562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545339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Diverges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8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Basic Rules</a:t>
            </a:r>
            <a:endParaRPr lang="en-US" sz="3600" b="1" dirty="0"/>
          </a:p>
        </p:txBody>
      </p:sp>
      <p:sp>
        <p:nvSpPr>
          <p:cNvPr id="4" name="Right Arrow 3"/>
          <p:cNvSpPr/>
          <p:nvPr/>
        </p:nvSpPr>
        <p:spPr>
          <a:xfrm>
            <a:off x="4158343" y="2019300"/>
            <a:ext cx="609600" cy="16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0600" y="1702835"/>
                <a:ext cx="3733800" cy="69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≠0→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/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/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𝑑𝑖𝑣𝑒𝑟𝑔𝑒𝑠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Times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702835"/>
                <a:ext cx="3733800" cy="6930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1702835"/>
                <a:ext cx="3294428" cy="693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/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/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𝑐𝑜𝑛𝑣𝑒𝑟𝑔𝑒𝑠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 → 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Times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02835"/>
                <a:ext cx="3294428" cy="6930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" y="2667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 :</a:t>
            </a:r>
            <a:endParaRPr lang="en-US" sz="32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8" y="3428999"/>
            <a:ext cx="6214382" cy="27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2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Basic Rules</a:t>
            </a:r>
            <a:endParaRPr lang="en-US" sz="36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170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38018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 :</a:t>
            </a: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3852734"/>
            <a:ext cx="3463253" cy="12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06" y="4479067"/>
            <a:ext cx="2432157" cy="64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77" y="4535571"/>
            <a:ext cx="527245" cy="45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3" y="5141477"/>
            <a:ext cx="3065325" cy="110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70" y="5807198"/>
            <a:ext cx="500977" cy="31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2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Integral Test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665514"/>
            <a:ext cx="831809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28924"/>
            <a:ext cx="817970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814359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04</a:t>
            </a:r>
            <a:endParaRPr lang="en-US" sz="36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19400"/>
            <a:ext cx="8077199" cy="367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628" y="1491734"/>
            <a:ext cx="8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that the p-series, with p a real constant converges if p &gt; 1, and diverges if p </a:t>
            </a:r>
            <a:r>
              <a:rPr lang="en-US" u="sng" dirty="0" smtClean="0"/>
              <a:t>&lt;</a:t>
            </a:r>
            <a:r>
              <a:rPr lang="en-US" dirty="0" smtClean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61066"/>
                <a:ext cx="3351879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61066"/>
                <a:ext cx="3351879" cy="8461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Comparison Test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027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038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94857" y="3962400"/>
                <a:ext cx="1261050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7" y="3962400"/>
                <a:ext cx="1261050" cy="8461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99451" y="4093026"/>
            <a:ext cx="388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Converges or diverges 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09800" y="4832576"/>
                <a:ext cx="4154503" cy="760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𝑛</m:t>
                      </m:r>
                      <m:r>
                        <a:rPr lang="en-US" sz="160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&lt;</m:t>
                      </m:r>
                      <m:r>
                        <a:rPr lang="en-US" sz="1600" i="1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→</m:t>
                      </m:r>
                      <m:r>
                        <a:rPr lang="en-US" sz="16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    </m:t>
                      </m:r>
                      <m:r>
                        <a:rPr lang="en-US" sz="1600" i="1">
                          <a:latin typeface="Cambria Math"/>
                        </a:rPr>
                        <m:t>→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600" i="1">
                              <a:latin typeface="Cambria Math"/>
                            </a:rPr>
                            <m:t>5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32576"/>
                <a:ext cx="4154503" cy="760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6480" y="5625377"/>
                <a:ext cx="3607526" cy="76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𝑑𝑖𝑣𝑒𝑟𝑔𝑒𝑠</m:t>
                          </m:r>
                          <m:r>
                            <a:rPr lang="en-US" sz="1600" i="1">
                              <a:latin typeface="Cambria Math"/>
                            </a:rPr>
                            <m:t>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𝑑𝑖𝑣𝑒𝑟𝑔𝑒𝑠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80" y="5625377"/>
                <a:ext cx="3607526" cy="7624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Limit Comparison Test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6943" y="1676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2200" y="1600200"/>
                <a:ext cx="794576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00200"/>
                <a:ext cx="794576" cy="846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76600" y="1730826"/>
            <a:ext cx="388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Converges or diverges 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3118" y="2463707"/>
                <a:ext cx="291284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&gt;2→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!&gt;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8" y="2463707"/>
                <a:ext cx="2912849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52257" y="2330305"/>
                <a:ext cx="3974100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𝑐𝑜𝑛𝑣𝑒𝑟𝑔𝑒𝑠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𝑐𝑜𝑛𝑣𝑒𝑟𝑔𝑒𝑠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7" y="2330305"/>
                <a:ext cx="3974100" cy="8461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86200" y="2568736"/>
            <a:ext cx="66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4" y="3429000"/>
            <a:ext cx="7934380" cy="29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5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6943" y="1676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53310" y="1730826"/>
            <a:ext cx="388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Converges or diverges 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9542" y="1569339"/>
                <a:ext cx="1159292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42" y="1569339"/>
                <a:ext cx="1159292" cy="846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5800" y="2437304"/>
                <a:ext cx="1181606" cy="61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5/4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37304"/>
                <a:ext cx="1181606" cy="6162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90800" y="2322336"/>
                <a:ext cx="1003736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5/4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22336"/>
                <a:ext cx="1003736" cy="8461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81200" y="25607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3310" y="2562609"/>
            <a:ext cx="15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Converges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2000" y="3168530"/>
                <a:ext cx="5562600" cy="731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ln</m:t>
                                      </m:r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3/2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5/4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1/4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68530"/>
                <a:ext cx="5562600" cy="7314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09352" y="4147188"/>
            <a:ext cx="7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00200" y="3908757"/>
                <a:ext cx="990600" cy="846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908757"/>
                <a:ext cx="990600" cy="846194"/>
              </a:xfrm>
              <a:prstGeom prst="rect">
                <a:avLst/>
              </a:prstGeom>
              <a:blipFill rotWithShape="1">
                <a:blip r:embed="rId6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885111" y="4147188"/>
            <a:ext cx="120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Converges </a:t>
            </a:r>
          </a:p>
        </p:txBody>
      </p:sp>
    </p:spTree>
    <p:extLst>
      <p:ext uri="{BB962C8B-B14F-4D97-AF65-F5344CB8AC3E}">
        <p14:creationId xmlns:p14="http://schemas.microsoft.com/office/powerpoint/2010/main" val="9834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3" grpId="0"/>
      <p:bldP spid="16" grpId="0"/>
      <p:bldP spid="18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Ratio Test</a:t>
            </a:r>
            <a:endParaRPr lang="en-US" sz="36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467600" cy="195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1114" y="347754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 :</a:t>
            </a:r>
            <a:endParaRPr lang="en-US" sz="24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4481154"/>
            <a:ext cx="7700963" cy="78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5266372"/>
            <a:ext cx="7548563" cy="51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4" y="3462964"/>
            <a:ext cx="43910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778324"/>
            <a:ext cx="2515841" cy="62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8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Root Test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6296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 :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1600200"/>
            <a:ext cx="7246413" cy="17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62964"/>
            <a:ext cx="5359486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01188"/>
            <a:ext cx="5686656" cy="18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17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2" y="4082223"/>
            <a:ext cx="38766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Infinite Sequence Definition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/>
              <a:t>infinite sequence </a:t>
            </a:r>
            <a:r>
              <a:rPr lang="en-US" dirty="0"/>
              <a:t>of numbers is a function whose domain is the set of </a:t>
            </a:r>
            <a:r>
              <a:rPr lang="en-US" dirty="0" smtClean="0"/>
              <a:t>positive integers.</a:t>
            </a:r>
          </a:p>
          <a:p>
            <a:r>
              <a:rPr lang="en-US" dirty="0" smtClean="0"/>
              <a:t>Examples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600" y="3373006"/>
                <a:ext cx="2057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73006"/>
                <a:ext cx="2057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200" y="3362903"/>
                <a:ext cx="2057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2,4,6,8,…,2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362903"/>
                <a:ext cx="20574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6800" y="3882289"/>
                <a:ext cx="2438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10+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82289"/>
                <a:ext cx="2438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878378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12,14,16,18,…,10+2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878378"/>
                <a:ext cx="2819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88571" y="4419600"/>
                <a:ext cx="2983829" cy="439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{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}={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,…,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4419600"/>
                <a:ext cx="2983829" cy="439672"/>
              </a:xfrm>
              <a:prstGeom prst="rect">
                <a:avLst/>
              </a:prstGeom>
              <a:blipFill rotWithShape="1">
                <a:blip r:embed="rId7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00" y="5196648"/>
            <a:ext cx="5791200" cy="12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Alternating Series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97774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 :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0457"/>
            <a:ext cx="6477000" cy="246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47288"/>
            <a:ext cx="4419600" cy="63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4553646"/>
            <a:ext cx="7239000" cy="90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5562600"/>
            <a:ext cx="7658100" cy="66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8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Absolute and Conditional Convergent </a:t>
            </a:r>
            <a:endParaRPr lang="en-US" sz="36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1"/>
            <a:ext cx="762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343400" cy="9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3963119"/>
            <a:ext cx="7772400" cy="25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03 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314"/>
            <a:ext cx="835933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4014391"/>
            <a:ext cx="5554882" cy="60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3" y="4044252"/>
            <a:ext cx="1981200" cy="54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51739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18" y="4713468"/>
            <a:ext cx="1147082" cy="52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4728482"/>
            <a:ext cx="1110343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5410200"/>
            <a:ext cx="80873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04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6314" y="1447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of these sequences are converge and which are  diverge !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20000" cy="228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4240125"/>
            <a:ext cx="748145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925925"/>
            <a:ext cx="7010401" cy="6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" y="5672453"/>
            <a:ext cx="6999515" cy="68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Power Series</a:t>
            </a:r>
            <a:endParaRPr lang="en-US" sz="36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9659"/>
            <a:ext cx="7230541" cy="285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93934"/>
            <a:ext cx="4495800" cy="7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47244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:</a:t>
            </a:r>
            <a:endParaRPr lang="en-US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78085"/>
            <a:ext cx="4495800" cy="76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2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Testing for </a:t>
            </a:r>
            <a:r>
              <a:rPr lang="en-US" sz="3600" b="1" dirty="0" smtClean="0"/>
              <a:t>Convergence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2452238"/>
                <a:ext cx="6096000" cy="724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+1)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n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52238"/>
                <a:ext cx="6096000" cy="7243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88546" y="3239272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convergent then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30364" y="3212069"/>
                <a:ext cx="1303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64" y="3212069"/>
                <a:ext cx="130375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34119" y="321206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Series converges for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94281" y="3207396"/>
                <a:ext cx="918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81" y="3207396"/>
                <a:ext cx="91800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9158" y="1600200"/>
                <a:ext cx="3960315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1.     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8" y="1600200"/>
                <a:ext cx="3960315" cy="8461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1" y="3608603"/>
                <a:ext cx="794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 x = -1, we get -1 -1/2 -1/3 -1/4 - … the negative of the harmonic series, it diverges. At x = 1 the series converges then the series converges for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−1&lt;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3608603"/>
                <a:ext cx="794423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6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7829" y="4265820"/>
                <a:ext cx="4396396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2. 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265820"/>
                <a:ext cx="4396396" cy="8461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0317" y="5106125"/>
                <a:ext cx="6586485" cy="724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7" y="5106125"/>
                <a:ext cx="6586485" cy="7243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8969" y="5943600"/>
                <a:ext cx="5063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Further check then The </a:t>
                </a:r>
                <a:r>
                  <a:rPr lang="en-US" dirty="0"/>
                  <a:t>series converges 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baseline="30000" smtClean="0">
                        <a:latin typeface="Cambria Math"/>
                      </a:rPr>
                      <m:t>2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9" y="5943600"/>
                <a:ext cx="506388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0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5867400" y="6128266"/>
            <a:ext cx="2764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52" y="6016822"/>
            <a:ext cx="2171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1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4" grpId="0"/>
      <p:bldP spid="9" grpId="0"/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Theorems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96200" cy="161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162800" cy="272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Theorems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00200"/>
            <a:ext cx="795341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4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Theorems</a:t>
            </a:r>
            <a:endParaRPr 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6199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550659"/>
            <a:ext cx="8361999" cy="17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84724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</a:t>
            </a:r>
            <a:r>
              <a:rPr lang="en-US" sz="3600" b="1" dirty="0" smtClean="0"/>
              <a:t>06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series of tan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(x) and find the x so that the series converges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2133600"/>
                <a:ext cx="7856318" cy="492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𝑘𝑛𝑜𝑤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=1+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converges for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1 </m:t>
                    </m:r>
                  </m:oMath>
                </a14:m>
                <a:r>
                  <a:rPr lang="en-US" dirty="0" smtClean="0"/>
                  <a:t>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3600"/>
                <a:ext cx="7856318" cy="492379"/>
              </a:xfrm>
              <a:prstGeom prst="rect">
                <a:avLst/>
              </a:prstGeom>
              <a:blipFill rotWithShape="1"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2743200"/>
                <a:ext cx="8001000" cy="528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1−(−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</m:t>
                    </m:r>
                    <m:r>
                      <m:rPr>
                        <m:nor/>
                      </m:rPr>
                      <a:rPr lang="en-US" b="0" i="0" smtClean="0"/>
                      <m:t>converges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</a:rPr>
                      <m:t> −1&lt;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3200"/>
                <a:ext cx="8001000" cy="528286"/>
              </a:xfrm>
              <a:prstGeom prst="rect">
                <a:avLst/>
              </a:prstGeom>
              <a:blipFill rotWithShape="1">
                <a:blip r:embed="rId3"/>
                <a:stretch>
                  <a:fillRect l="-609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2732" y="3435669"/>
                <a:ext cx="5511252" cy="499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Integral the f(x) then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2" y="3435669"/>
                <a:ext cx="5511252" cy="499817"/>
              </a:xfrm>
              <a:prstGeom prst="rect">
                <a:avLst/>
              </a:prstGeom>
              <a:blipFill rotWithShape="1">
                <a:blip r:embed="rId4"/>
                <a:stretch>
                  <a:fillRect l="-884" t="-96341" b="-15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8714" y="4016829"/>
                <a:ext cx="7687553" cy="82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W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know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that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+…</m:t>
                      </m:r>
                      <m:r>
                        <m:rPr>
                          <m:nor/>
                        </m:rPr>
                        <a:rPr lang="en-US"/>
                        <m:t>converges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 i="1">
                          <a:latin typeface="Cambria Math"/>
                        </a:rPr>
                        <m:t>𝑓𝑜𝑟</m:t>
                      </m:r>
                      <m:r>
                        <a:rPr lang="en-US" i="1">
                          <a:latin typeface="Cambria Math"/>
                        </a:rPr>
                        <m:t> −1&lt;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4" y="4016829"/>
                <a:ext cx="7687553" cy="8252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4503" y="4815205"/>
                <a:ext cx="4483663" cy="499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 = 0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=0 →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3" y="4815205"/>
                <a:ext cx="4483663" cy="499817"/>
              </a:xfrm>
              <a:prstGeom prst="rect">
                <a:avLst/>
              </a:prstGeom>
              <a:blipFill rotWithShape="1">
                <a:blip r:embed="rId6"/>
                <a:stretch>
                  <a:fillRect l="-1087" t="-96341" b="-15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" y="5410200"/>
                <a:ext cx="8305800" cy="652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𝐹𝑢𝑟𝑡h𝑒𝑟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𝑐h𝑒𝑐𝑘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𝑡h𝑒𝑛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+…</m:t>
                      </m:r>
                      <m:r>
                        <m:rPr>
                          <m:nor/>
                        </m:rPr>
                        <a:rPr lang="en-US"/>
                        <m:t>converges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 i="1">
                          <a:latin typeface="Cambria Math"/>
                        </a:rPr>
                        <m:t>𝑓𝑜𝑟</m:t>
                      </m:r>
                      <m:r>
                        <a:rPr lang="en-US" i="1">
                          <a:latin typeface="Cambria Math"/>
                        </a:rPr>
                        <m:t> −1≤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10200"/>
                <a:ext cx="8305800" cy="6521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59102" y="4662920"/>
                <a:ext cx="3607398" cy="652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102" y="4662920"/>
                <a:ext cx="3607398" cy="6521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5148166" y="4902087"/>
            <a:ext cx="210936" cy="326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1" grpId="0"/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Converges, Diverges, Limit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The sequence {a</a:t>
                </a:r>
                <a:r>
                  <a:rPr lang="en-US" sz="2800" baseline="-25000" dirty="0" smtClean="0"/>
                  <a:t>n</a:t>
                </a:r>
                <a:r>
                  <a:rPr lang="en-US" sz="2800" dirty="0" smtClean="0"/>
                  <a:t>} converges to the number L if to every positive number </a:t>
                </a:r>
                <a:r>
                  <a:rPr lang="el-GR" sz="2800" dirty="0" smtClean="0"/>
                  <a:t>ε</a:t>
                </a:r>
                <a:r>
                  <a:rPr lang="en-US" sz="2800" dirty="0" smtClean="0"/>
                  <a:t> there corresponds an integer N such that for all n,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&gt;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&lt;</m:t>
                    </m:r>
                    <m:r>
                      <a:rPr lang="en-US" sz="2800" i="1">
                        <a:latin typeface="Cambria Math"/>
                      </a:rPr>
                      <m:t>𝜖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If no such number L exists, we say that {a</a:t>
                </a:r>
                <a:r>
                  <a:rPr lang="en-US" sz="2800" baseline="-25000" dirty="0" smtClean="0"/>
                  <a:t>n</a:t>
                </a:r>
                <a:r>
                  <a:rPr lang="en-US" sz="2800" dirty="0" smtClean="0"/>
                  <a:t>} diverges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L</a:t>
                </a:r>
                <a:r>
                  <a:rPr lang="en-US" dirty="0" smtClean="0"/>
                  <a:t> the limits of the sequence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64040"/>
            <a:ext cx="3583441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505200"/>
                <a:ext cx="4196546" cy="572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r>
                            <a:rPr lang="en-US" sz="2400" i="1">
                              <a:latin typeface="Cambria Math"/>
                            </a:rPr>
                            <m:t>𝑜𝑟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/>
                            <m:sub/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4196546" cy="572849"/>
              </a:xfrm>
              <a:prstGeom prst="rect">
                <a:avLst/>
              </a:prstGeom>
              <a:blipFill rotWithShape="1"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9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Theorems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99707" y="4039779"/>
                <a:ext cx="5029199" cy="614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=1+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+…=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1−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707" y="4039779"/>
                <a:ext cx="5029199" cy="614079"/>
              </a:xfrm>
              <a:prstGeom prst="rect">
                <a:avLst/>
              </a:prstGeom>
              <a:blipFill rotWithShape="1">
                <a:blip r:embed="rId3"/>
                <a:stretch>
                  <a:fillRect t="-117000" b="-16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56857" y="4415121"/>
                <a:ext cx="4914900" cy="614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=1+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+…=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1−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57" y="4415121"/>
                <a:ext cx="4914900" cy="614079"/>
              </a:xfrm>
              <a:prstGeom prst="rect">
                <a:avLst/>
              </a:prstGeom>
              <a:blipFill rotWithShape="1">
                <a:blip r:embed="rId4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7443" y="4876800"/>
                <a:ext cx="7304314" cy="614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=1+1+…+1=</m:t>
                          </m:r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+1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3" y="4876800"/>
                <a:ext cx="7304314" cy="614079"/>
              </a:xfrm>
              <a:prstGeom prst="rect">
                <a:avLst/>
              </a:prstGeom>
              <a:blipFill rotWithShape="1">
                <a:blip r:embed="rId5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0858" y="5334000"/>
                <a:ext cx="7252608" cy="614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=1+2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+…+(</m:t>
                          </m:r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8" y="5334000"/>
                <a:ext cx="7252608" cy="614079"/>
              </a:xfrm>
              <a:prstGeom prst="rect">
                <a:avLst/>
              </a:prstGeom>
              <a:blipFill rotWithShape="1">
                <a:blip r:embed="rId6"/>
                <a:stretch>
                  <a:fillRect l="-8067"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85715" y="5868713"/>
                <a:ext cx="7022893" cy="493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∴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/>
                      </a:rPr>
                      <m:t>=1+2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+…+(</m:t>
                    </m:r>
                    <m:r>
                      <a:rPr lang="en-US" sz="1600" i="1">
                        <a:latin typeface="Cambria Math"/>
                      </a:rPr>
                      <m:t>𝑛</m:t>
                    </m:r>
                    <m:r>
                      <a:rPr lang="en-US" sz="1600" i="1">
                        <a:latin typeface="Cambria Math"/>
                      </a:rPr>
                      <m:t>+1)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/>
                  <a:t>  converges for -1&lt; x &lt;1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5" y="5868713"/>
                <a:ext cx="7022893" cy="4932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4114800"/>
                <a:ext cx="2514600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Example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= …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14800"/>
                <a:ext cx="2514600" cy="560218"/>
              </a:xfrm>
              <a:prstGeom prst="rect">
                <a:avLst/>
              </a:prstGeom>
              <a:blipFill rotWithShape="1">
                <a:blip r:embed="rId8"/>
                <a:stretch>
                  <a:fillRect l="-267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/>
      <p:bldP spid="5" grpId="0"/>
      <p:bldP spid="7" grpId="0"/>
      <p:bldP spid="9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Tailor and </a:t>
            </a:r>
            <a:r>
              <a:rPr lang="en-US" sz="3600" b="1" dirty="0" err="1" smtClean="0"/>
              <a:t>Maclaurin</a:t>
            </a:r>
            <a:r>
              <a:rPr lang="en-US" sz="3600" b="1" dirty="0" smtClean="0"/>
              <a:t> Series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1037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2" y="3955370"/>
            <a:ext cx="8046720" cy="4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0" y="4339289"/>
            <a:ext cx="7773240" cy="37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3252" y="4726319"/>
                <a:ext cx="8046720" cy="661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∴</m:t>
                      </m:r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</a:rPr>
                            <m:t>−2)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!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−(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+1)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</a:rPr>
                            <m:t>−2)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</a:rPr>
                            <m:t>−2)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2" y="4726319"/>
                <a:ext cx="8046720" cy="6612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3252" y="5322212"/>
                <a:ext cx="8046720" cy="554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∴</m:t>
                      </m:r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2" y="5322212"/>
                <a:ext cx="8046720" cy="5549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73252" y="3493705"/>
            <a:ext cx="188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0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Taylor Polynomial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1524000"/>
            <a:ext cx="828604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635" y="27813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9857" y="3157312"/>
            <a:ext cx="828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Taylor series and Taylor polynomials generated by </a:t>
            </a:r>
            <a:r>
              <a:rPr lang="en-US" dirty="0" smtClean="0"/>
              <a:t>ƒ(</a:t>
            </a:r>
            <a:r>
              <a:rPr lang="en-US" i="1" dirty="0" smtClean="0"/>
              <a:t>x)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 smtClean="0"/>
              <a:t>x   </a:t>
            </a:r>
            <a:r>
              <a:rPr lang="en-US" dirty="0"/>
              <a:t>at </a:t>
            </a:r>
            <a:r>
              <a:rPr lang="en-US" i="1" dirty="0"/>
              <a:t>x </a:t>
            </a:r>
            <a:r>
              <a:rPr lang="en-US" dirty="0"/>
              <a:t>=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3592738"/>
                <a:ext cx="8077200" cy="371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(2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(2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sin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92738"/>
                <a:ext cx="8077200" cy="371448"/>
              </a:xfrm>
              <a:prstGeom prst="rect">
                <a:avLst/>
              </a:prstGeom>
              <a:blipFill rotWithShape="1">
                <a:blip r:embed="rId3"/>
                <a:stretch>
                  <a:fillRect l="-7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4071712"/>
                <a:ext cx="3582519" cy="371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(2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(2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71712"/>
                <a:ext cx="3582519" cy="371448"/>
              </a:xfrm>
              <a:prstGeom prst="rect">
                <a:avLst/>
              </a:prstGeom>
              <a:blipFill rotWithShape="1">
                <a:blip r:embed="rId4"/>
                <a:stretch>
                  <a:fillRect l="-17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" y="4429780"/>
                <a:ext cx="7696200" cy="627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4!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6!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29780"/>
                <a:ext cx="7696200" cy="6275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6949" y="5044222"/>
                <a:ext cx="7750629" cy="627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4!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6!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9" y="5044222"/>
                <a:ext cx="7750629" cy="6275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26" y="4311928"/>
            <a:ext cx="2789118" cy="15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0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05 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573667"/>
            <a:ext cx="8163560" cy="65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17988"/>
            <a:ext cx="1905000" cy="354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87907"/>
            <a:ext cx="19431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17988"/>
            <a:ext cx="1676400" cy="201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51" y="4561114"/>
            <a:ext cx="1691921" cy="12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06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8" y="3810000"/>
            <a:ext cx="7717971" cy="202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8" y="1676400"/>
            <a:ext cx="779700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07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474898" y="1524000"/>
            <a:ext cx="272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Finding Taylor Polynomials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198" y="34393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Finding </a:t>
            </a:r>
            <a:r>
              <a:rPr lang="en-US" b="1" dirty="0" err="1" smtClean="0"/>
              <a:t>Maclaurin</a:t>
            </a:r>
            <a:r>
              <a:rPr lang="en-US" b="1" dirty="0" smtClean="0"/>
              <a:t>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8854" y="3841386"/>
                <a:ext cx="8001000" cy="402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     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1600" i="1">
                            <a:latin typeface="Cambria Math"/>
                          </a:rPr>
                          <m:t>    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           </m:t>
                        </m:r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4" y="3841386"/>
                <a:ext cx="8001000" cy="402674"/>
              </a:xfrm>
              <a:prstGeom prst="rect">
                <a:avLst/>
              </a:prstGeo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651" y="4243180"/>
                <a:ext cx="2968761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1+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        </m:t>
                      </m:r>
                      <m:r>
                        <a:rPr lang="en-US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1−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1" y="4243180"/>
                <a:ext cx="2968761" cy="559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5784" y="1893332"/>
                <a:ext cx="8124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=1     ;    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=0    ; 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/4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4" y="1893332"/>
                <a:ext cx="812481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5784" y="2262664"/>
                <a:ext cx="8066313" cy="400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=4           ; </m:t>
                      </m:r>
                      <m:r>
                        <a:rPr lang="en-US" i="1">
                          <a:latin typeface="Cambria Math"/>
                        </a:rPr>
                        <m:t>   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>
                              <a:latin typeface="Cambria Math"/>
                            </a:rPr>
                            <m:t>+4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=0         ; 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4" y="2262664"/>
                <a:ext cx="8066313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2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5792" y="2675342"/>
                <a:ext cx="7754692" cy="39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−2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+4 , 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=2           ;    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+,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+3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−8, 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=1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92" y="2675342"/>
                <a:ext cx="7754692" cy="394852"/>
              </a:xfrm>
              <a:prstGeom prst="rect">
                <a:avLst/>
              </a:prstGeom>
              <a:blipFill rotWithShape="1">
                <a:blip r:embed="rId6"/>
                <a:stretch>
                  <a:fillRect l="-236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86200" y="4338046"/>
                <a:ext cx="1784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𝑥𝑠𝑖𝑛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338046"/>
                <a:ext cx="178452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32712" y="4338046"/>
                <a:ext cx="173476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712" y="4338046"/>
                <a:ext cx="1734769" cy="37555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3907" y="5486400"/>
                <a:ext cx="1536766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7" y="5486400"/>
                <a:ext cx="1536766" cy="7218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02136" y="49742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Calculate with en error no more then 0.001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14600" y="5662634"/>
                <a:ext cx="1099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662634"/>
                <a:ext cx="109921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161022" y="5629996"/>
                <a:ext cx="821955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2.03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22" y="5629996"/>
                <a:ext cx="821955" cy="4019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01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086" y="1600200"/>
            <a:ext cx="7086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Find the values of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2,</a:t>
            </a:r>
            <a:r>
              <a:rPr lang="en-US" dirty="0" smtClean="0"/>
              <a:t> a</a:t>
            </a:r>
            <a:r>
              <a:rPr lang="en-US" baseline="-25000" dirty="0" smtClean="0"/>
              <a:t>3,</a:t>
            </a:r>
            <a:r>
              <a:rPr lang="en-US" dirty="0" smtClean="0"/>
              <a:t> a</a:t>
            </a:r>
            <a:r>
              <a:rPr lang="en-US" baseline="-25000" dirty="0" smtClean="0"/>
              <a:t>4 </a:t>
            </a:r>
            <a:r>
              <a:rPr lang="en-US" dirty="0" smtClean="0"/>
              <a:t>of these sequence : 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028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74" y="2024742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59" y="1936874"/>
            <a:ext cx="120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7118"/>
            <a:ext cx="1114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01" y="2041649"/>
            <a:ext cx="1352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15217"/>
            <a:ext cx="942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2731923"/>
            <a:ext cx="6019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out the first 10 terms of these recursion sequence :</a:t>
            </a:r>
            <a:endParaRPr lang="en-US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65045"/>
            <a:ext cx="2590800" cy="29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16" y="3191064"/>
            <a:ext cx="2792870" cy="32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3262312" cy="3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5" y="3733800"/>
            <a:ext cx="3135086" cy="25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3412" y="4191000"/>
            <a:ext cx="7010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Find a formula for the n</a:t>
            </a:r>
            <a:r>
              <a:rPr lang="en-US" baseline="30000" dirty="0" smtClean="0"/>
              <a:t>th</a:t>
            </a:r>
            <a:r>
              <a:rPr lang="en-US" dirty="0" smtClean="0"/>
              <a:t> term of the sequence : </a:t>
            </a:r>
            <a:endParaRPr lang="en-US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800600"/>
            <a:ext cx="2838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832575"/>
            <a:ext cx="2619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76" y="4862512"/>
            <a:ext cx="2266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229" y="14710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of these sequences are converge and which are  diverge !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1152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79045"/>
            <a:ext cx="1228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28" y="1907721"/>
            <a:ext cx="885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79045"/>
            <a:ext cx="904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975"/>
            <a:ext cx="1057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433638"/>
            <a:ext cx="1181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42" y="2434317"/>
            <a:ext cx="71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3638"/>
            <a:ext cx="1143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00375"/>
            <a:ext cx="1466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66370"/>
            <a:ext cx="1247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85" y="3045959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53" y="3078616"/>
            <a:ext cx="1809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29050"/>
            <a:ext cx="109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86" y="3886200"/>
            <a:ext cx="1381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89" y="3808639"/>
            <a:ext cx="113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15" y="3933825"/>
            <a:ext cx="1647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7" y="4365170"/>
            <a:ext cx="1014413" cy="50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91" y="4378569"/>
            <a:ext cx="1457325" cy="49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22113"/>
            <a:ext cx="1208314" cy="45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4324810"/>
            <a:ext cx="1841024" cy="55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7" y="4935307"/>
            <a:ext cx="1053198" cy="55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6" y="5041597"/>
            <a:ext cx="1310369" cy="44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79" y="4982481"/>
            <a:ext cx="1381808" cy="50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2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65" y="5110919"/>
            <a:ext cx="160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2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81970"/>
            <a:ext cx="2300287" cy="51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05" y="5581970"/>
            <a:ext cx="1183074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1" name="Picture 3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24" y="5638801"/>
            <a:ext cx="1578426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/>
              <a:t>Exercises </a:t>
            </a:r>
            <a:r>
              <a:rPr lang="en-US" sz="3600" b="1" dirty="0" smtClean="0"/>
              <a:t>02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Infinite Series Definition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 </a:t>
                </a:r>
                <a:r>
                  <a:rPr lang="en-US" b="1" dirty="0"/>
                  <a:t>infinite </a:t>
                </a:r>
                <a:r>
                  <a:rPr lang="en-US" b="1" dirty="0" smtClean="0"/>
                  <a:t>series </a:t>
                </a:r>
                <a:r>
                  <a:rPr lang="en-US" dirty="0"/>
                  <a:t>of </a:t>
                </a:r>
                <a:r>
                  <a:rPr lang="en-US" dirty="0" smtClean="0"/>
                  <a:t>the n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terms of the sequence {a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} is defined as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+…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the sequence </a:t>
                </a:r>
                <a:r>
                  <a:rPr lang="en-US" dirty="0" smtClean="0"/>
                  <a:t>sums </a:t>
                </a:r>
                <a:r>
                  <a:rPr lang="en-US" dirty="0"/>
                  <a:t>converges to a limit </a:t>
                </a:r>
                <a:r>
                  <a:rPr lang="en-US" i="1" dirty="0"/>
                  <a:t>L</a:t>
                </a:r>
                <a:r>
                  <a:rPr lang="en-US" dirty="0"/>
                  <a:t>, we say that the </a:t>
                </a:r>
                <a:r>
                  <a:rPr lang="en-US" dirty="0" smtClean="0"/>
                  <a:t>series </a:t>
                </a:r>
                <a:r>
                  <a:rPr lang="en-US" b="1" dirty="0" smtClean="0"/>
                  <a:t>converges </a:t>
                </a:r>
                <a:r>
                  <a:rPr lang="en-US" dirty="0" smtClean="0"/>
                  <a:t>and If it </a:t>
                </a:r>
                <a:r>
                  <a:rPr lang="en-US" dirty="0"/>
                  <a:t>does not converge, we say that </a:t>
                </a:r>
                <a:r>
                  <a:rPr lang="en-US" dirty="0" smtClean="0"/>
                  <a:t>the series </a:t>
                </a:r>
                <a:r>
                  <a:rPr lang="en-US" b="1" dirty="0"/>
                  <a:t>diverges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Geometric Series</a:t>
            </a:r>
            <a:endParaRPr lang="en-US" sz="36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077200" cy="193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3733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 :</a:t>
            </a:r>
            <a:endParaRPr lang="en-US" sz="32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4318574"/>
            <a:ext cx="5138365" cy="7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5181600"/>
            <a:ext cx="355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28" y="5181600"/>
            <a:ext cx="2269965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495800" y="5311378"/>
            <a:ext cx="5383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01 </a:t>
            </a:r>
            <a:endParaRPr lang="en-US" sz="36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71600"/>
            <a:ext cx="7715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9" y="2231571"/>
            <a:ext cx="24765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36" y="2362200"/>
            <a:ext cx="514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07" y="3886200"/>
            <a:ext cx="5122913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3179989" y="3733800"/>
            <a:ext cx="5309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02 </a:t>
            </a:r>
            <a:endParaRPr lang="en-US" sz="36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90607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0788"/>
            <a:ext cx="5147246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171935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00600"/>
            <a:ext cx="198712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107023" y="4973240"/>
            <a:ext cx="838200" cy="345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2099</Words>
  <Application>Microsoft Office PowerPoint</Application>
  <PresentationFormat>On-screen Show (4:3)</PresentationFormat>
  <Paragraphs>144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Infinite Sequence Definition</vt:lpstr>
      <vt:lpstr>Converges, Diverges, Limit</vt:lpstr>
      <vt:lpstr>Exercises 01 </vt:lpstr>
      <vt:lpstr>Exercises 02 </vt:lpstr>
      <vt:lpstr>Infinite Series Definition</vt:lpstr>
      <vt:lpstr>Geometric Series</vt:lpstr>
      <vt:lpstr>Examples 01 </vt:lpstr>
      <vt:lpstr>Examples 02 </vt:lpstr>
      <vt:lpstr>Examples 03 </vt:lpstr>
      <vt:lpstr>Basic Rules</vt:lpstr>
      <vt:lpstr>Basic Rules</vt:lpstr>
      <vt:lpstr>Integral Test</vt:lpstr>
      <vt:lpstr>Example 04</vt:lpstr>
      <vt:lpstr>Comparison Test</vt:lpstr>
      <vt:lpstr>Limit Comparison Test</vt:lpstr>
      <vt:lpstr>Example 5</vt:lpstr>
      <vt:lpstr>Ratio Test</vt:lpstr>
      <vt:lpstr>Root Test</vt:lpstr>
      <vt:lpstr>Alternating Series</vt:lpstr>
      <vt:lpstr>Absolute and Conditional Convergent </vt:lpstr>
      <vt:lpstr>Exercises 03 </vt:lpstr>
      <vt:lpstr>Exercises 04</vt:lpstr>
      <vt:lpstr>Power Series</vt:lpstr>
      <vt:lpstr>Testing for Convergence</vt:lpstr>
      <vt:lpstr>Theorems</vt:lpstr>
      <vt:lpstr>Theorems</vt:lpstr>
      <vt:lpstr>Theorems</vt:lpstr>
      <vt:lpstr>Examples 06 </vt:lpstr>
      <vt:lpstr>Theorems</vt:lpstr>
      <vt:lpstr>Tailor and Maclaurin Series</vt:lpstr>
      <vt:lpstr>Taylor Polynomial</vt:lpstr>
      <vt:lpstr>Exercises 05 </vt:lpstr>
      <vt:lpstr>Exercises 06</vt:lpstr>
      <vt:lpstr>Exercises 07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FIK</cp:lastModifiedBy>
  <cp:revision>198</cp:revision>
  <dcterms:created xsi:type="dcterms:W3CDTF">2013-05-27T02:50:26Z</dcterms:created>
  <dcterms:modified xsi:type="dcterms:W3CDTF">2014-01-22T09:12:58Z</dcterms:modified>
</cp:coreProperties>
</file>