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96" r:id="rId4"/>
    <p:sldId id="273" r:id="rId5"/>
    <p:sldId id="274" r:id="rId6"/>
    <p:sldId id="293" r:id="rId7"/>
    <p:sldId id="297" r:id="rId8"/>
    <p:sldId id="292" r:id="rId9"/>
    <p:sldId id="286" r:id="rId10"/>
    <p:sldId id="288" r:id="rId11"/>
    <p:sldId id="289" r:id="rId12"/>
    <p:sldId id="290" r:id="rId13"/>
    <p:sldId id="298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0564EEC-7A6E-4AF2-87E9-035A007A1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3EB3E-92CB-449F-9487-5F0FC343E2F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B042-E807-487B-A33B-A1D0A6491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A61F-39F7-471C-A4E8-A0CEDDADF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7253-E5C1-47F1-A04C-EE52445F6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407F-F47D-401B-BF01-105D8ED8D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954E-6940-4502-977D-93F0BD0A5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0C28-D684-41D6-987D-7C4EF406B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F65E-48F2-497F-83D4-AACB11815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B3F8-67F3-4119-87DF-47F349C30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87FA-2CA7-41DA-A9D0-611FED6EC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E7E6-50B6-44DB-A32B-B01AAE89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5EC2-3FA6-46C9-9F50-F7594084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C5833F0-88EC-4BC3-847A-25688DF38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4572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81000" y="3276600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  <a:latin typeface="Arial" charset="0"/>
              </a:rPr>
              <a:t>Logical Proposition</a:t>
            </a:r>
            <a:endParaRPr lang="id-ID" altLang="en-US" sz="40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Statements and Operators</a:t>
            </a:r>
            <a:endParaRPr lang="id-ID" alt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457200" y="17526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2800" dirty="0"/>
              <a:t>Statements and operators can be combined in any way to form new statements.</a:t>
            </a:r>
          </a:p>
        </p:txBody>
      </p:sp>
      <p:sp>
        <p:nvSpPr>
          <p:cNvPr id="3" name="Rectangle 7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16813"/>
              </p:ext>
            </p:extLst>
          </p:nvPr>
        </p:nvGraphicFramePr>
        <p:xfrm>
          <a:off x="1066800" y="2895600"/>
          <a:ext cx="61849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3" imgW="2184120" imgH="190440" progId="Equation.3">
                  <p:embed/>
                </p:oleObj>
              </mc:Choice>
              <mc:Fallback>
                <p:oleObj name="Equation" r:id="rId3" imgW="2184120" imgH="19044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6184900" cy="500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931969"/>
              </p:ext>
            </p:extLst>
          </p:nvPr>
        </p:nvGraphicFramePr>
        <p:xfrm>
          <a:off x="1104900" y="3289300"/>
          <a:ext cx="5334000" cy="518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5" imgW="2324100" imgH="241300" progId="Equation.3">
                  <p:embed/>
                </p:oleObj>
              </mc:Choice>
              <mc:Fallback>
                <p:oleObj name="Equation" r:id="rId5" imgW="2324100" imgH="2413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289300"/>
                        <a:ext cx="5334000" cy="518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763986"/>
              </p:ext>
            </p:extLst>
          </p:nvPr>
        </p:nvGraphicFramePr>
        <p:xfrm>
          <a:off x="1104900" y="4330700"/>
          <a:ext cx="6985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7" imgW="2997200" imgH="203200" progId="Equation.3">
                  <p:embed/>
                </p:oleObj>
              </mc:Choice>
              <mc:Fallback>
                <p:oleObj name="Equation" r:id="rId7" imgW="29972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4330700"/>
                        <a:ext cx="69850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025262"/>
              </p:ext>
            </p:extLst>
          </p:nvPr>
        </p:nvGraphicFramePr>
        <p:xfrm>
          <a:off x="1095375" y="4691063"/>
          <a:ext cx="5473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Equation" r:id="rId9" imgW="2324100" imgH="241300" progId="Equation.3">
                  <p:embed/>
                </p:oleObj>
              </mc:Choice>
              <mc:Fallback>
                <p:oleObj name="Equation" r:id="rId9" imgW="23241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691063"/>
                        <a:ext cx="5473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90075"/>
              </p:ext>
            </p:extLst>
          </p:nvPr>
        </p:nvGraphicFramePr>
        <p:xfrm>
          <a:off x="1095375" y="5195888"/>
          <a:ext cx="41338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Equation" r:id="rId10" imgW="1790700" imgH="241300" progId="Equation.3">
                  <p:embed/>
                </p:oleObj>
              </mc:Choice>
              <mc:Fallback>
                <p:oleObj name="Equation" r:id="rId10" imgW="17907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5195888"/>
                        <a:ext cx="41338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955089"/>
              </p:ext>
            </p:extLst>
          </p:nvPr>
        </p:nvGraphicFramePr>
        <p:xfrm>
          <a:off x="1119187" y="3827463"/>
          <a:ext cx="18002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Equation" r:id="rId12" imgW="838200" imgH="241300" progId="Equation.3">
                  <p:embed/>
                </p:oleObj>
              </mc:Choice>
              <mc:Fallback>
                <p:oleObj name="Equation" r:id="rId12" imgW="8382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7" y="3827463"/>
                        <a:ext cx="18002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z="3600" dirty="0" err="1">
                <a:latin typeface="Verdana" pitchFamily="34" charset="0"/>
              </a:rPr>
              <a:t>Logic</a:t>
            </a:r>
            <a:r>
              <a:rPr lang="fr-FR" altLang="en-US" sz="3600" dirty="0">
                <a:latin typeface="Verdana" pitchFamily="34" charset="0"/>
              </a:rPr>
              <a:t> Game 01</a:t>
            </a:r>
            <a:endParaRPr lang="fr-FR" alt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533400" y="17526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sz="2000" dirty="0" err="1"/>
              <a:t>Suatu</a:t>
            </a:r>
            <a:r>
              <a:rPr lang="en-US" altLang="en-US" sz="2000" dirty="0"/>
              <a:t> planet </a:t>
            </a:r>
            <a:r>
              <a:rPr lang="en-US" altLang="en-US" sz="2000" dirty="0" err="1"/>
              <a:t>dihuni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oleh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jenis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hidup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berbicara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berfikir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Jenis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pertama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selalu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berbicara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jujur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jujur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sedangkan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kedua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justru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sebaliknya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selalu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berbicara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bohong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bohong</a:t>
            </a:r>
            <a:r>
              <a:rPr lang="en-US" altLang="en-US" sz="2000" dirty="0"/>
              <a:t>). </a:t>
            </a:r>
            <a:r>
              <a:rPr lang="en-US" altLang="en-US" sz="2000" dirty="0" err="1"/>
              <a:t>Kedua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identik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takterbedakan</a:t>
            </a:r>
            <a:r>
              <a:rPr lang="en-US" altLang="en-US" sz="2000" dirty="0"/>
              <a:t>. </a:t>
            </a:r>
          </a:p>
          <a:p>
            <a:pPr algn="l" eaLnBrk="1" hangingPunct="1"/>
            <a:endParaRPr lang="en-US" altLang="en-US" sz="2000" dirty="0"/>
          </a:p>
          <a:p>
            <a:pPr algn="l" eaLnBrk="1" hangingPunct="1"/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ketika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seseorang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diperhadapkan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planet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yaitu</a:t>
            </a:r>
            <a:r>
              <a:rPr lang="en-US" altLang="en-US" sz="2000" dirty="0"/>
              <a:t> A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B.  Orang </a:t>
            </a:r>
            <a:r>
              <a:rPr lang="en-US" altLang="en-US" sz="2000" dirty="0" err="1"/>
              <a:t>ini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ingin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mengetahui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jenis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itu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Apakah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jujur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keduanya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jujur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bahkan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keduanya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bohong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diminta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memberikan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suatu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proposisi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A </a:t>
            </a:r>
            <a:r>
              <a:rPr lang="en-US" altLang="en-US" sz="2000" dirty="0" err="1"/>
              <a:t>berkata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bahwa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B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jujur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B </a:t>
            </a:r>
            <a:r>
              <a:rPr lang="en-US" altLang="en-US" sz="2000" dirty="0" err="1"/>
              <a:t>berkata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bahwa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mereka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berbeda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jenis</a:t>
            </a:r>
            <a:r>
              <a:rPr lang="en-US" altLang="en-US" sz="2000" dirty="0"/>
              <a:t>. Dari </a:t>
            </a:r>
            <a:r>
              <a:rPr lang="en-US" altLang="en-US" sz="2000" dirty="0" err="1"/>
              <a:t>pernyataan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mereka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dapatkan</a:t>
            </a:r>
            <a:r>
              <a:rPr lang="en-US" altLang="en-US" sz="2000" dirty="0"/>
              <a:t> orang </a:t>
            </a:r>
            <a:r>
              <a:rPr lang="en-US" altLang="en-US" sz="2000" dirty="0" err="1"/>
              <a:t>tadi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menentukan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jenis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makluk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itu</a:t>
            </a:r>
            <a:r>
              <a:rPr lang="en-US" altLang="en-US" sz="2000" dirty="0"/>
              <a:t> 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3200" dirty="0" err="1">
                <a:latin typeface="Verdana" pitchFamily="34" charset="0"/>
              </a:rPr>
              <a:t>Logic</a:t>
            </a:r>
            <a:r>
              <a:rPr lang="fr-FR" altLang="en-US" sz="3200" dirty="0">
                <a:latin typeface="Verdana" pitchFamily="34" charset="0"/>
              </a:rPr>
              <a:t> Game 02</a:t>
            </a:r>
            <a:endParaRPr lang="en-US" alt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20700" y="1981200"/>
            <a:ext cx="8229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400" dirty="0"/>
              <a:t>Ada </a:t>
            </a:r>
            <a:r>
              <a:rPr lang="en-US" sz="2400" dirty="0" err="1"/>
              <a:t>tiga</a:t>
            </a:r>
            <a:r>
              <a:rPr lang="en-US" sz="2400" dirty="0"/>
              <a:t> orang, Adrian, Benny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Cahyo</a:t>
            </a:r>
            <a:r>
              <a:rPr lang="en-US" sz="2400" dirty="0"/>
              <a:t> yang </a:t>
            </a:r>
            <a:r>
              <a:rPr lang="en-US" sz="2400" dirty="0" err="1"/>
              <a:t>ingin</a:t>
            </a:r>
            <a:r>
              <a:rPr lang="en-US" sz="2400" dirty="0"/>
              <a:t> </a:t>
            </a:r>
            <a:r>
              <a:rPr lang="en-US" sz="2400" dirty="0" err="1"/>
              <a:t>memesan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 </a:t>
            </a:r>
            <a:r>
              <a:rPr lang="en-US" sz="2400" dirty="0" err="1"/>
              <a:t>ayam</a:t>
            </a:r>
            <a:r>
              <a:rPr lang="en-US" sz="2400" dirty="0"/>
              <a:t> </a:t>
            </a:r>
            <a:r>
              <a:rPr lang="en-US" sz="2400" dirty="0" err="1"/>
              <a:t>bakar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lele</a:t>
            </a:r>
            <a:r>
              <a:rPr lang="en-US" sz="2400" dirty="0"/>
              <a:t> </a:t>
            </a:r>
            <a:r>
              <a:rPr lang="en-US" sz="2400" dirty="0" err="1"/>
              <a:t>goreng</a:t>
            </a:r>
            <a:r>
              <a:rPr lang="en-US" sz="2400" dirty="0"/>
              <a:t>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keduanya</a:t>
            </a:r>
            <a:r>
              <a:rPr lang="en-US" sz="2400" dirty="0"/>
              <a:t>.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:</a:t>
            </a:r>
          </a:p>
          <a:p>
            <a:pPr algn="l">
              <a:defRPr/>
            </a:pPr>
            <a:endParaRPr lang="en-US" sz="2400" dirty="0"/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sz="2400" dirty="0" err="1"/>
              <a:t>Jika</a:t>
            </a:r>
            <a:r>
              <a:rPr lang="en-US" sz="2400" dirty="0"/>
              <a:t> Adrian </a:t>
            </a:r>
            <a:r>
              <a:rPr lang="en-US" sz="2400" dirty="0" err="1"/>
              <a:t>memesan</a:t>
            </a:r>
            <a:r>
              <a:rPr lang="en-US" sz="2400" dirty="0"/>
              <a:t> </a:t>
            </a:r>
            <a:r>
              <a:rPr lang="en-US" sz="2400" dirty="0" err="1"/>
              <a:t>ayam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Benny </a:t>
            </a:r>
            <a:r>
              <a:rPr lang="en-US" sz="2400" dirty="0" err="1"/>
              <a:t>memesan</a:t>
            </a:r>
            <a:r>
              <a:rPr lang="en-US" sz="2400" dirty="0"/>
              <a:t> </a:t>
            </a:r>
            <a:r>
              <a:rPr lang="en-US" sz="2400" dirty="0" err="1"/>
              <a:t>lele</a:t>
            </a:r>
            <a:r>
              <a:rPr lang="en-US" sz="2400" dirty="0"/>
              <a:t>.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sz="2400" dirty="0"/>
              <a:t>Adrian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Cahyo</a:t>
            </a:r>
            <a:r>
              <a:rPr lang="en-US" sz="2400" dirty="0"/>
              <a:t> </a:t>
            </a:r>
            <a:r>
              <a:rPr lang="en-US" sz="2400" dirty="0" err="1"/>
              <a:t>memesan</a:t>
            </a:r>
            <a:r>
              <a:rPr lang="en-US" sz="2400" dirty="0"/>
              <a:t> </a:t>
            </a:r>
            <a:r>
              <a:rPr lang="en-US" sz="2400" dirty="0" err="1"/>
              <a:t>ayam</a:t>
            </a:r>
            <a:r>
              <a:rPr lang="en-US" sz="2400" dirty="0"/>
              <a:t> </a:t>
            </a:r>
            <a:r>
              <a:rPr lang="en-US" sz="2400" dirty="0" err="1"/>
              <a:t>tapi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keduanya</a:t>
            </a:r>
            <a:r>
              <a:rPr lang="en-US" sz="2400" dirty="0"/>
              <a:t>.  </a:t>
            </a:r>
          </a:p>
          <a:p>
            <a:pPr marL="457200" indent="-457200" algn="l">
              <a:buFont typeface="+mj-lt"/>
              <a:buAutoNum type="arabicPeriod"/>
              <a:defRPr/>
            </a:pPr>
            <a:r>
              <a:rPr lang="en-US" sz="2400" dirty="0"/>
              <a:t>Benny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Cahyo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keduanya</a:t>
            </a:r>
            <a:r>
              <a:rPr lang="en-US" sz="2400" dirty="0"/>
              <a:t> </a:t>
            </a:r>
            <a:r>
              <a:rPr lang="en-US" sz="2400" dirty="0" err="1"/>
              <a:t>memesan</a:t>
            </a:r>
            <a:r>
              <a:rPr lang="en-US" sz="2400" dirty="0"/>
              <a:t> </a:t>
            </a:r>
            <a:r>
              <a:rPr lang="en-US" sz="2400" dirty="0" err="1"/>
              <a:t>Lele</a:t>
            </a:r>
            <a:endParaRPr lang="en-US" sz="2400" dirty="0"/>
          </a:p>
          <a:p>
            <a:pPr algn="l">
              <a:defRPr/>
            </a:pPr>
            <a:endParaRPr lang="en-US" sz="2400" dirty="0"/>
          </a:p>
          <a:p>
            <a:pPr algn="l">
              <a:defRPr/>
            </a:pPr>
            <a:r>
              <a:rPr lang="en-US" sz="2400" dirty="0" err="1"/>
              <a:t>Siapa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ketiga</a:t>
            </a:r>
            <a:r>
              <a:rPr lang="en-US" sz="2400" dirty="0"/>
              <a:t> orang </a:t>
            </a:r>
            <a:r>
              <a:rPr lang="en-US" sz="2400" dirty="0" err="1"/>
              <a:t>itu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memesan</a:t>
            </a:r>
            <a:r>
              <a:rPr lang="en-US" sz="2400" dirty="0"/>
              <a:t> </a:t>
            </a:r>
            <a:r>
              <a:rPr lang="en-US" sz="2400" dirty="0" err="1"/>
              <a:t>salah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makanan</a:t>
            </a:r>
            <a:r>
              <a:rPr lang="en-US" sz="2400" dirty="0"/>
              <a:t> </a:t>
            </a:r>
            <a:r>
              <a:rPr lang="en-US" sz="2400" dirty="0" err="1"/>
              <a:t>itu</a:t>
            </a:r>
            <a:r>
              <a:rPr lang="en-US" sz="2400" dirty="0"/>
              <a:t> 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5" name="Text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304800" y="1752600"/>
            <a:ext cx="8534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dirty="0"/>
              <a:t>Display the truth table of these proposition: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851340"/>
              </p:ext>
            </p:extLst>
          </p:nvPr>
        </p:nvGraphicFramePr>
        <p:xfrm>
          <a:off x="760412" y="2289175"/>
          <a:ext cx="18002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3" imgW="838200" imgH="241300" progId="Equation.3">
                  <p:embed/>
                </p:oleObj>
              </mc:Choice>
              <mc:Fallback>
                <p:oleObj name="Equation" r:id="rId3" imgW="8382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" y="2289175"/>
                        <a:ext cx="18002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653531"/>
              </p:ext>
            </p:extLst>
          </p:nvPr>
        </p:nvGraphicFramePr>
        <p:xfrm>
          <a:off x="685800" y="3152775"/>
          <a:ext cx="54737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Equation" r:id="rId5" imgW="2324100" imgH="241300" progId="Equation.3">
                  <p:embed/>
                </p:oleObj>
              </mc:Choice>
              <mc:Fallback>
                <p:oleObj name="Equation" r:id="rId5" imgW="23241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52775"/>
                        <a:ext cx="54737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836944"/>
              </p:ext>
            </p:extLst>
          </p:nvPr>
        </p:nvGraphicFramePr>
        <p:xfrm>
          <a:off x="695325" y="2792412"/>
          <a:ext cx="6985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Equation" r:id="rId7" imgW="2997200" imgH="203200" progId="Equation.3">
                  <p:embed/>
                </p:oleObj>
              </mc:Choice>
              <mc:Fallback>
                <p:oleObj name="Equation" r:id="rId7" imgW="29972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792412"/>
                        <a:ext cx="69850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257523"/>
              </p:ext>
            </p:extLst>
          </p:nvPr>
        </p:nvGraphicFramePr>
        <p:xfrm>
          <a:off x="685800" y="3657600"/>
          <a:ext cx="41338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9" imgW="1790700" imgH="241300" progId="Equation.3">
                  <p:embed/>
                </p:oleObj>
              </mc:Choice>
              <mc:Fallback>
                <p:oleObj name="Equation" r:id="rId9" imgW="17907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41338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57200" y="4272677"/>
            <a:ext cx="8305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US" altLang="en-US" sz="2000" dirty="0"/>
              <a:t>Jimmy </a:t>
            </a:r>
            <a:r>
              <a:rPr lang="en-US" altLang="en-US" sz="2000" dirty="0" err="1"/>
              <a:t>ingin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menentukan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urutan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gaji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tiga</a:t>
            </a:r>
            <a:r>
              <a:rPr lang="en-US" altLang="en-US" sz="2000" dirty="0"/>
              <a:t> orang </a:t>
            </a:r>
            <a:r>
              <a:rPr lang="en-US" altLang="en-US" sz="2000" dirty="0" err="1"/>
              <a:t>pekerja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berdasarkan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dua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fakta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Albert </a:t>
            </a:r>
            <a:r>
              <a:rPr lang="en-US" altLang="en-US" sz="2000" dirty="0" err="1"/>
              <a:t>bukan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penerima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gaji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tertingi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maka</a:t>
            </a:r>
            <a:r>
              <a:rPr lang="en-US" altLang="en-US" sz="2000" dirty="0"/>
              <a:t> Benny </a:t>
            </a:r>
            <a:r>
              <a:rPr lang="en-US" altLang="en-US" sz="2000" dirty="0" err="1"/>
              <a:t>lah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menerimanya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Jika</a:t>
            </a:r>
            <a:r>
              <a:rPr lang="en-US" altLang="en-US" sz="2000" dirty="0"/>
              <a:t> Benny </a:t>
            </a:r>
            <a:r>
              <a:rPr lang="en-US" altLang="en-US" sz="2000" dirty="0" err="1"/>
              <a:t>bukan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penerima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gaji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terendah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maka</a:t>
            </a:r>
            <a:r>
              <a:rPr lang="en-US" altLang="en-US" sz="2000" dirty="0"/>
              <a:t> Charles </a:t>
            </a:r>
            <a:r>
              <a:rPr lang="en-US" altLang="en-US" sz="2000" dirty="0" err="1"/>
              <a:t>penerima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gaji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tertinggi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Apakah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mungkin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menentukan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urutan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penerima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gaji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tersebut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pengetahuan</a:t>
            </a:r>
            <a:r>
              <a:rPr lang="en-US" altLang="en-US" sz="2000" dirty="0"/>
              <a:t> Jimmy </a:t>
            </a:r>
            <a:r>
              <a:rPr lang="en-US" altLang="en-US" sz="2000" dirty="0" err="1"/>
              <a:t>itu</a:t>
            </a:r>
            <a:r>
              <a:rPr lang="en-US" altLang="en-US" sz="2000" dirty="0"/>
              <a:t> ? </a:t>
            </a:r>
            <a:r>
              <a:rPr lang="en-US" altLang="en-US" sz="2000" dirty="0" err="1"/>
              <a:t>Jelaskan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62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z="3600" b="1"/>
              <a:t>Introduction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A proposition is a declarative sentence that is either true or false, but not both.</a:t>
            </a:r>
          </a:p>
          <a:p>
            <a:pPr marL="0" indent="0">
              <a:buFontTx/>
              <a:buNone/>
            </a:pPr>
            <a:r>
              <a:rPr lang="en-US" altLang="en-US" sz="1200" dirty="0"/>
              <a:t>   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UPH is in Manado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Barrack Obama is the vice president of the United States of America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400" dirty="0"/>
              <a:t>Are you hungry?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400" dirty="0"/>
              <a:t>Do not cheat.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400" dirty="0"/>
              <a:t>x + 1 = 2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400" dirty="0"/>
              <a:t>1 + 1 =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Combining Propositions</a:t>
            </a:r>
            <a:endParaRPr lang="en-US" altLang="en-US" sz="3600" b="1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25000"/>
              </a:spcBef>
              <a:tabLst>
                <a:tab pos="3771900" algn="l"/>
              </a:tabLst>
            </a:pPr>
            <a:r>
              <a:rPr lang="en-US" altLang="en-US" sz="3600" dirty="0"/>
              <a:t>Negation 	</a:t>
            </a:r>
            <a:r>
              <a:rPr lang="en-US" altLang="en-US" sz="3600" dirty="0">
                <a:solidFill>
                  <a:srgbClr val="333399"/>
                </a:solidFill>
              </a:rPr>
              <a:t>(NOT)</a:t>
            </a:r>
          </a:p>
          <a:p>
            <a:pPr marL="0" indent="0" eaLnBrk="1" hangingPunct="1">
              <a:spcBef>
                <a:spcPct val="25000"/>
              </a:spcBef>
              <a:tabLst>
                <a:tab pos="3771900" algn="l"/>
              </a:tabLst>
            </a:pPr>
            <a:r>
              <a:rPr lang="en-US" altLang="en-US" sz="3600" dirty="0"/>
              <a:t> Conjunction 	</a:t>
            </a:r>
            <a:r>
              <a:rPr lang="en-US" altLang="en-US" sz="3600" dirty="0">
                <a:solidFill>
                  <a:srgbClr val="333399"/>
                </a:solidFill>
              </a:rPr>
              <a:t>(AND)</a:t>
            </a:r>
          </a:p>
          <a:p>
            <a:pPr marL="0" indent="0" eaLnBrk="1" hangingPunct="1">
              <a:spcBef>
                <a:spcPct val="25000"/>
              </a:spcBef>
              <a:tabLst>
                <a:tab pos="3771900" algn="l"/>
              </a:tabLst>
            </a:pPr>
            <a:r>
              <a:rPr lang="en-US" altLang="en-US" sz="3600" dirty="0"/>
              <a:t> Disjunction 	</a:t>
            </a:r>
            <a:r>
              <a:rPr lang="en-US" altLang="en-US" sz="3600" dirty="0">
                <a:solidFill>
                  <a:srgbClr val="333399"/>
                </a:solidFill>
              </a:rPr>
              <a:t>(OR)</a:t>
            </a:r>
          </a:p>
          <a:p>
            <a:pPr marL="0" indent="0" eaLnBrk="1" hangingPunct="1">
              <a:spcBef>
                <a:spcPct val="25000"/>
              </a:spcBef>
              <a:tabLst>
                <a:tab pos="3771900" algn="l"/>
              </a:tabLst>
            </a:pPr>
            <a:r>
              <a:rPr lang="en-US" altLang="en-US" sz="3600" dirty="0"/>
              <a:t> Exclusive or 	</a:t>
            </a:r>
            <a:r>
              <a:rPr lang="en-US" altLang="en-US" sz="3600" dirty="0">
                <a:solidFill>
                  <a:srgbClr val="333399"/>
                </a:solidFill>
              </a:rPr>
              <a:t>(XOR)</a:t>
            </a:r>
          </a:p>
          <a:p>
            <a:pPr marL="0" indent="0" eaLnBrk="1" hangingPunct="1">
              <a:spcBef>
                <a:spcPct val="25000"/>
              </a:spcBef>
              <a:tabLst>
                <a:tab pos="3771900" algn="l"/>
              </a:tabLst>
            </a:pPr>
            <a:r>
              <a:rPr lang="en-US" altLang="en-US" sz="3600" dirty="0"/>
              <a:t> Implication        </a:t>
            </a:r>
            <a:r>
              <a:rPr lang="en-US" altLang="en-US" sz="3600" dirty="0">
                <a:solidFill>
                  <a:srgbClr val="333399"/>
                </a:solidFill>
              </a:rPr>
              <a:t>(if – then)</a:t>
            </a:r>
          </a:p>
          <a:p>
            <a:pPr marL="0" indent="0" eaLnBrk="1" hangingPunct="1">
              <a:spcBef>
                <a:spcPct val="25000"/>
              </a:spcBef>
              <a:spcAft>
                <a:spcPct val="40000"/>
              </a:spcAft>
              <a:tabLst>
                <a:tab pos="3771900" algn="l"/>
              </a:tabLst>
            </a:pPr>
            <a:r>
              <a:rPr lang="en-US" altLang="en-US" sz="3600" dirty="0"/>
              <a:t> </a:t>
            </a:r>
            <a:r>
              <a:rPr lang="en-US" altLang="en-US" sz="3600" dirty="0" err="1"/>
              <a:t>Biconditional</a:t>
            </a:r>
            <a:r>
              <a:rPr lang="en-US" altLang="en-US" sz="3600" dirty="0"/>
              <a:t>  	</a:t>
            </a:r>
            <a:r>
              <a:rPr lang="en-US" altLang="en-US" sz="3600" dirty="0">
                <a:solidFill>
                  <a:srgbClr val="333399"/>
                </a:solidFill>
              </a:rPr>
              <a:t>(if and only if)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Negation (NOT)</a:t>
            </a:r>
            <a:endParaRPr lang="id-ID" altLang="en-US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18087"/>
              </p:ext>
            </p:extLst>
          </p:nvPr>
        </p:nvGraphicFramePr>
        <p:xfrm>
          <a:off x="4648200" y="3200400"/>
          <a:ext cx="2057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9" marR="91449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F</a:t>
                      </a:r>
                    </a:p>
                  </a:txBody>
                  <a:tcPr marL="91449" marR="91449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T</a:t>
                      </a:r>
                    </a:p>
                  </a:txBody>
                  <a:tcPr marL="91449" marR="91449"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692981"/>
              </p:ext>
            </p:extLst>
          </p:nvPr>
        </p:nvGraphicFramePr>
        <p:xfrm>
          <a:off x="5410200" y="3200400"/>
          <a:ext cx="523511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3" imgW="152268" imgH="203024" progId="Equation.3">
                  <p:embed/>
                </p:oleObj>
              </mc:Choice>
              <mc:Fallback>
                <p:oleObj name="Equation" r:id="rId3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00400"/>
                        <a:ext cx="523511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14764"/>
              </p:ext>
            </p:extLst>
          </p:nvPr>
        </p:nvGraphicFramePr>
        <p:xfrm>
          <a:off x="2362200" y="3200400"/>
          <a:ext cx="2286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397" marR="91397" marT="45668" marB="4566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T</a:t>
                      </a:r>
                    </a:p>
                  </a:txBody>
                  <a:tcPr marL="91397" marR="91397" marT="45668" marB="456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F</a:t>
                      </a:r>
                    </a:p>
                  </a:txBody>
                  <a:tcPr marL="91397" marR="91397" marT="45668" marB="456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875793"/>
              </p:ext>
            </p:extLst>
          </p:nvPr>
        </p:nvGraphicFramePr>
        <p:xfrm>
          <a:off x="3124200" y="3276600"/>
          <a:ext cx="573079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5" imgW="152268" imgH="164957" progId="Equation.3">
                  <p:embed/>
                </p:oleObj>
              </mc:Choice>
              <mc:Fallback>
                <p:oleObj name="Equation" r:id="rId5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573079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60400" y="1900198"/>
            <a:ext cx="787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P : Rudy Hartono is a president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0400" y="2484973"/>
                <a:ext cx="8178800" cy="6440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3200" dirty="0"/>
                  <a:t>: Rudy Hartono is not a president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2484973"/>
                <a:ext cx="8178800" cy="644022"/>
              </a:xfrm>
              <a:prstGeom prst="rect">
                <a:avLst/>
              </a:prstGeom>
              <a:blipFill rotWithShape="1">
                <a:blip r:embed="rId7"/>
                <a:stretch>
                  <a:fillRect t="-4762" b="-2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Conjunction (AND)</a:t>
            </a:r>
            <a:endParaRPr lang="id-ID" altLang="en-US" sz="3600" b="1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75179"/>
              </p:ext>
            </p:extLst>
          </p:nvPr>
        </p:nvGraphicFramePr>
        <p:xfrm>
          <a:off x="2362200" y="2667000"/>
          <a:ext cx="4540250" cy="3352802"/>
        </p:xfrm>
        <a:graphic>
          <a:graphicData uri="http://schemas.openxmlformats.org/drawingml/2006/table">
            <a:tbl>
              <a:tblPr/>
              <a:tblGrid>
                <a:gridCol w="1513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Q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8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4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2057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Jokowi</a:t>
            </a:r>
            <a:r>
              <a:rPr lang="en-US" sz="2400" dirty="0"/>
              <a:t> is elected as President AND he is governor of Jakarta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Disjunction (OR)</a:t>
            </a:r>
            <a:endParaRPr lang="id-ID" altLang="en-US" sz="3600" dirty="0"/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14682"/>
              </p:ext>
            </p:extLst>
          </p:nvPr>
        </p:nvGraphicFramePr>
        <p:xfrm>
          <a:off x="2393950" y="2819401"/>
          <a:ext cx="4540251" cy="2895600"/>
        </p:xfrm>
        <a:graphic>
          <a:graphicData uri="http://schemas.openxmlformats.org/drawingml/2006/table">
            <a:tbl>
              <a:tblPr/>
              <a:tblGrid>
                <a:gridCol w="151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8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6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28600" y="20574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Jokowi</a:t>
            </a:r>
            <a:r>
              <a:rPr lang="en-US" sz="2400" dirty="0"/>
              <a:t> is elected as President OR he is governor of Jakarta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Exclusive Or (XOR)</a:t>
            </a:r>
            <a:endParaRPr lang="en-US" altLang="en-US" sz="3600" b="1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73147"/>
              </p:ext>
            </p:extLst>
          </p:nvPr>
        </p:nvGraphicFramePr>
        <p:xfrm>
          <a:off x="2393950" y="2895600"/>
          <a:ext cx="4083049" cy="2819401"/>
        </p:xfrm>
        <a:graphic>
          <a:graphicData uri="http://schemas.openxmlformats.org/drawingml/2006/table">
            <a:tbl>
              <a:tblPr/>
              <a:tblGrid>
                <a:gridCol w="1361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8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2057400"/>
            <a:ext cx="861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/>
              <a:t>Jokowi</a:t>
            </a:r>
            <a:r>
              <a:rPr lang="en-US" sz="2600" dirty="0"/>
              <a:t> or </a:t>
            </a:r>
            <a:r>
              <a:rPr lang="en-US" sz="2600" dirty="0" err="1"/>
              <a:t>Prabowo</a:t>
            </a:r>
            <a:r>
              <a:rPr lang="en-US" sz="2600" dirty="0"/>
              <a:t> is elected as President of Indonesia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Implication (if - then)</a:t>
            </a:r>
            <a:endParaRPr lang="id-ID" alt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41300" y="1828800"/>
            <a:ext cx="861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If you can answer the question at least one then you will pass the exam 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47251"/>
              </p:ext>
            </p:extLst>
          </p:nvPr>
        </p:nvGraphicFramePr>
        <p:xfrm>
          <a:off x="1676400" y="2683252"/>
          <a:ext cx="5118100" cy="3257551"/>
        </p:xfrm>
        <a:graphic>
          <a:graphicData uri="http://schemas.openxmlformats.org/drawingml/2006/table">
            <a:tbl>
              <a:tblPr/>
              <a:tblGrid>
                <a:gridCol w="170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4000" y="2590800"/>
            <a:ext cx="861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you can answer the question at least one if only you will pass the exam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" y="3414256"/>
            <a:ext cx="861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Sufficient condition you pass the exam is you can answer the question at least 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" y="4270216"/>
            <a:ext cx="861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you can pass the exam only if you can answer the question at least one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5182036"/>
            <a:ext cx="861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you can pass the exam is necessary condition for you can answer the question at least one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/>
              <a:t>Biconditional</a:t>
            </a:r>
            <a:r>
              <a:rPr lang="en-US" altLang="en-US" sz="3600" dirty="0"/>
              <a:t> (if and only if)</a:t>
            </a:r>
            <a:endParaRPr lang="id-ID" altLang="en-US" sz="4000" b="1" dirty="0"/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16871"/>
              </p:ext>
            </p:extLst>
          </p:nvPr>
        </p:nvGraphicFramePr>
        <p:xfrm>
          <a:off x="2362200" y="3048000"/>
          <a:ext cx="4464051" cy="2667002"/>
        </p:xfrm>
        <a:graphic>
          <a:graphicData uri="http://schemas.openxmlformats.org/drawingml/2006/table">
            <a:tbl>
              <a:tblPr/>
              <a:tblGrid>
                <a:gridCol w="1488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Q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r>
                        <a:rPr kumimoji="0" 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0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CA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CA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anchorCtr="1" horzOverflow="overflow">
                    <a:lnL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1300" y="1828800"/>
            <a:ext cx="8610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If and only if you can answer the question at least one then you will pass the exam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590</Words>
  <Application>Microsoft Office PowerPoint</Application>
  <PresentationFormat>On-screen Show (4:3)</PresentationFormat>
  <Paragraphs>133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Cambria Math</vt:lpstr>
      <vt:lpstr>Symbol</vt:lpstr>
      <vt:lpstr>Trebuchet MS</vt:lpstr>
      <vt:lpstr>Verdana</vt:lpstr>
      <vt:lpstr>Wingdings</vt:lpstr>
      <vt:lpstr>UPH4</vt:lpstr>
      <vt:lpstr>Equation</vt:lpstr>
      <vt:lpstr>PowerPoint Presentation</vt:lpstr>
      <vt:lpstr>Introduction</vt:lpstr>
      <vt:lpstr>Combining Propositions</vt:lpstr>
      <vt:lpstr>Negation (NOT)</vt:lpstr>
      <vt:lpstr>Conjunction (AND)</vt:lpstr>
      <vt:lpstr>Disjunction (OR)</vt:lpstr>
      <vt:lpstr>Exclusive Or (XOR)</vt:lpstr>
      <vt:lpstr>Implication (if - then)</vt:lpstr>
      <vt:lpstr>Biconditional (if and only if)</vt:lpstr>
      <vt:lpstr>Statements and Operators</vt:lpstr>
      <vt:lpstr>Logic Game 01</vt:lpstr>
      <vt:lpstr>Logic Game 02</vt:lpstr>
      <vt:lpstr>Exercise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290</cp:revision>
  <dcterms:created xsi:type="dcterms:W3CDTF">2008-06-16T09:38:38Z</dcterms:created>
  <dcterms:modified xsi:type="dcterms:W3CDTF">2017-08-22T02:25:14Z</dcterms:modified>
</cp:coreProperties>
</file>