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96" r:id="rId4"/>
    <p:sldId id="273" r:id="rId5"/>
    <p:sldId id="274" r:id="rId6"/>
    <p:sldId id="293" r:id="rId7"/>
    <p:sldId id="297" r:id="rId8"/>
    <p:sldId id="292" r:id="rId9"/>
    <p:sldId id="286" r:id="rId10"/>
    <p:sldId id="288" r:id="rId11"/>
    <p:sldId id="299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40564EEC-7A6E-4AF2-87E9-035A007A17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5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F53EB3E-92CB-449F-9487-5F0FC343E2F8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 dirty="0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057400"/>
            <a:ext cx="7772400" cy="1470025"/>
          </a:xfrm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10000"/>
            <a:ext cx="7772400" cy="1295400"/>
          </a:xfrm>
        </p:spPr>
        <p:txBody>
          <a:bodyPr/>
          <a:lstStyle>
            <a:lvl1pPr marL="0" indent="0" algn="r">
              <a:buFontTx/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79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400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400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8B042-E807-487B-A33B-A1D0A64911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1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BA61F-39F7-471C-A4E8-A0CEDDADF1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7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21336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57253-E5C1-47F1-A04C-EE52445F6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33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F407F-F47D-401B-BF01-105D8ED8D3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2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E954E-6940-4502-977D-93F0BD0A56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4191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91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C0C28-D684-41D6-987D-7C4EF406BA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1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EF65E-48F2-497F-83D4-AACB118152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8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3B3F8-67F3-4119-87DF-47F349C304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9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C87FA-2CA7-41DA-A9D0-611FED6EC6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6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FE7E6-50B6-44DB-A32B-B01AAE893B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7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55EC2-3FA6-46C9-9F50-F75940849E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7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762000"/>
            <a:ext cx="70866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534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133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2368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477000"/>
            <a:ext cx="2895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2368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2368"/>
                </a:solidFill>
                <a:latin typeface="+mn-lt"/>
              </a:defRPr>
            </a:lvl1pPr>
          </a:lstStyle>
          <a:p>
            <a:pPr>
              <a:defRPr/>
            </a:pPr>
            <a:fld id="{9C5833F0-88EC-4BC3-847A-25688DF380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00236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368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2368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368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2368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19.png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6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17.bin"/><Relationship Id="rId3" Type="http://schemas.openxmlformats.org/officeDocument/2006/relationships/image" Target="../media/image28.png"/><Relationship Id="rId21" Type="http://schemas.openxmlformats.org/officeDocument/2006/relationships/image" Target="../media/image26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23" Type="http://schemas.openxmlformats.org/officeDocument/2006/relationships/image" Target="../media/image27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25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15.bin"/><Relationship Id="rId22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9.wmf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00800" y="5638800"/>
            <a:ext cx="2438400" cy="533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Samuel Lukas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743200" y="457200"/>
            <a:ext cx="449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200">
                <a:solidFill>
                  <a:srgbClr val="002368"/>
                </a:solidFill>
                <a:latin typeface="Trebuchet M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rgbClr val="002368"/>
                </a:solidFill>
                <a:latin typeface="Trebuchet M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dirty="0" smtClean="0">
                <a:solidFill>
                  <a:schemeClr val="bg1"/>
                </a:solidFill>
                <a:latin typeface="Arial" charset="0"/>
              </a:rPr>
              <a:t>Computer Science</a:t>
            </a:r>
            <a:endParaRPr lang="id-ID" altLang="en-US" sz="32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342900" y="2819400"/>
            <a:ext cx="84582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200">
                <a:solidFill>
                  <a:srgbClr val="002368"/>
                </a:solidFill>
                <a:latin typeface="Trebuchet M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rgbClr val="002368"/>
                </a:solidFill>
                <a:latin typeface="Trebuchet M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 dirty="0" smtClean="0">
                <a:solidFill>
                  <a:schemeClr val="bg1"/>
                </a:solidFill>
                <a:latin typeface="Arial" charset="0"/>
              </a:rPr>
              <a:t>Logical Equivalences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 dirty="0" smtClean="0">
                <a:solidFill>
                  <a:schemeClr val="bg1"/>
                </a:solidFill>
                <a:latin typeface="Arial" charset="0"/>
              </a:rPr>
              <a:t>and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 dirty="0" smtClean="0">
                <a:solidFill>
                  <a:schemeClr val="bg1"/>
                </a:solidFill>
                <a:latin typeface="Arial" charset="0"/>
              </a:rPr>
              <a:t>Normal Forms</a:t>
            </a:r>
            <a:endParaRPr lang="id-ID" altLang="en-US" sz="4000" b="1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Validity of Argument</a:t>
            </a:r>
            <a:endParaRPr lang="id-ID" altLang="en-US" sz="3600" b="1" dirty="0" smtClean="0"/>
          </a:p>
        </p:txBody>
      </p:sp>
      <p:sp>
        <p:nvSpPr>
          <p:cNvPr id="3" name="Rectangle 7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8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6510" y="4851400"/>
            <a:ext cx="2679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Proving by …..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3187700" y="4492267"/>
            <a:ext cx="4495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9438" indent="-457200" algn="l">
              <a:buFont typeface="+mj-lt"/>
              <a:buAutoNum type="arabicPeriod"/>
            </a:pPr>
            <a:r>
              <a:rPr lang="en-US" sz="2800" dirty="0" smtClean="0"/>
              <a:t>Truth Table.</a:t>
            </a:r>
            <a:endParaRPr lang="en-US" sz="2800" dirty="0"/>
          </a:p>
          <a:p>
            <a:pPr marL="579438" indent="-457200" algn="l">
              <a:buFont typeface="+mj-lt"/>
              <a:buAutoNum type="arabicPeriod"/>
            </a:pPr>
            <a:r>
              <a:rPr lang="en-US" sz="2800" dirty="0" err="1" smtClean="0"/>
              <a:t>Aljabar</a:t>
            </a:r>
            <a:r>
              <a:rPr lang="en-US" sz="2800" dirty="0" smtClean="0"/>
              <a:t> Boolean rules</a:t>
            </a:r>
            <a:endParaRPr lang="en-US" sz="2800" dirty="0"/>
          </a:p>
          <a:p>
            <a:pPr marL="579438" indent="-457200" algn="l">
              <a:buFont typeface="+mj-lt"/>
              <a:buAutoNum type="arabicPeriod"/>
            </a:pPr>
            <a:r>
              <a:rPr lang="en-US" sz="2800" dirty="0" smtClean="0"/>
              <a:t>Inference rules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6510" y="1983889"/>
                <a:ext cx="1146083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−−−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10" y="1983889"/>
                <a:ext cx="1146083" cy="267765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17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082800" y="1983889"/>
            <a:ext cx="172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Written as :</a:t>
            </a:r>
            <a:endParaRPr lang="en-US" sz="2400" dirty="0"/>
          </a:p>
        </p:txBody>
      </p:sp>
      <p:sp>
        <p:nvSpPr>
          <p:cNvPr id="15" name="Rectangle 17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120900" y="3091884"/>
            <a:ext cx="172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Read as :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120900" y="36576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If each proposition of P is true then Q is true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14600" y="2438638"/>
                <a:ext cx="38742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⋀</m:t>
                        </m:r>
                        <m:sSub>
                          <m:sSubPr>
                            <m:ctrlPr>
                              <a:rPr lang="en-US" sz="32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sz="3200" i="1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…⋀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/>
                                    <a:ea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3200" i="1" smtClean="0">
                        <a:latin typeface="Cambria Math"/>
                        <a:ea typeface="Cambria Math"/>
                      </a:rPr>
                      <m:t>⊢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𝑄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438638"/>
                <a:ext cx="3874219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1" grpId="0"/>
      <p:bldP spid="21" grpId="0"/>
      <p:bldP spid="17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Proving the conclusion of these premises :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sz="2400" dirty="0" smtClean="0"/>
              <a:t>If I sing then I am happy</a:t>
            </a:r>
            <a:endParaRPr lang="en-US" sz="2400" dirty="0"/>
          </a:p>
          <a:p>
            <a:r>
              <a:rPr lang="en-US" sz="2400" dirty="0" smtClean="0"/>
              <a:t>If I dance then I look embarrassing</a:t>
            </a:r>
            <a:endParaRPr lang="en-US" sz="2400" dirty="0"/>
          </a:p>
          <a:p>
            <a:r>
              <a:rPr lang="en-US" sz="2400" dirty="0" smtClean="0"/>
              <a:t>If I am happy and I look embarrassing then I am smile.</a:t>
            </a:r>
            <a:endParaRPr lang="en-US" sz="2400" dirty="0"/>
          </a:p>
          <a:p>
            <a:r>
              <a:rPr lang="en-US" sz="2400" dirty="0" smtClean="0"/>
              <a:t>I am nor smiling</a:t>
            </a:r>
            <a:endParaRPr lang="en-US" sz="2400" dirty="0"/>
          </a:p>
          <a:p>
            <a:r>
              <a:rPr lang="en-US" sz="2400" dirty="0" smtClean="0"/>
              <a:t>Can be concluded that I am not singing or I am not dancing.</a:t>
            </a:r>
            <a:endParaRPr lang="en-US" sz="2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010594"/>
              </p:ext>
            </p:extLst>
          </p:nvPr>
        </p:nvGraphicFramePr>
        <p:xfrm>
          <a:off x="990600" y="5105400"/>
          <a:ext cx="728046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Equation" r:id="rId3" imgW="2781000" imgH="215640" progId="Equation.3">
                  <p:embed/>
                </p:oleObj>
              </mc:Choice>
              <mc:Fallback>
                <p:oleObj name="Equation" r:id="rId3" imgW="27810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5105400"/>
                        <a:ext cx="7280462" cy="56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560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sz="3600" b="1" smtClean="0"/>
              <a:t>Introduction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342900" eaLnBrk="1" hangingPunct="1"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sym typeface="Symbol" pitchFamily="18" charset="2"/>
              </a:rPr>
              <a:t>Compound propositions that have the same truth values in all possible cases are called logically equivalent.</a:t>
            </a:r>
          </a:p>
          <a:p>
            <a:pPr marL="457200" lvl="1" indent="-342900" eaLnBrk="1" hangingPunct="1"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sym typeface="Symbol" pitchFamily="18" charset="2"/>
              </a:rPr>
              <a:t>The propositions </a:t>
            </a:r>
            <a:r>
              <a:rPr lang="en-US" altLang="en-US" sz="2400" dirty="0" smtClean="0">
                <a:sym typeface="Symbol" pitchFamily="18" charset="2"/>
              </a:rPr>
              <a:t>P </a:t>
            </a:r>
            <a:r>
              <a:rPr lang="en-US" altLang="en-US" sz="2400" dirty="0">
                <a:sym typeface="Symbol" pitchFamily="18" charset="2"/>
              </a:rPr>
              <a:t>and </a:t>
            </a:r>
            <a:r>
              <a:rPr lang="en-US" altLang="en-US" sz="2400" dirty="0" smtClean="0">
                <a:sym typeface="Symbol" pitchFamily="18" charset="2"/>
              </a:rPr>
              <a:t>Q </a:t>
            </a:r>
            <a:r>
              <a:rPr lang="en-US" altLang="en-US" sz="2400" dirty="0">
                <a:sym typeface="Symbol" pitchFamily="18" charset="2"/>
              </a:rPr>
              <a:t>are called logically equivalent if </a:t>
            </a:r>
            <a:r>
              <a:rPr lang="en-US" altLang="en-US" sz="2400" dirty="0" smtClean="0">
                <a:sym typeface="Symbol" pitchFamily="18" charset="2"/>
              </a:rPr>
              <a:t>P </a:t>
            </a:r>
            <a:r>
              <a:rPr lang="en-US" altLang="en-US" sz="2400" dirty="0">
                <a:sym typeface="Symbol" pitchFamily="18" charset="2"/>
              </a:rPr>
              <a:t> </a:t>
            </a:r>
            <a:r>
              <a:rPr lang="en-US" altLang="en-US" sz="2400" dirty="0" smtClean="0">
                <a:sym typeface="Symbol" pitchFamily="18" charset="2"/>
              </a:rPr>
              <a:t>Q </a:t>
            </a:r>
            <a:r>
              <a:rPr lang="en-US" altLang="en-US" sz="2400" dirty="0">
                <a:sym typeface="Symbol" pitchFamily="18" charset="2"/>
              </a:rPr>
              <a:t>is a tautology. The notation  p  q denotes that p and q are logically equivalent.</a:t>
            </a:r>
          </a:p>
          <a:p>
            <a:pPr marL="457200" lvl="1" indent="-342900" eaLnBrk="1" hangingPunct="1"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sym typeface="Symbol" pitchFamily="18" charset="2"/>
              </a:rPr>
              <a:t>One way to determine whether two propositions are equivalent is to use a truth </a:t>
            </a:r>
            <a:r>
              <a:rPr lang="en-US" altLang="en-US" sz="2400" dirty="0" smtClean="0">
                <a:sym typeface="Symbol" pitchFamily="18" charset="2"/>
              </a:rPr>
              <a:t>table or Boolean Algebra.</a:t>
            </a:r>
            <a:endParaRPr lang="en-US" altLang="en-US" sz="24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Example 01 </a:t>
            </a:r>
            <a:endParaRPr lang="en-US" altLang="en-US" sz="3600" b="1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726167"/>
              </p:ext>
            </p:extLst>
          </p:nvPr>
        </p:nvGraphicFramePr>
        <p:xfrm>
          <a:off x="2986087" y="1949311"/>
          <a:ext cx="24193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6" name="Equation" r:id="rId3" imgW="863280" imgH="215640" progId="Equation.3">
                  <p:embed/>
                </p:oleObj>
              </mc:Choice>
              <mc:Fallback>
                <p:oleObj name="Equation" r:id="rId3" imgW="863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7" y="1949311"/>
                        <a:ext cx="24193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467116"/>
              </p:ext>
            </p:extLst>
          </p:nvPr>
        </p:nvGraphicFramePr>
        <p:xfrm>
          <a:off x="1928812" y="2686050"/>
          <a:ext cx="20161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63"/>
                <a:gridCol w="100806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6" marR="91436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36" marR="91436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36" marR="91436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36" marR="91436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36" marR="91436"/>
                </a:tc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355758"/>
              </p:ext>
            </p:extLst>
          </p:nvPr>
        </p:nvGraphicFramePr>
        <p:xfrm>
          <a:off x="2306637" y="2714625"/>
          <a:ext cx="271463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7" name="Equation" r:id="rId5" imgW="152268" imgH="164957" progId="Equation.3">
                  <p:embed/>
                </p:oleObj>
              </mc:Choice>
              <mc:Fallback>
                <p:oleObj name="Equation" r:id="rId5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7" y="2714625"/>
                        <a:ext cx="271463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081942"/>
              </p:ext>
            </p:extLst>
          </p:nvPr>
        </p:nvGraphicFramePr>
        <p:xfrm>
          <a:off x="3284537" y="2686050"/>
          <a:ext cx="295712" cy="385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8" name="Equation" r:id="rId7" imgW="152268" imgH="203024" progId="Equation.3">
                  <p:embed/>
                </p:oleObj>
              </mc:Choice>
              <mc:Fallback>
                <p:oleObj name="Equation" r:id="rId7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7" y="2686050"/>
                        <a:ext cx="295712" cy="3859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707531"/>
              </p:ext>
            </p:extLst>
          </p:nvPr>
        </p:nvGraphicFramePr>
        <p:xfrm>
          <a:off x="3957637" y="2686050"/>
          <a:ext cx="9604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43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504" marR="9150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504" marR="9150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504" marR="9150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504" marR="9150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504" marR="91504"/>
                </a:tc>
              </a:tr>
            </a:tbl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971489"/>
              </p:ext>
            </p:extLst>
          </p:nvPr>
        </p:nvGraphicFramePr>
        <p:xfrm>
          <a:off x="4019550" y="2679700"/>
          <a:ext cx="788987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9" name="Equation" r:id="rId9" imgW="406048" imgH="203024" progId="Equation.3">
                  <p:embed/>
                </p:oleObj>
              </mc:Choice>
              <mc:Fallback>
                <p:oleObj name="Equation" r:id="rId9" imgW="40604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50" y="2679700"/>
                        <a:ext cx="788987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068721"/>
              </p:ext>
            </p:extLst>
          </p:nvPr>
        </p:nvGraphicFramePr>
        <p:xfrm>
          <a:off x="4953000" y="2667000"/>
          <a:ext cx="93503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03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336" marR="91336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336" marR="91336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336" marR="91336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336" marR="91336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336" marR="91336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881415"/>
              </p:ext>
            </p:extLst>
          </p:nvPr>
        </p:nvGraphicFramePr>
        <p:xfrm>
          <a:off x="5923774" y="2667000"/>
          <a:ext cx="93503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03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336" marR="91336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336" marR="91336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336" marR="91336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336" marR="91336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336" marR="91336"/>
                </a:tc>
              </a:tr>
            </a:tbl>
          </a:graphicData>
        </a:graphic>
      </p:graphicFrame>
      <p:pic>
        <p:nvPicPr>
          <p:cNvPr id="13" name="Picture 9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637" y="2644275"/>
            <a:ext cx="914400" cy="42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317444"/>
              </p:ext>
            </p:extLst>
          </p:nvPr>
        </p:nvGraphicFramePr>
        <p:xfrm>
          <a:off x="5996234" y="2644275"/>
          <a:ext cx="792089" cy="46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0" name="Equation" r:id="rId12" imgW="406224" imgH="241195" progId="Equation.3">
                  <p:embed/>
                </p:oleObj>
              </mc:Choice>
              <mc:Fallback>
                <p:oleObj name="Equation" r:id="rId12" imgW="406224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6234" y="2644275"/>
                        <a:ext cx="792089" cy="468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1828800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Prove !!  : 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90800" y="4876800"/>
                <a:ext cx="3830270" cy="648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∴</m:t>
                      </m:r>
                      <m:d>
                        <m:d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32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3200" i="1">
                                  <a:latin typeface="Cambria Math"/>
                                  <a:ea typeface="Cambria Math"/>
                                </a:rPr>
                                <m:t>⋀</m:t>
                              </m:r>
                              <m:r>
                                <a:rPr lang="en-US" sz="3200" i="1">
                                  <a:latin typeface="Cambria Math"/>
                                  <a:ea typeface="Cambria Math"/>
                                </a:rPr>
                                <m:t>𝑄</m:t>
                              </m:r>
                            </m:e>
                          </m:acc>
                        </m:e>
                      </m:d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⟺</m:t>
                      </m:r>
                      <m:d>
                        <m:dPr>
                          <m:ctrlPr>
                            <a:rPr lang="en-US" sz="32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320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e>
                          </m:acc>
                          <m:r>
                            <a:rPr lang="en-US" sz="3200" i="1" smtClean="0">
                              <a:latin typeface="Cambria Math"/>
                              <a:ea typeface="Cambria Math"/>
                            </a:rPr>
                            <m:t>⋁</m:t>
                          </m:r>
                          <m:acc>
                            <m:accPr>
                              <m:chr m:val="̅"/>
                              <m:ctrlPr>
                                <a:rPr lang="en-US" sz="320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  <m:t>𝑄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876800"/>
                <a:ext cx="3830270" cy="64819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Boolean Algebra</a:t>
            </a:r>
            <a:endParaRPr lang="id-ID" altLang="en-US" sz="3600" b="1" dirty="0" smtClean="0"/>
          </a:p>
        </p:txBody>
      </p:sp>
      <p:pic>
        <p:nvPicPr>
          <p:cNvPr id="9" name="Picture 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15050"/>
            <a:ext cx="7924800" cy="4660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Example 02</a:t>
            </a:r>
            <a:endParaRPr lang="id-ID" altLang="en-US" sz="3600" b="1" dirty="0" smtClean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17" y="2142135"/>
            <a:ext cx="4274284" cy="33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41501" y="1712395"/>
                <a:ext cx="3721099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𝑄</m:t>
                              </m:r>
                            </m:e>
                          </m:d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⋀(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𝑄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𝑅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→(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501" y="1712395"/>
                <a:ext cx="3721099" cy="439736"/>
              </a:xfrm>
              <a:prstGeom prst="rect">
                <a:avLst/>
              </a:prstGeom>
              <a:blipFill rotWithShape="1">
                <a:blip r:embed="rId3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49517" y="171239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Proving :  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4775" y="1716210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Is tautology</a:t>
            </a:r>
            <a:endParaRPr lang="en-US" sz="2400" dirty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4" y="2514599"/>
            <a:ext cx="6397175" cy="3537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391225" y="5908192"/>
                <a:ext cx="6007100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∴</m:t>
                    </m:r>
                    <m:d>
                      <m:dPr>
                        <m:ctrlPr>
                          <a:rPr lang="en-US" sz="20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𝑄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⋀(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𝑄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𝑅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→(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 is Tautology</a:t>
                </a:r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225" y="5908192"/>
                <a:ext cx="6007100" cy="439736"/>
              </a:xfrm>
              <a:prstGeom prst="rect">
                <a:avLst/>
              </a:prstGeom>
              <a:blipFill rotWithShape="1">
                <a:blip r:embed="rId5"/>
                <a:stretch>
                  <a:fillRect t="-2778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Normal Forms</a:t>
            </a:r>
            <a:endParaRPr lang="id-ID" altLang="en-US" sz="36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184053"/>
              </p:ext>
            </p:extLst>
          </p:nvPr>
        </p:nvGraphicFramePr>
        <p:xfrm>
          <a:off x="1422400" y="2610839"/>
          <a:ext cx="6019800" cy="618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8" name="Equation" r:id="rId3" imgW="2120900" imgH="228600" progId="Equation.3">
                  <p:embed/>
                </p:oleObj>
              </mc:Choice>
              <mc:Fallback>
                <p:oleObj name="Equation" r:id="rId3" imgW="2120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2610839"/>
                        <a:ext cx="6019800" cy="6180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760982"/>
              </p:ext>
            </p:extLst>
          </p:nvPr>
        </p:nvGraphicFramePr>
        <p:xfrm>
          <a:off x="1470025" y="3489218"/>
          <a:ext cx="30765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9" name="Equation" r:id="rId5" imgW="1143000" imgH="215640" progId="Equation.3">
                  <p:embed/>
                </p:oleObj>
              </mc:Choice>
              <mc:Fallback>
                <p:oleObj name="Equation" r:id="rId5" imgW="1143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3489218"/>
                        <a:ext cx="3076575" cy="546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80000" y="3477480"/>
                <a:ext cx="2971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𝑚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𝐹𝐷𝑁𝐹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0" y="3477480"/>
                <a:ext cx="2971800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659448" y="1772639"/>
            <a:ext cx="7773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dirty="0" err="1"/>
              <a:t>Disjuction</a:t>
            </a:r>
            <a:r>
              <a:rPr lang="en-US" sz="3600" dirty="0"/>
              <a:t> Normal Forms (DNFs)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77542" y="5641140"/>
                <a:ext cx="2971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𝑚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𝐹𝐶𝑁𝐹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542" y="5641140"/>
                <a:ext cx="2971800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696319" y="4124169"/>
            <a:ext cx="7773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dirty="0" err="1" smtClean="0"/>
              <a:t>Conjuction</a:t>
            </a:r>
            <a:r>
              <a:rPr lang="en-US" sz="3600" dirty="0" smtClean="0"/>
              <a:t> </a:t>
            </a:r>
            <a:r>
              <a:rPr lang="en-US" sz="3600" dirty="0"/>
              <a:t>Normal Forms </a:t>
            </a:r>
            <a:r>
              <a:rPr lang="en-US" sz="3600" dirty="0" smtClean="0"/>
              <a:t>(CNFs</a:t>
            </a:r>
            <a:r>
              <a:rPr lang="en-US" sz="3600" dirty="0"/>
              <a:t>)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66199"/>
              </p:ext>
            </p:extLst>
          </p:nvPr>
        </p:nvGraphicFramePr>
        <p:xfrm>
          <a:off x="1501060" y="4896839"/>
          <a:ext cx="6019800" cy="599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0" name="Equation" r:id="rId9" imgW="2159000" imgH="228600" progId="Equation.3">
                  <p:embed/>
                </p:oleObj>
              </mc:Choice>
              <mc:Fallback>
                <p:oleObj name="Equation" r:id="rId9" imgW="2159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060" y="4896839"/>
                        <a:ext cx="6019800" cy="5999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716462"/>
              </p:ext>
            </p:extLst>
          </p:nvPr>
        </p:nvGraphicFramePr>
        <p:xfrm>
          <a:off x="1574800" y="5690897"/>
          <a:ext cx="3008195" cy="53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1" name="Equation" r:id="rId11" imgW="1308100" imgH="241300" progId="Equation.3">
                  <p:embed/>
                </p:oleObj>
              </mc:Choice>
              <mc:Fallback>
                <p:oleObj name="Equation" r:id="rId11" imgW="1308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5690897"/>
                        <a:ext cx="3008195" cy="531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Example 03</a:t>
            </a:r>
            <a:endParaRPr lang="en-US" altLang="en-US" sz="3600" b="1" dirty="0" smtClean="0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04" y="5538286"/>
            <a:ext cx="8504495" cy="25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1701487"/>
            <a:ext cx="8116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Change the proposition into the two normal forms !!</a:t>
            </a:r>
            <a:endParaRPr lang="en-US" sz="24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109168"/>
              </p:ext>
            </p:extLst>
          </p:nvPr>
        </p:nvGraphicFramePr>
        <p:xfrm>
          <a:off x="501443" y="2163152"/>
          <a:ext cx="1876628" cy="580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9" name="Equation" r:id="rId4" imgW="698400" imgH="215640" progId="Equation.3">
                  <p:embed/>
                </p:oleObj>
              </mc:Choice>
              <mc:Fallback>
                <p:oleObj name="Equation" r:id="rId4" imgW="698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1443" y="2163152"/>
                        <a:ext cx="1876628" cy="580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206491"/>
              </p:ext>
            </p:extLst>
          </p:nvPr>
        </p:nvGraphicFramePr>
        <p:xfrm>
          <a:off x="2409263" y="2095569"/>
          <a:ext cx="1991901" cy="641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0" name="Equation" r:id="rId6" imgW="749160" imgH="241200" progId="Equation.3">
                  <p:embed/>
                </p:oleObj>
              </mc:Choice>
              <mc:Fallback>
                <p:oleObj name="Equation" r:id="rId6" imgW="74916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09263" y="2095569"/>
                        <a:ext cx="1991901" cy="641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099832"/>
              </p:ext>
            </p:extLst>
          </p:nvPr>
        </p:nvGraphicFramePr>
        <p:xfrm>
          <a:off x="4508088" y="2163152"/>
          <a:ext cx="2205750" cy="635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1" name="Equation" r:id="rId8" imgW="749160" imgH="215640" progId="Equation.3">
                  <p:embed/>
                </p:oleObj>
              </mc:Choice>
              <mc:Fallback>
                <p:oleObj name="Equation" r:id="rId8" imgW="74916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08088" y="2163152"/>
                        <a:ext cx="2205750" cy="635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286716" y="2286000"/>
            <a:ext cx="1628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DNF Form</a:t>
            </a:r>
            <a:endParaRPr lang="en-US" sz="2400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574743"/>
              </p:ext>
            </p:extLst>
          </p:nvPr>
        </p:nvGraphicFramePr>
        <p:xfrm>
          <a:off x="530225" y="2697163"/>
          <a:ext cx="49863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2" name="Equation" r:id="rId10" imgW="1904760" imgH="215640" progId="Equation.3">
                  <p:embed/>
                </p:oleObj>
              </mc:Choice>
              <mc:Fallback>
                <p:oleObj name="Equation" r:id="rId10" imgW="190476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0225" y="2697163"/>
                        <a:ext cx="4986338" cy="56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299416" y="2790230"/>
            <a:ext cx="1628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CNF Form</a:t>
            </a:r>
            <a:endParaRPr lang="en-US" sz="2400" dirty="0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375025"/>
              </p:ext>
            </p:extLst>
          </p:nvPr>
        </p:nvGraphicFramePr>
        <p:xfrm>
          <a:off x="474404" y="3422693"/>
          <a:ext cx="2817853" cy="50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3" name="Equation" r:id="rId12" imgW="1066680" imgH="190440" progId="Equation.3">
                  <p:embed/>
                </p:oleObj>
              </mc:Choice>
              <mc:Fallback>
                <p:oleObj name="Equation" r:id="rId12" imgW="106668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74404" y="3422693"/>
                        <a:ext cx="2817853" cy="503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993800"/>
              </p:ext>
            </p:extLst>
          </p:nvPr>
        </p:nvGraphicFramePr>
        <p:xfrm>
          <a:off x="3295035" y="3279786"/>
          <a:ext cx="2686839" cy="622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4" name="Equation" r:id="rId14" imgW="1041120" imgH="241200" progId="Equation.3">
                  <p:embed/>
                </p:oleObj>
              </mc:Choice>
              <mc:Fallback>
                <p:oleObj name="Equation" r:id="rId14" imgW="104112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295035" y="3279786"/>
                        <a:ext cx="2686839" cy="622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997854"/>
              </p:ext>
            </p:extLst>
          </p:nvPr>
        </p:nvGraphicFramePr>
        <p:xfrm>
          <a:off x="1244187" y="3962400"/>
          <a:ext cx="263090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5" name="Equation" r:id="rId16" imgW="1041120" imgH="241200" progId="Equation.3">
                  <p:embed/>
                </p:oleObj>
              </mc:Choice>
              <mc:Fallback>
                <p:oleObj name="Equation" r:id="rId16" imgW="104112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244187" y="3962400"/>
                        <a:ext cx="2630905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766550"/>
              </p:ext>
            </p:extLst>
          </p:nvPr>
        </p:nvGraphicFramePr>
        <p:xfrm>
          <a:off x="3886200" y="3962400"/>
          <a:ext cx="272601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6" name="Equation" r:id="rId18" imgW="1041120" imgH="215640" progId="Equation.3">
                  <p:embed/>
                </p:oleObj>
              </mc:Choice>
              <mc:Fallback>
                <p:oleObj name="Equation" r:id="rId18" imgW="1041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886200" y="3962400"/>
                        <a:ext cx="2726018" cy="56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208498"/>
              </p:ext>
            </p:extLst>
          </p:nvPr>
        </p:nvGraphicFramePr>
        <p:xfrm>
          <a:off x="1209675" y="4495800"/>
          <a:ext cx="33924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7" name="Equation" r:id="rId20" imgW="1434960" imgH="215640" progId="Equation.3">
                  <p:embed/>
                </p:oleObj>
              </mc:Choice>
              <mc:Fallback>
                <p:oleObj name="Equation" r:id="rId20" imgW="143496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209675" y="4495800"/>
                        <a:ext cx="3392488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7312115" y="4525665"/>
            <a:ext cx="1628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CNF Form</a:t>
            </a:r>
            <a:endParaRPr lang="en-US" sz="2400" dirty="0"/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4572000" y="4800600"/>
            <a:ext cx="271471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>
            <a:endCxn id="15" idx="1"/>
          </p:cNvCxnSpPr>
          <p:nvPr/>
        </p:nvCxnSpPr>
        <p:spPr bwMode="auto">
          <a:xfrm>
            <a:off x="6781800" y="2516832"/>
            <a:ext cx="50491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16" name="Straight Connector 9215"/>
          <p:cNvCxnSpPr>
            <a:endCxn id="21" idx="1"/>
          </p:cNvCxnSpPr>
          <p:nvPr/>
        </p:nvCxnSpPr>
        <p:spPr bwMode="auto">
          <a:xfrm>
            <a:off x="5562600" y="3021062"/>
            <a:ext cx="173681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7299416" y="5837477"/>
            <a:ext cx="1628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DNF Form</a:t>
            </a:r>
            <a:endParaRPr lang="en-US" sz="2400" dirty="0"/>
          </a:p>
        </p:txBody>
      </p:sp>
      <p:graphicFrame>
        <p:nvGraphicFramePr>
          <p:cNvPr id="9217" name="Object 92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83005"/>
              </p:ext>
            </p:extLst>
          </p:nvPr>
        </p:nvGraphicFramePr>
        <p:xfrm>
          <a:off x="1235075" y="5046663"/>
          <a:ext cx="541338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8" name="Equation" r:id="rId22" imgW="228600" imgH="126720" progId="Equation.3">
                  <p:embed/>
                </p:oleObj>
              </mc:Choice>
              <mc:Fallback>
                <p:oleObj name="Equation" r:id="rId22" imgW="228600" imgH="12672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5046663"/>
                        <a:ext cx="541338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7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FDNF, FCNF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Aljabar</a:t>
            </a:r>
            <a:r>
              <a:rPr lang="en-US" sz="3600" dirty="0"/>
              <a:t> Boolean</a:t>
            </a:r>
            <a:endParaRPr lang="id-ID" altLang="en-US" sz="3600" b="1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026451"/>
              </p:ext>
            </p:extLst>
          </p:nvPr>
        </p:nvGraphicFramePr>
        <p:xfrm>
          <a:off x="444500" y="3812460"/>
          <a:ext cx="135987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1" name="Equation" r:id="rId3" imgW="545626" imgH="253780" progId="Equation.3">
                  <p:embed/>
                </p:oleObj>
              </mc:Choice>
              <mc:Fallback>
                <p:oleObj name="Equation" r:id="rId3" imgW="545626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3812460"/>
                        <a:ext cx="1359877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214112"/>
              </p:ext>
            </p:extLst>
          </p:nvPr>
        </p:nvGraphicFramePr>
        <p:xfrm>
          <a:off x="1981200" y="4077791"/>
          <a:ext cx="34099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2" name="Equation" r:id="rId5" imgW="1498600" imgH="457200" progId="Equation.3">
                  <p:embed/>
                </p:oleObj>
              </mc:Choice>
              <mc:Fallback>
                <p:oleObj name="Equation" r:id="rId5" imgW="1498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077791"/>
                        <a:ext cx="3409950" cy="990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189574"/>
              </p:ext>
            </p:extLst>
          </p:nvPr>
        </p:nvGraphicFramePr>
        <p:xfrm>
          <a:off x="1981200" y="4999982"/>
          <a:ext cx="3347884" cy="938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3" name="Equation" r:id="rId7" imgW="1549400" imgH="457200" progId="Equation.3">
                  <p:embed/>
                </p:oleObj>
              </mc:Choice>
              <mc:Fallback>
                <p:oleObj name="Equation" r:id="rId7" imgW="1549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999982"/>
                        <a:ext cx="3347884" cy="9381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51049" y="4267200"/>
            <a:ext cx="3035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Full DNF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646133" y="5145888"/>
            <a:ext cx="304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Full CNF</a:t>
            </a:r>
            <a:endParaRPr lang="en-US" sz="3600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49" y="1873250"/>
            <a:ext cx="8479814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Example 04</a:t>
            </a:r>
            <a:endParaRPr lang="id-ID" altLang="en-US" sz="4000" b="1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40" y="2209800"/>
            <a:ext cx="6314460" cy="160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3886200"/>
            <a:ext cx="7416452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337203"/>
              </p:ext>
            </p:extLst>
          </p:nvPr>
        </p:nvGraphicFramePr>
        <p:xfrm>
          <a:off x="304800" y="1828800"/>
          <a:ext cx="509154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2" name="Equation" r:id="rId5" imgW="2501900" imgH="203200" progId="Equation.3">
                  <p:embed/>
                </p:oleObj>
              </mc:Choice>
              <mc:Fallback>
                <p:oleObj name="Equation" r:id="rId5" imgW="2501900" imgH="203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828800"/>
                        <a:ext cx="5091545" cy="38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24500" y="1809690"/>
            <a:ext cx="3238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 FDNF &amp; FCNF</a:t>
            </a:r>
            <a:endParaRPr lang="en-US" sz="2000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422900" y="2009745"/>
            <a:ext cx="1219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UPH4">
  <a:themeElements>
    <a:clrScheme name="UPH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PH4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PH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3907</TotalTime>
  <Words>343</Words>
  <Application>Microsoft Office PowerPoint</Application>
  <PresentationFormat>On-screen Show (4:3)</PresentationFormat>
  <Paragraphs>77</Paragraphs>
  <Slides>11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UPH4</vt:lpstr>
      <vt:lpstr>Equation</vt:lpstr>
      <vt:lpstr>PowerPoint Presentation</vt:lpstr>
      <vt:lpstr>Introduction</vt:lpstr>
      <vt:lpstr>Example 01 </vt:lpstr>
      <vt:lpstr>Boolean Algebra</vt:lpstr>
      <vt:lpstr>Example 02</vt:lpstr>
      <vt:lpstr>Normal Forms</vt:lpstr>
      <vt:lpstr>Example 03</vt:lpstr>
      <vt:lpstr>FDNF, FCNF dan Aljabar Boolean</vt:lpstr>
      <vt:lpstr>Example 04</vt:lpstr>
      <vt:lpstr>Validity of Argument</vt:lpstr>
      <vt:lpstr>Example 5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anita</dc:creator>
  <cp:lastModifiedBy>lab-tif3</cp:lastModifiedBy>
  <cp:revision>304</cp:revision>
  <dcterms:created xsi:type="dcterms:W3CDTF">2008-06-16T09:38:38Z</dcterms:created>
  <dcterms:modified xsi:type="dcterms:W3CDTF">2014-08-29T03:29:45Z</dcterms:modified>
</cp:coreProperties>
</file>