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96" r:id="rId4"/>
    <p:sldId id="273" r:id="rId5"/>
    <p:sldId id="274" r:id="rId6"/>
    <p:sldId id="293" r:id="rId7"/>
    <p:sldId id="297" r:id="rId8"/>
    <p:sldId id="292" r:id="rId9"/>
    <p:sldId id="286" r:id="rId10"/>
    <p:sldId id="298" r:id="rId11"/>
    <p:sldId id="299" r:id="rId12"/>
    <p:sldId id="300" r:id="rId13"/>
    <p:sldId id="301" r:id="rId14"/>
    <p:sldId id="302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smtClean="0">
                <a:solidFill>
                  <a:schemeClr val="bg1"/>
                </a:solidFill>
                <a:latin typeface="Arial" charset="0"/>
              </a:rPr>
              <a:t>Predicate Logic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6100" y="2477678"/>
                <a:ext cx="83058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/>
                  <a:t>Find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given true table below :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477678"/>
                <a:ext cx="8305800" cy="509178"/>
              </a:xfrm>
              <a:prstGeom prst="rect">
                <a:avLst/>
              </a:prstGeom>
              <a:blipFill rotWithShape="1">
                <a:blip r:embed="rId2"/>
                <a:stretch>
                  <a:fillRect l="-1175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4977"/>
              </p:ext>
            </p:extLst>
          </p:nvPr>
        </p:nvGraphicFramePr>
        <p:xfrm>
          <a:off x="850899" y="3087278"/>
          <a:ext cx="746760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397"/>
                <a:gridCol w="840852"/>
                <a:gridCol w="1015593"/>
                <a:gridCol w="1032023"/>
                <a:gridCol w="1032023"/>
                <a:gridCol w="1032023"/>
                <a:gridCol w="1030528"/>
                <a:gridCol w="65416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p(1)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p(2)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q(1,1)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q(1,2)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q(2,1)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q(2,2)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f(1)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f(2)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46100" y="1981200"/>
                <a:ext cx="63862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dirty="0" smtClean="0"/>
                  <a:t>If 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sz="2400" dirty="0" smtClean="0"/>
                  <a:t> and 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={1}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981200"/>
                <a:ext cx="638629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2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33399" y="3972867"/>
                <a:ext cx="785433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⋀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(2)∧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(1,2)≡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𝑇𝑟𝑢𝑒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3972867"/>
                <a:ext cx="7854330" cy="509178"/>
              </a:xfrm>
              <a:prstGeom prst="rect">
                <a:avLst/>
              </a:prstGeom>
              <a:blipFill rotWithShape="1">
                <a:blip r:embed="rId4"/>
                <a:stretch>
                  <a:fillRect l="-1164"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09600" y="4572000"/>
                <a:ext cx="455535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𝑥𝑝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⋀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𝑇𝑟𝑢𝑒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72000"/>
                <a:ext cx="4555350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Predicate Logic 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780410"/>
              </p:ext>
            </p:extLst>
          </p:nvPr>
        </p:nvGraphicFramePr>
        <p:xfrm>
          <a:off x="611188" y="1905000"/>
          <a:ext cx="79962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3" imgW="2958840" imgH="190440" progId="Equation.3">
                  <p:embed/>
                </p:oleObj>
              </mc:Choice>
              <mc:Fallback>
                <p:oleObj name="Equation" r:id="rId3" imgW="29588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905000"/>
                        <a:ext cx="799623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37146"/>
              </p:ext>
            </p:extLst>
          </p:nvPr>
        </p:nvGraphicFramePr>
        <p:xfrm>
          <a:off x="654050" y="2397125"/>
          <a:ext cx="4668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5" imgW="1815840" imgH="190440" progId="Equation.3">
                  <p:embed/>
                </p:oleObj>
              </mc:Choice>
              <mc:Fallback>
                <p:oleObj name="Equation" r:id="rId5" imgW="18158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50" y="2397125"/>
                        <a:ext cx="466883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27163"/>
              </p:ext>
            </p:extLst>
          </p:nvPr>
        </p:nvGraphicFramePr>
        <p:xfrm>
          <a:off x="1244600" y="2819400"/>
          <a:ext cx="2309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7" imgW="1002960" imgH="190440" progId="Equation.3">
                  <p:embed/>
                </p:oleObj>
              </mc:Choice>
              <mc:Fallback>
                <p:oleObj name="Equation" r:id="rId7" imgW="10029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4600" y="2819400"/>
                        <a:ext cx="23098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1124"/>
              </p:ext>
            </p:extLst>
          </p:nvPr>
        </p:nvGraphicFramePr>
        <p:xfrm>
          <a:off x="1262063" y="3262313"/>
          <a:ext cx="24272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9" imgW="1028520" imgH="190440" progId="Equation.3">
                  <p:embed/>
                </p:oleObj>
              </mc:Choice>
              <mc:Fallback>
                <p:oleObj name="Equation" r:id="rId9" imgW="10285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2063" y="3262313"/>
                        <a:ext cx="242728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56785"/>
              </p:ext>
            </p:extLst>
          </p:nvPr>
        </p:nvGraphicFramePr>
        <p:xfrm>
          <a:off x="1295400" y="3657600"/>
          <a:ext cx="203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11" imgW="812520" imgH="190440" progId="Equation.3">
                  <p:embed/>
                </p:oleObj>
              </mc:Choice>
              <mc:Fallback>
                <p:oleObj name="Equation" r:id="rId11" imgW="8125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3657600"/>
                        <a:ext cx="20320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90208"/>
              </p:ext>
            </p:extLst>
          </p:nvPr>
        </p:nvGraphicFramePr>
        <p:xfrm>
          <a:off x="1346200" y="4114800"/>
          <a:ext cx="1574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13" imgW="711000" imgH="190440" progId="Equation.3">
                  <p:embed/>
                </p:oleObj>
              </mc:Choice>
              <mc:Fallback>
                <p:oleObj name="Equation" r:id="rId13" imgW="7110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6200" y="4114800"/>
                        <a:ext cx="15748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13529"/>
              </p:ext>
            </p:extLst>
          </p:nvPr>
        </p:nvGraphicFramePr>
        <p:xfrm>
          <a:off x="1312863" y="4495800"/>
          <a:ext cx="412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15" imgW="1803240" imgH="190440" progId="Equation.3">
                  <p:embed/>
                </p:oleObj>
              </mc:Choice>
              <mc:Fallback>
                <p:oleObj name="Equation" r:id="rId15" imgW="18032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2863" y="4495800"/>
                        <a:ext cx="412115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5262"/>
              </p:ext>
            </p:extLst>
          </p:nvPr>
        </p:nvGraphicFramePr>
        <p:xfrm>
          <a:off x="1309688" y="4876800"/>
          <a:ext cx="1573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17" imgW="711000" imgH="190440" progId="Equation.3">
                  <p:embed/>
                </p:oleObj>
              </mc:Choice>
              <mc:Fallback>
                <p:oleObj name="Equation" r:id="rId17" imgW="71100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876800"/>
                        <a:ext cx="15732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03952"/>
              </p:ext>
            </p:extLst>
          </p:nvPr>
        </p:nvGraphicFramePr>
        <p:xfrm>
          <a:off x="1295400" y="5334000"/>
          <a:ext cx="237363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19" imgW="1130040" imgH="190440" progId="Equation.3">
                  <p:embed/>
                </p:oleObj>
              </mc:Choice>
              <mc:Fallback>
                <p:oleObj name="Equation" r:id="rId19" imgW="1130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95400" y="5334000"/>
                        <a:ext cx="237363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1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Prenex</a:t>
            </a:r>
            <a:r>
              <a:rPr lang="en-US" dirty="0"/>
              <a:t> Normal Form (PNF)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44494"/>
              </p:ext>
            </p:extLst>
          </p:nvPr>
        </p:nvGraphicFramePr>
        <p:xfrm>
          <a:off x="533400" y="1905000"/>
          <a:ext cx="2635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054080" imgH="190440" progId="Equation.3">
                  <p:embed/>
                </p:oleObj>
              </mc:Choice>
              <mc:Fallback>
                <p:oleObj name="Equation" r:id="rId3" imgW="10540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26352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65696"/>
              </p:ext>
            </p:extLst>
          </p:nvPr>
        </p:nvGraphicFramePr>
        <p:xfrm>
          <a:off x="3327400" y="1905000"/>
          <a:ext cx="258127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5" imgW="977760" imgH="190440" progId="Equation.3">
                  <p:embed/>
                </p:oleObj>
              </mc:Choice>
              <mc:Fallback>
                <p:oleObj name="Equation" r:id="rId5" imgW="97776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905000"/>
                        <a:ext cx="2581276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94184"/>
              </p:ext>
            </p:extLst>
          </p:nvPr>
        </p:nvGraphicFramePr>
        <p:xfrm>
          <a:off x="1447800" y="2514600"/>
          <a:ext cx="4267200" cy="151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7" imgW="1600200" imgH="571320" progId="Equation.3">
                  <p:embed/>
                </p:oleObj>
              </mc:Choice>
              <mc:Fallback>
                <p:oleObj name="Equation" r:id="rId7" imgW="16002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267200" cy="1510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3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for </a:t>
            </a:r>
            <a:r>
              <a:rPr lang="en-US" dirty="0" err="1" smtClean="0"/>
              <a:t>Prenex</a:t>
            </a:r>
            <a:r>
              <a:rPr lang="en-US" dirty="0" smtClean="0"/>
              <a:t> Normal form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04408"/>
              </p:ext>
            </p:extLst>
          </p:nvPr>
        </p:nvGraphicFramePr>
        <p:xfrm>
          <a:off x="542925" y="1770063"/>
          <a:ext cx="4638675" cy="54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3" imgW="1892160" imgH="215640" progId="Equation.3">
                  <p:embed/>
                </p:oleObj>
              </mc:Choice>
              <mc:Fallback>
                <p:oleObj name="Equation" r:id="rId3" imgW="18921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770063"/>
                        <a:ext cx="4638675" cy="543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09530"/>
              </p:ext>
            </p:extLst>
          </p:nvPr>
        </p:nvGraphicFramePr>
        <p:xfrm>
          <a:off x="508000" y="2244725"/>
          <a:ext cx="470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5" imgW="1904760" imgH="215640" progId="Equation.3">
                  <p:embed/>
                </p:oleObj>
              </mc:Choice>
              <mc:Fallback>
                <p:oleObj name="Equation" r:id="rId5" imgW="19047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244725"/>
                        <a:ext cx="4702412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1802"/>
              </p:ext>
            </p:extLst>
          </p:nvPr>
        </p:nvGraphicFramePr>
        <p:xfrm>
          <a:off x="520700" y="2681288"/>
          <a:ext cx="56769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7" imgW="2349360" imgH="215640" progId="Equation.3">
                  <p:embed/>
                </p:oleObj>
              </mc:Choice>
              <mc:Fallback>
                <p:oleObj name="Equation" r:id="rId7" imgW="23493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81288"/>
                        <a:ext cx="56769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91581"/>
              </p:ext>
            </p:extLst>
          </p:nvPr>
        </p:nvGraphicFramePr>
        <p:xfrm>
          <a:off x="495300" y="3098800"/>
          <a:ext cx="5895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9" imgW="2298600" imgH="215640" progId="Equation.3">
                  <p:embed/>
                </p:oleObj>
              </mc:Choice>
              <mc:Fallback>
                <p:oleObj name="Equation" r:id="rId9" imgW="22986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098800"/>
                        <a:ext cx="5895975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65242"/>
              </p:ext>
            </p:extLst>
          </p:nvPr>
        </p:nvGraphicFramePr>
        <p:xfrm>
          <a:off x="508000" y="3567112"/>
          <a:ext cx="5871534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11" imgW="2349360" imgH="215640" progId="Equation.3">
                  <p:embed/>
                </p:oleObj>
              </mc:Choice>
              <mc:Fallback>
                <p:oleObj name="Equation" r:id="rId11" imgW="23493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567112"/>
                        <a:ext cx="5871534" cy="5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26023"/>
              </p:ext>
            </p:extLst>
          </p:nvPr>
        </p:nvGraphicFramePr>
        <p:xfrm>
          <a:off x="495301" y="3973513"/>
          <a:ext cx="6019799" cy="57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13" imgW="2298600" imgH="215640" progId="Equation.3">
                  <p:embed/>
                </p:oleObj>
              </mc:Choice>
              <mc:Fallback>
                <p:oleObj name="Equation" r:id="rId13" imgW="2298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1" y="3973513"/>
                        <a:ext cx="6019799" cy="573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44699"/>
              </p:ext>
            </p:extLst>
          </p:nvPr>
        </p:nvGraphicFramePr>
        <p:xfrm>
          <a:off x="508000" y="4536795"/>
          <a:ext cx="6515100" cy="51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15" imgW="2793960" imgH="215640" progId="Equation.3">
                  <p:embed/>
                </p:oleObj>
              </mc:Choice>
              <mc:Fallback>
                <p:oleObj name="Equation" r:id="rId15" imgW="27939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36795"/>
                        <a:ext cx="6515100" cy="517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2072"/>
              </p:ext>
            </p:extLst>
          </p:nvPr>
        </p:nvGraphicFramePr>
        <p:xfrm>
          <a:off x="533400" y="5054600"/>
          <a:ext cx="6731000" cy="53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17" imgW="2793960" imgH="215640" progId="Equation.3">
                  <p:embed/>
                </p:oleObj>
              </mc:Choice>
              <mc:Fallback>
                <p:oleObj name="Equation" r:id="rId17" imgW="27939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54600"/>
                        <a:ext cx="6731000" cy="535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676400" y="3949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219200" y="459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06 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70824"/>
              </p:ext>
            </p:extLst>
          </p:nvPr>
        </p:nvGraphicFramePr>
        <p:xfrm>
          <a:off x="381000" y="1828800"/>
          <a:ext cx="828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3" imgW="3136900" imgH="203200" progId="Equation.3">
                  <p:embed/>
                </p:oleObj>
              </mc:Choice>
              <mc:Fallback>
                <p:oleObj name="Equation" r:id="rId3" imgW="31369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280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97545"/>
              </p:ext>
            </p:extLst>
          </p:nvPr>
        </p:nvGraphicFramePr>
        <p:xfrm>
          <a:off x="457199" y="2667000"/>
          <a:ext cx="6858001" cy="44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5" imgW="3136900" imgH="203200" progId="Equation.3">
                  <p:embed/>
                </p:oleObj>
              </mc:Choice>
              <mc:Fallback>
                <p:oleObj name="Equation" r:id="rId5" imgW="3136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667000"/>
                        <a:ext cx="6858001" cy="441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18694"/>
              </p:ext>
            </p:extLst>
          </p:nvPr>
        </p:nvGraphicFramePr>
        <p:xfrm>
          <a:off x="838199" y="3200400"/>
          <a:ext cx="764770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6" imgW="3403600" imgH="203200" progId="Equation.3">
                  <p:embed/>
                </p:oleObj>
              </mc:Choice>
              <mc:Fallback>
                <p:oleObj name="Equation" r:id="rId6" imgW="3403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3200400"/>
                        <a:ext cx="7647709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87754"/>
              </p:ext>
            </p:extLst>
          </p:nvPr>
        </p:nvGraphicFramePr>
        <p:xfrm>
          <a:off x="838199" y="3657600"/>
          <a:ext cx="755373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8" imgW="3416300" imgH="203200" progId="Equation.3">
                  <p:embed/>
                </p:oleObj>
              </mc:Choice>
              <mc:Fallback>
                <p:oleObj name="Equation" r:id="rId8" imgW="3416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3657600"/>
                        <a:ext cx="7553739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69811"/>
              </p:ext>
            </p:extLst>
          </p:nvPr>
        </p:nvGraphicFramePr>
        <p:xfrm>
          <a:off x="858630" y="4191000"/>
          <a:ext cx="755373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10" imgW="3365500" imgH="203200" progId="Equation.3">
                  <p:embed/>
                </p:oleObj>
              </mc:Choice>
              <mc:Fallback>
                <p:oleObj name="Equation" r:id="rId10" imgW="3365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30" y="4191000"/>
                        <a:ext cx="7553739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Introduction</a:t>
            </a:r>
            <a:endParaRPr lang="id-ID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1000" y="1705451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600" dirty="0"/>
              <a:t>Predicate Logic allows us to manipulate statements about all or some things</a:t>
            </a:r>
            <a:r>
              <a:rPr lang="en-US" altLang="en-US" sz="2600" dirty="0" smtClean="0"/>
              <a:t>.</a:t>
            </a:r>
            <a:endParaRPr lang="en-US" alt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381000" y="2658844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600" dirty="0" smtClean="0"/>
              <a:t>Example</a:t>
            </a:r>
            <a:r>
              <a:rPr lang="en-US" altLang="en-US" sz="2600" dirty="0"/>
              <a:t>: the statement “all men are mortal” </a:t>
            </a:r>
            <a:endParaRPr lang="en-US" altLang="en-US" sz="2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5450" y="5349756"/>
            <a:ext cx="62865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 smtClean="0"/>
              <a:t>Propositional </a:t>
            </a:r>
            <a:r>
              <a:rPr lang="en-US" altLang="en-US" sz="2600" dirty="0"/>
              <a:t>function P(x): “x is a man”</a:t>
            </a:r>
          </a:p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/>
              <a:t>Propositional function Q(x): “x is mortal</a:t>
            </a:r>
            <a:r>
              <a:rPr lang="en-US" altLang="en-US" sz="2600" dirty="0" smtClean="0"/>
              <a:t>”</a:t>
            </a:r>
            <a:endParaRPr lang="en-US" alt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444500" y="4520704"/>
            <a:ext cx="8356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/>
              <a:t>“x” as a variable </a:t>
            </a:r>
            <a:endParaRPr lang="en-US" altLang="en-US" sz="2600" dirty="0" smtClean="0"/>
          </a:p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 smtClean="0"/>
              <a:t>Predicate : P  </a:t>
            </a:r>
            <a:r>
              <a:rPr lang="en-US" altLang="en-US" sz="2600" dirty="0"/>
              <a:t>“is a man</a:t>
            </a:r>
            <a:r>
              <a:rPr lang="en-US" altLang="en-US" sz="2600" dirty="0" smtClean="0"/>
              <a:t>”  and  Q is mortal</a:t>
            </a:r>
            <a:endParaRPr lang="en-US" alt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19100" y="4028261"/>
            <a:ext cx="327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  <a:buFontTx/>
              <a:buNone/>
            </a:pPr>
            <a:r>
              <a:rPr lang="en-US" altLang="en-US" sz="2600" dirty="0">
                <a:sym typeface="Symbol" pitchFamily="18" charset="2"/>
              </a:rPr>
              <a:t></a:t>
            </a:r>
            <a:r>
              <a:rPr lang="en-US" altLang="en-US" sz="2600" dirty="0" smtClean="0"/>
              <a:t>x (</a:t>
            </a:r>
            <a:r>
              <a:rPr lang="en-US" altLang="en-US" sz="2600" dirty="0"/>
              <a:t>P(x)</a:t>
            </a:r>
            <a:r>
              <a:rPr lang="en-US" altLang="en-US" sz="2600" dirty="0">
                <a:sym typeface="Wingdings" pitchFamily="2" charset="2"/>
              </a:rPr>
              <a:t>Q(x))</a:t>
            </a:r>
            <a:endParaRPr lang="en-US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381000" y="3058953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600" dirty="0"/>
              <a:t>It is represented as: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333399"/>
                </a:solidFill>
              </a:rPr>
              <a:t>“For all x, if x is a man then x is mortal”</a:t>
            </a:r>
            <a:r>
              <a:rPr lang="en-US" altLang="en-US" sz="2800" dirty="0"/>
              <a:t> 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01 </a:t>
            </a:r>
            <a:endParaRPr lang="en-US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905000"/>
            <a:ext cx="8229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/>
              <a:t>Propositional function P(x): “x is a man”</a:t>
            </a:r>
            <a:endParaRPr lang="en-US" alt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838200" y="2397443"/>
            <a:ext cx="7696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 smtClean="0"/>
              <a:t>P(jimmy) : jimmy </a:t>
            </a:r>
            <a:r>
              <a:rPr lang="en-US" altLang="en-US" sz="2600" dirty="0"/>
              <a:t>is a </a:t>
            </a:r>
            <a:r>
              <a:rPr lang="en-US" altLang="en-US" sz="2600" dirty="0" smtClean="0"/>
              <a:t>man</a:t>
            </a:r>
            <a:endParaRPr lang="en-US" alt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342900" y="3124200"/>
            <a:ext cx="71336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2600" dirty="0" smtClean="0">
                <a:sym typeface="Symbol" pitchFamily="18" charset="2"/>
              </a:rPr>
              <a:t> </a:t>
            </a:r>
            <a:r>
              <a:rPr lang="en-US" altLang="en-US" sz="2600" dirty="0"/>
              <a:t>Propositional function </a:t>
            </a:r>
            <a:r>
              <a:rPr lang="en-US" altLang="en-US" sz="2600" dirty="0" smtClean="0"/>
              <a:t>Q(</a:t>
            </a:r>
            <a:r>
              <a:rPr lang="en-US" altLang="en-US" sz="2600" dirty="0" smtClean="0">
                <a:sym typeface="Symbol" pitchFamily="18" charset="2"/>
              </a:rPr>
              <a:t>x) : “is </a:t>
            </a:r>
            <a:r>
              <a:rPr lang="en-US" altLang="en-US" sz="2600" dirty="0">
                <a:sym typeface="Symbol" pitchFamily="18" charset="2"/>
              </a:rPr>
              <a:t>greater than </a:t>
            </a:r>
            <a:r>
              <a:rPr lang="en-US" altLang="en-US" sz="2600" dirty="0" smtClean="0">
                <a:sym typeface="Symbol" pitchFamily="18" charset="2"/>
              </a:rPr>
              <a:t>3”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850900" y="3616643"/>
            <a:ext cx="7696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 smtClean="0"/>
              <a:t>Q(4) : 4 is greater than 3</a:t>
            </a:r>
            <a:endParaRPr lang="en-US" alt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457200" y="4191000"/>
            <a:ext cx="8229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600" dirty="0"/>
              <a:t>Propositional function </a:t>
            </a:r>
            <a:r>
              <a:rPr lang="en-US" altLang="en-US" sz="2600" dirty="0" smtClean="0">
                <a:sym typeface="Symbol" pitchFamily="18" charset="2"/>
              </a:rPr>
              <a:t>R(x</a:t>
            </a:r>
            <a:r>
              <a:rPr lang="en-US" altLang="en-US" sz="2600" dirty="0">
                <a:sym typeface="Symbol" pitchFamily="18" charset="2"/>
              </a:rPr>
              <a:t>, y) </a:t>
            </a:r>
            <a:r>
              <a:rPr lang="en-US" altLang="en-US" sz="2600" dirty="0" smtClean="0">
                <a:sym typeface="Symbol" pitchFamily="18" charset="2"/>
              </a:rPr>
              <a:t>:  </a:t>
            </a:r>
            <a:r>
              <a:rPr lang="en-US" altLang="en-US" sz="2600" dirty="0">
                <a:sym typeface="Symbol" pitchFamily="18" charset="2"/>
              </a:rPr>
              <a:t>“x =  y + 3”. 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850900" y="4690429"/>
            <a:ext cx="31419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600" dirty="0" smtClean="0">
                <a:sym typeface="Symbol" pitchFamily="18" charset="2"/>
              </a:rPr>
              <a:t>R(1,2) : 1 = 2 + 3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02</a:t>
            </a:r>
            <a:endParaRPr lang="id-ID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" y="3505200"/>
            <a:ext cx="83820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“</a:t>
            </a:r>
            <a:r>
              <a:rPr lang="en-US" altLang="en-US" sz="2600" dirty="0">
                <a:sym typeface="Symbol" pitchFamily="18" charset="2"/>
              </a:rPr>
              <a:t>If x is a student in this class, then x has studied calculus.”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828800"/>
            <a:ext cx="84963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S(x</a:t>
            </a:r>
            <a:r>
              <a:rPr lang="en-US" altLang="en-US" sz="2600" dirty="0" smtClean="0">
                <a:sym typeface="Symbol" pitchFamily="18" charset="2"/>
              </a:rPr>
              <a:t>) : </a:t>
            </a:r>
            <a:r>
              <a:rPr lang="en-US" altLang="en-US" sz="2600" dirty="0">
                <a:sym typeface="Symbol" pitchFamily="18" charset="2"/>
              </a:rPr>
              <a:t>x is a student in this class.</a:t>
            </a:r>
          </a:p>
          <a:p>
            <a:pPr algn="l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G(x</a:t>
            </a:r>
            <a:r>
              <a:rPr lang="en-US" altLang="en-US" sz="2600" dirty="0" smtClean="0">
                <a:sym typeface="Symbol" pitchFamily="18" charset="2"/>
              </a:rPr>
              <a:t>) : </a:t>
            </a:r>
            <a:r>
              <a:rPr lang="en-US" altLang="en-US" sz="2600" dirty="0">
                <a:sym typeface="Symbol" pitchFamily="18" charset="2"/>
              </a:rPr>
              <a:t>x has studied calculus.</a:t>
            </a:r>
          </a:p>
          <a:p>
            <a:pPr algn="l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    What does x (S(x) </a:t>
            </a:r>
            <a:r>
              <a:rPr lang="en-US" altLang="en-US" sz="2600" b="1" dirty="0">
                <a:sym typeface="Symbol" pitchFamily="18" charset="2"/>
              </a:rPr>
              <a:t></a:t>
            </a:r>
            <a:r>
              <a:rPr lang="en-US" altLang="en-US" sz="2600" dirty="0">
                <a:sym typeface="Symbol" pitchFamily="18" charset="2"/>
              </a:rPr>
              <a:t> G(x)) mean ?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342900" y="4419600"/>
            <a:ext cx="81915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" y="5029200"/>
            <a:ext cx="83439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“Every student in this class has studied calculus</a:t>
            </a:r>
            <a:r>
              <a:rPr lang="en-US" altLang="en-US" sz="2600" dirty="0" smtClean="0">
                <a:sym typeface="Symbol" pitchFamily="18" charset="2"/>
              </a:rPr>
              <a:t>.”</a:t>
            </a:r>
            <a:endParaRPr lang="en-US" altLang="en-US" sz="2600" dirty="0"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200" y="5502333"/>
            <a:ext cx="84963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The universe of discourse is the set of all students.</a:t>
            </a:r>
            <a:endParaRPr lang="en-US" altLang="en-US" sz="2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</a:t>
            </a:r>
            <a:r>
              <a:rPr lang="en-US" altLang="en-US" sz="3600" dirty="0" smtClean="0"/>
              <a:t>3</a:t>
            </a:r>
            <a:endParaRPr lang="id-ID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153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>
                <a:sym typeface="Symbol" pitchFamily="18" charset="2"/>
              </a:rPr>
              <a:t>P(x): x is a </a:t>
            </a:r>
            <a:r>
              <a:rPr lang="en-US" altLang="en-US" sz="2600" dirty="0" smtClean="0">
                <a:sym typeface="Symbol" pitchFamily="18" charset="2"/>
              </a:rPr>
              <a:t>professor.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G(x</a:t>
            </a:r>
            <a:r>
              <a:rPr lang="en-US" altLang="en-US" sz="2600" dirty="0">
                <a:sym typeface="Symbol" pitchFamily="18" charset="2"/>
              </a:rPr>
              <a:t>): x is a genius.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       What </a:t>
            </a:r>
            <a:r>
              <a:rPr lang="en-US" altLang="en-US" sz="2600" dirty="0">
                <a:sym typeface="Symbol" pitchFamily="18" charset="2"/>
              </a:rPr>
              <a:t>does x (P(x) </a:t>
            </a:r>
            <a:r>
              <a:rPr lang="en-US" altLang="en-US" sz="2600" b="1" dirty="0">
                <a:sym typeface="Symbol" pitchFamily="18" charset="2"/>
              </a:rPr>
              <a:t></a:t>
            </a:r>
            <a:r>
              <a:rPr lang="en-US" altLang="en-US" sz="2600" dirty="0">
                <a:sym typeface="Symbol" pitchFamily="18" charset="2"/>
              </a:rPr>
              <a:t> G(x)) mean </a:t>
            </a:r>
            <a:r>
              <a:rPr lang="en-US" altLang="en-US" sz="2600" dirty="0" smtClean="0">
                <a:sym typeface="Symbol" pitchFamily="18" charset="2"/>
              </a:rPr>
              <a:t>?</a:t>
            </a:r>
            <a:endParaRPr lang="en-US" altLang="en-US" sz="2600" dirty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505200"/>
            <a:ext cx="81407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“</a:t>
            </a:r>
            <a:r>
              <a:rPr lang="en-US" altLang="en-US" sz="2600" dirty="0">
                <a:sym typeface="Symbol" pitchFamily="18" charset="2"/>
              </a:rPr>
              <a:t>There is an x such that x is a professor and x is a genius.”</a:t>
            </a:r>
          </a:p>
          <a:p>
            <a:pPr algn="l" eaLnBrk="1" hangingPunct="1">
              <a:buFont typeface="Wingdings" pitchFamily="2" charset="2"/>
              <a:buNone/>
            </a:pPr>
            <a:endParaRPr lang="en-US" altLang="en-US" sz="2600" dirty="0" smtClean="0">
              <a:sym typeface="Symbol" pitchFamily="18" charset="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or </a:t>
            </a:r>
          </a:p>
          <a:p>
            <a:pPr algn="l" eaLnBrk="1" hangingPunct="1">
              <a:buFont typeface="Wingdings" pitchFamily="2" charset="2"/>
              <a:buNone/>
            </a:pPr>
            <a:endParaRPr lang="en-US" altLang="en-US" sz="2600" dirty="0" smtClean="0">
              <a:sym typeface="Symbol" pitchFamily="18" charset="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“</a:t>
            </a:r>
            <a:r>
              <a:rPr lang="en-US" altLang="en-US" sz="2600" dirty="0">
                <a:sym typeface="Symbol" pitchFamily="18" charset="2"/>
              </a:rPr>
              <a:t>At least one professor is a genius.”</a:t>
            </a:r>
            <a:endParaRPr lang="en-US" altLang="en-US" sz="2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Combining Quantifiers</a:t>
            </a:r>
            <a:endParaRPr lang="id-ID" alt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3048000"/>
            <a:ext cx="838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600" dirty="0" smtClean="0">
                <a:sym typeface="Symbol" pitchFamily="18" charset="2"/>
              </a:rPr>
              <a:t>Meaning</a:t>
            </a:r>
            <a:r>
              <a:rPr lang="en-US" altLang="en-US" sz="2600" dirty="0">
                <a:sym typeface="Symbol" pitchFamily="18" charset="2"/>
              </a:rPr>
              <a:t>: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600" dirty="0" smtClean="0">
                <a:sym typeface="Symbol" pitchFamily="18" charset="2"/>
              </a:rPr>
              <a:t>“</a:t>
            </a:r>
            <a:r>
              <a:rPr lang="en-US" altLang="en-US" sz="2600" dirty="0">
                <a:sym typeface="Symbol" pitchFamily="18" charset="2"/>
              </a:rPr>
              <a:t>For every x there exists a y so that  x + y = 320</a:t>
            </a:r>
            <a:r>
              <a:rPr lang="en-US" altLang="en-US" sz="2600" dirty="0" smtClean="0">
                <a:sym typeface="Symbol" pitchFamily="18" charset="2"/>
              </a:rPr>
              <a:t>.”</a:t>
            </a:r>
            <a:endParaRPr lang="en-US" altLang="en-US" sz="2600" dirty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07175"/>
            <a:ext cx="3619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333399"/>
                </a:solidFill>
                <a:sym typeface="Symbol" pitchFamily="18" charset="2"/>
              </a:rPr>
              <a:t></a:t>
            </a:r>
            <a:r>
              <a:rPr lang="en-US" altLang="en-US" sz="3200" b="1" dirty="0" err="1">
                <a:solidFill>
                  <a:srgbClr val="333399"/>
                </a:solidFill>
                <a:sym typeface="Symbol" pitchFamily="18" charset="2"/>
              </a:rPr>
              <a:t>xy</a:t>
            </a:r>
            <a:r>
              <a:rPr lang="en-US" altLang="en-US" sz="3200" b="1" dirty="0">
                <a:solidFill>
                  <a:srgbClr val="333399"/>
                </a:solidFill>
                <a:sym typeface="Symbol" pitchFamily="18" charset="2"/>
              </a:rPr>
              <a:t> (x + y = 320)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38779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600" dirty="0">
                <a:sym typeface="Symbol" pitchFamily="18" charset="2"/>
              </a:rPr>
              <a:t>Is it true for integer </a:t>
            </a:r>
            <a:r>
              <a:rPr lang="en-US" altLang="en-US" sz="2600" dirty="0" err="1">
                <a:sym typeface="Symbol" pitchFamily="18" charset="2"/>
              </a:rPr>
              <a:t>x,y</a:t>
            </a:r>
            <a:r>
              <a:rPr lang="en-US" altLang="en-US" sz="2600" dirty="0">
                <a:sym typeface="Symbol" pitchFamily="18" charset="2"/>
              </a:rPr>
              <a:t> </a:t>
            </a:r>
            <a:r>
              <a:rPr lang="en-US" altLang="en-US" sz="2600" dirty="0" smtClean="0">
                <a:sym typeface="Symbol" pitchFamily="18" charset="2"/>
              </a:rPr>
              <a:t>?</a:t>
            </a:r>
            <a:endParaRPr lang="en-US" altLang="en-US" sz="2600" dirty="0"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4394199"/>
            <a:ext cx="7040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600" dirty="0">
                <a:sym typeface="Symbol" pitchFamily="18" charset="2"/>
              </a:rPr>
              <a:t>yes</a:t>
            </a:r>
            <a:endParaRPr lang="en-US" altLang="en-US" sz="2600" dirty="0">
              <a:sym typeface="Symbol" pitchFamily="18" charset="2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 flipV="1">
            <a:off x="4335185" y="4665821"/>
            <a:ext cx="69401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Negating Quantified Expressions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0" y="1828800"/>
                <a:ext cx="4114800" cy="55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28800"/>
                <a:ext cx="4114800" cy="550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6700" y="287500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“Every student in the class has taken a course in calculus”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5483" y="2379656"/>
                <a:ext cx="13452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𝑥𝑃</m:t>
                      </m:r>
                      <m:d>
                        <m:dPr>
                          <m:ctrlPr>
                            <a:rPr lang="en-US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3" y="2379656"/>
                <a:ext cx="1345240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" y="3975506"/>
            <a:ext cx="8686800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CA" altLang="en-US" sz="2100" dirty="0">
                <a:sym typeface="Symbol" pitchFamily="18" charset="2"/>
              </a:rPr>
              <a:t>“There is a student in the class who has not taken a course in calculus”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5483" y="3457415"/>
                <a:ext cx="1345240" cy="518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𝑥𝑃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3" y="3457415"/>
                <a:ext cx="1345240" cy="5180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0869" y="4542328"/>
                <a:ext cx="1339854" cy="50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" y="4542328"/>
                <a:ext cx="1339854" cy="503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90800" y="5105400"/>
                <a:ext cx="3042436" cy="550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∃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105400"/>
                <a:ext cx="3042436" cy="5508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Example 04</a:t>
            </a:r>
            <a:endParaRPr lang="id-ID" altLang="en-US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3400" y="190500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smtClean="0"/>
              <a:t>Every tiger eats chicken 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3600" y="2400342"/>
                <a:ext cx="4264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𝑡𝑖𝑔𝑒𝑟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𝑒𝑎𝑡𝑐h𝑖𝑐𝑘𝑒𝑛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400342"/>
                <a:ext cx="426411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333" r="-214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3400" y="2908258"/>
            <a:ext cx="647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smtClean="0"/>
              <a:t>Some tiger do not eat  chicken 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28935" y="3403600"/>
                <a:ext cx="4565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𝑡𝑖𝑔𝑒𝑟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𝑒𝑎𝑡𝑐h𝑖𝑐𝑘𝑒𝑛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5" y="3403600"/>
                <a:ext cx="4565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r="-200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26100" y="341137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not correct 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 bwMode="auto">
          <a:xfrm>
            <a:off x="5394416" y="3634433"/>
            <a:ext cx="460284" cy="15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640835" y="3952459"/>
                <a:ext cx="4511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𝑡𝑖𝑔𝑒𝑟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¬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𝑒𝑎𝑡𝑐h𝑖𝑐𝑘𝑒𝑛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35" y="3952459"/>
                <a:ext cx="4511043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6053" r="-2162" b="-15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01875" y="3940216"/>
            <a:ext cx="80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smtClean="0"/>
              <a:t>But</a:t>
            </a:r>
            <a:endParaRPr lang="en-US" sz="2600" dirty="0"/>
          </a:p>
        </p:txBody>
      </p:sp>
      <p:sp>
        <p:nvSpPr>
          <p:cNvPr id="15" name="Rectangle 14"/>
          <p:cNvSpPr/>
          <p:nvPr/>
        </p:nvSpPr>
        <p:spPr>
          <a:xfrm>
            <a:off x="607532" y="4432659"/>
            <a:ext cx="58833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600" dirty="0"/>
              <a:t>Some </a:t>
            </a:r>
            <a:r>
              <a:rPr lang="en-US" sz="2600" dirty="0" smtClean="0"/>
              <a:t>wild animal do </a:t>
            </a:r>
            <a:r>
              <a:rPr lang="en-US" sz="2600" dirty="0"/>
              <a:t>not eat </a:t>
            </a:r>
            <a:r>
              <a:rPr lang="en-US" sz="2600" dirty="0" smtClean="0"/>
              <a:t>chicken 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14400" y="4952999"/>
                <a:ext cx="5506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𝑤𝑖𝑙𝑑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𝑎𝑛𝑖𝑚𝑎𝑙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¬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𝑒𝑎𝑡𝑐h𝑖𝑐𝑘𝑒𝑛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2999"/>
                <a:ext cx="55064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94737" r="-775" b="-15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  <p:bldP spid="14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Example 05</a:t>
            </a:r>
            <a:endParaRPr lang="id-ID" altLang="en-US" sz="36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981200"/>
                <a:ext cx="815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Find the value of the predicate logic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: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∈{1,2}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8153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97" t="-1316" r="-3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31927"/>
              </p:ext>
            </p:extLst>
          </p:nvPr>
        </p:nvGraphicFramePr>
        <p:xfrm>
          <a:off x="1066800" y="2873752"/>
          <a:ext cx="7543799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218"/>
                <a:gridCol w="2120321"/>
                <a:gridCol w="2121275"/>
                <a:gridCol w="1284985"/>
              </a:tblGrid>
              <a:tr h="0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P(1,1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P(1,2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P(2,1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P(2,2)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4199" y="2442865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Given this table</a:t>
            </a:r>
            <a:endParaRPr lang="en-US" sz="2200" dirty="0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9888"/>
              </p:ext>
            </p:extLst>
          </p:nvPr>
        </p:nvGraphicFramePr>
        <p:xfrm>
          <a:off x="685799" y="3810000"/>
          <a:ext cx="7924801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4" imgW="3479800" imgH="457200" progId="Equation.3">
                  <p:embed/>
                </p:oleObj>
              </mc:Choice>
              <mc:Fallback>
                <p:oleObj name="Equation" r:id="rId4" imgW="3479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3810000"/>
                        <a:ext cx="7924801" cy="949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658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UPH4</vt:lpstr>
      <vt:lpstr>Microsoft Equation 3.0</vt:lpstr>
      <vt:lpstr>PowerPoint Presentation</vt:lpstr>
      <vt:lpstr>Introduction</vt:lpstr>
      <vt:lpstr>Example 01 </vt:lpstr>
      <vt:lpstr>Example 02</vt:lpstr>
      <vt:lpstr>Example 3</vt:lpstr>
      <vt:lpstr>Combining Quantifiers</vt:lpstr>
      <vt:lpstr>Negating Quantified Expressions</vt:lpstr>
      <vt:lpstr> Example 04</vt:lpstr>
      <vt:lpstr>Example 05</vt:lpstr>
      <vt:lpstr>Example 06</vt:lpstr>
      <vt:lpstr>Inference Predicate Logic example</vt:lpstr>
      <vt:lpstr>Prenex Normal Form (PNF)</vt:lpstr>
      <vt:lpstr>Formulas for Prenex Normal form</vt:lpstr>
      <vt:lpstr>Example 06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330</cp:revision>
  <dcterms:created xsi:type="dcterms:W3CDTF">2008-06-16T09:38:38Z</dcterms:created>
  <dcterms:modified xsi:type="dcterms:W3CDTF">2014-08-29T09:08:16Z</dcterms:modified>
</cp:coreProperties>
</file>