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96" r:id="rId4"/>
    <p:sldId id="273" r:id="rId5"/>
    <p:sldId id="274" r:id="rId6"/>
    <p:sldId id="293" r:id="rId7"/>
    <p:sldId id="297" r:id="rId8"/>
    <p:sldId id="292" r:id="rId9"/>
    <p:sldId id="286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png"/><Relationship Id="rId5" Type="http://schemas.openxmlformats.org/officeDocument/2006/relationships/image" Target="../media/image7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Proving Theorems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Introduction</a:t>
            </a:r>
            <a:endParaRPr lang="id-ID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1000" y="3457257"/>
            <a:ext cx="8305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600" dirty="0" smtClean="0"/>
              <a:t>They are four alternatives :</a:t>
            </a:r>
            <a:endParaRPr lang="en-US" altLang="en-US" sz="2600" dirty="0"/>
          </a:p>
        </p:txBody>
      </p:sp>
      <p:sp>
        <p:nvSpPr>
          <p:cNvPr id="3" name="Rectangle 2"/>
          <p:cNvSpPr/>
          <p:nvPr/>
        </p:nvSpPr>
        <p:spPr>
          <a:xfrm>
            <a:off x="1143000" y="4038600"/>
            <a:ext cx="7239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 eaLnBrk="1" hangingPunct="1">
              <a:buFont typeface="+mj-lt"/>
              <a:buAutoNum type="arabicPeriod"/>
            </a:pPr>
            <a:r>
              <a:rPr lang="en-US" altLang="en-US" sz="2600" dirty="0" smtClean="0"/>
              <a:t>Direct and indirect proving</a:t>
            </a:r>
          </a:p>
          <a:p>
            <a:pPr marL="514350" indent="-514350" algn="l" eaLnBrk="1" hangingPunct="1">
              <a:buFont typeface="+mj-lt"/>
              <a:buAutoNum type="arabicPeriod"/>
            </a:pPr>
            <a:r>
              <a:rPr lang="en-US" altLang="en-US" sz="2600" dirty="0" smtClean="0"/>
              <a:t>Mathematical induction</a:t>
            </a:r>
          </a:p>
          <a:p>
            <a:pPr marL="514350" indent="-514350" algn="l" eaLnBrk="1" hangingPunct="1">
              <a:buFont typeface="+mj-lt"/>
              <a:buAutoNum type="arabicPeriod"/>
            </a:pPr>
            <a:r>
              <a:rPr lang="en-US" altLang="en-US" sz="2600" dirty="0" smtClean="0"/>
              <a:t>Contradiction</a:t>
            </a:r>
          </a:p>
          <a:p>
            <a:pPr marL="514350" indent="-514350" algn="l" eaLnBrk="1" hangingPunct="1">
              <a:buFont typeface="+mj-lt"/>
              <a:buAutoNum type="arabicPeriod"/>
            </a:pPr>
            <a:r>
              <a:rPr lang="en-US" altLang="en-US" sz="2600" dirty="0" smtClean="0"/>
              <a:t>Proving by Cases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981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theorems are not to find a discrete formulas but to prove the discrete formulas without knowing how to get the formulas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Direct Proving</a:t>
            </a:r>
            <a:endParaRPr lang="en-US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877556"/>
            <a:ext cx="8229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Clr>
                <a:srgbClr val="333399"/>
              </a:buClr>
              <a:buSzPct val="105000"/>
            </a:pPr>
            <a:r>
              <a:rPr lang="en-US" altLang="en-US" sz="2600" dirty="0">
                <a:sym typeface="Symbol" pitchFamily="18" charset="2"/>
              </a:rPr>
              <a:t>An implication </a:t>
            </a:r>
            <a:r>
              <a:rPr lang="en-US" altLang="en-US" sz="2600" dirty="0" err="1">
                <a:sym typeface="Symbol" pitchFamily="18" charset="2"/>
              </a:rPr>
              <a:t>pq</a:t>
            </a:r>
            <a:r>
              <a:rPr lang="en-US" altLang="en-US" sz="2600" dirty="0">
                <a:sym typeface="Symbol" pitchFamily="18" charset="2"/>
              </a:rPr>
              <a:t> can be proved by showing that if p is true, then q is also true.</a:t>
            </a:r>
            <a:endParaRPr lang="en-US" alt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82600" y="3037699"/>
            <a:ext cx="4624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altLang="en-US" sz="2400" dirty="0" smtClean="0">
                <a:sym typeface="Symbol" pitchFamily="18" charset="2"/>
              </a:rPr>
              <a:t>Prove  : If </a:t>
            </a:r>
            <a:r>
              <a:rPr lang="en-US" altLang="en-US" sz="2400" dirty="0">
                <a:sym typeface="Symbol" pitchFamily="18" charset="2"/>
              </a:rPr>
              <a:t>n is </a:t>
            </a:r>
            <a:r>
              <a:rPr lang="en-US" altLang="en-US" sz="2400" dirty="0" smtClean="0">
                <a:sym typeface="Symbol" pitchFamily="18" charset="2"/>
              </a:rPr>
              <a:t>odd </a:t>
            </a:r>
            <a:r>
              <a:rPr lang="en-US" altLang="en-US" sz="2400" dirty="0">
                <a:sym typeface="Symbol" pitchFamily="18" charset="2"/>
              </a:rPr>
              <a:t>then n</a:t>
            </a:r>
            <a:r>
              <a:rPr lang="en-US" altLang="en-US" sz="2400" baseline="30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 is </a:t>
            </a:r>
            <a:r>
              <a:rPr lang="en-US" altLang="en-US" sz="2400" dirty="0" smtClean="0">
                <a:sym typeface="Symbol" pitchFamily="18" charset="2"/>
              </a:rPr>
              <a:t>odd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0700" y="3581400"/>
            <a:ext cx="812581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SzPct val="110000"/>
              <a:defRPr/>
            </a:pPr>
            <a:r>
              <a:rPr lang="en-US" sz="2400" dirty="0" smtClean="0">
                <a:sym typeface="Symbol" pitchFamily="18" charset="2"/>
              </a:rPr>
              <a:t>Assume : </a:t>
            </a:r>
            <a:r>
              <a:rPr lang="en-US" sz="2400" dirty="0">
                <a:sym typeface="Symbol" pitchFamily="18" charset="2"/>
              </a:rPr>
              <a:t>n is </a:t>
            </a:r>
            <a:r>
              <a:rPr lang="en-US" sz="2400" dirty="0" smtClean="0">
                <a:sym typeface="Symbol" pitchFamily="18" charset="2"/>
              </a:rPr>
              <a:t>odd  then  </a:t>
            </a:r>
            <a:r>
              <a:rPr lang="en-US" sz="2400" dirty="0">
                <a:sym typeface="Symbol" pitchFamily="18" charset="2"/>
              </a:rPr>
              <a:t>n = 2k + 1,  k </a:t>
            </a:r>
            <a:r>
              <a:rPr lang="en-US" sz="2400" dirty="0" smtClean="0">
                <a:sym typeface="Symbol" pitchFamily="18" charset="2"/>
              </a:rPr>
              <a:t>integer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4114800"/>
            <a:ext cx="73152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SzPct val="110000"/>
              <a:tabLst>
                <a:tab pos="2578100" algn="l"/>
              </a:tabLst>
              <a:defRPr/>
            </a:pPr>
            <a:r>
              <a:rPr lang="en-US" sz="2400" dirty="0">
                <a:sym typeface="Symbol" pitchFamily="18" charset="2"/>
              </a:rPr>
              <a:t>Consequently,  n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 </a:t>
            </a:r>
            <a:r>
              <a:rPr lang="en-US" sz="2400" dirty="0" smtClean="0">
                <a:sym typeface="Symbol" pitchFamily="18" charset="2"/>
              </a:rPr>
              <a:t>	= </a:t>
            </a:r>
            <a:r>
              <a:rPr lang="en-US" sz="2400" dirty="0">
                <a:sym typeface="Symbol" pitchFamily="18" charset="2"/>
              </a:rPr>
              <a:t>(2k + 1)</a:t>
            </a:r>
            <a:r>
              <a:rPr lang="en-US" sz="2400" baseline="30000" dirty="0">
                <a:sym typeface="Symbol" pitchFamily="18" charset="2"/>
              </a:rPr>
              <a:t>2</a:t>
            </a:r>
            <a:endParaRPr lang="en-US" sz="2400" dirty="0">
              <a:sym typeface="Symbol" pitchFamily="18" charset="2"/>
            </a:endParaRPr>
          </a:p>
          <a:p>
            <a:pPr algn="just">
              <a:lnSpc>
                <a:spcPct val="80000"/>
              </a:lnSpc>
              <a:buSzPct val="110000"/>
              <a:tabLst>
                <a:tab pos="2578100" algn="l"/>
              </a:tabLst>
              <a:defRPr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4k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+ 4k + 1</a:t>
            </a:r>
          </a:p>
          <a:p>
            <a:pPr algn="just">
              <a:lnSpc>
                <a:spcPct val="80000"/>
              </a:lnSpc>
              <a:buSzPct val="110000"/>
              <a:tabLst>
                <a:tab pos="2578100" algn="l"/>
              </a:tabLst>
              <a:defRPr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2(2k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+ 2k) + </a:t>
            </a:r>
            <a:r>
              <a:rPr lang="en-US" sz="2400" dirty="0" smtClean="0">
                <a:sym typeface="Symbol" pitchFamily="18" charset="2"/>
              </a:rPr>
              <a:t>1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5334000"/>
            <a:ext cx="77724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SzPct val="110000"/>
              <a:defRPr/>
            </a:pPr>
            <a:r>
              <a:rPr lang="en-US" sz="2400" dirty="0">
                <a:sym typeface="Symbol" pitchFamily="18" charset="2"/>
              </a:rPr>
              <a:t>Since n</a:t>
            </a:r>
            <a:r>
              <a:rPr lang="en-US" sz="2400" baseline="30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can be written in this form, </a:t>
            </a:r>
            <a:r>
              <a:rPr lang="en-US" sz="2400" dirty="0" smtClean="0">
                <a:sym typeface="Symbol" pitchFamily="18" charset="2"/>
              </a:rPr>
              <a:t>then it </a:t>
            </a:r>
            <a:r>
              <a:rPr lang="en-US" sz="2400" dirty="0">
                <a:sym typeface="Symbol" pitchFamily="18" charset="2"/>
              </a:rPr>
              <a:t>is odd.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Indirect Proving</a:t>
            </a:r>
            <a:endParaRPr lang="id-ID" altLang="en-US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794707"/>
            <a:ext cx="82296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SzPct val="110000"/>
            </a:pPr>
            <a:r>
              <a:rPr lang="en-US" altLang="en-US" sz="2800" dirty="0">
                <a:sym typeface="Symbol" pitchFamily="18" charset="2"/>
              </a:rPr>
              <a:t>An implication </a:t>
            </a:r>
            <a:r>
              <a:rPr lang="en-US" altLang="en-US" sz="2800" dirty="0" err="1">
                <a:sym typeface="Symbol" pitchFamily="18" charset="2"/>
              </a:rPr>
              <a:t>pq</a:t>
            </a:r>
            <a:r>
              <a:rPr lang="en-US" altLang="en-US" sz="2800" dirty="0">
                <a:sym typeface="Symbol" pitchFamily="18" charset="2"/>
              </a:rPr>
              <a:t> is equivalent to its </a:t>
            </a:r>
            <a:r>
              <a:rPr lang="en-US" altLang="en-US" sz="2800" b="1" dirty="0">
                <a:sym typeface="Symbol" pitchFamily="18" charset="2"/>
              </a:rPr>
              <a:t>contra-positive</a:t>
            </a:r>
            <a:r>
              <a:rPr lang="en-US" altLang="en-US" sz="2800" dirty="0">
                <a:sym typeface="Symbol" pitchFamily="18" charset="2"/>
              </a:rPr>
              <a:t> q  p. Therefore, we can prove </a:t>
            </a:r>
            <a:r>
              <a:rPr lang="en-US" altLang="en-US" sz="2800" dirty="0" err="1">
                <a:sym typeface="Symbol" pitchFamily="18" charset="2"/>
              </a:rPr>
              <a:t>pq</a:t>
            </a:r>
            <a:r>
              <a:rPr lang="en-US" altLang="en-US" sz="2800" dirty="0">
                <a:sym typeface="Symbol" pitchFamily="18" charset="2"/>
              </a:rPr>
              <a:t> by showing that whenever q is false, then p is also false.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573165"/>
            <a:ext cx="5203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2400" dirty="0" smtClean="0">
                <a:sym typeface="Symbol" pitchFamily="18" charset="2"/>
              </a:rPr>
              <a:t>Prove : If </a:t>
            </a:r>
            <a:r>
              <a:rPr lang="en-US" altLang="en-US" sz="2400" dirty="0">
                <a:sym typeface="Symbol" pitchFamily="18" charset="2"/>
              </a:rPr>
              <a:t>3n + 2 is odd, then n is odd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57200" y="4023378"/>
            <a:ext cx="8305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SzPct val="115000"/>
              <a:defRPr/>
            </a:pPr>
            <a:r>
              <a:rPr lang="en-US" sz="2400" dirty="0">
                <a:sym typeface="Symbol" pitchFamily="18" charset="2"/>
              </a:rPr>
              <a:t>Assume n is </a:t>
            </a:r>
            <a:r>
              <a:rPr lang="en-US" sz="2400" dirty="0" smtClean="0">
                <a:sym typeface="Symbol" pitchFamily="18" charset="2"/>
              </a:rPr>
              <a:t>not odd. It means even then n </a:t>
            </a:r>
            <a:r>
              <a:rPr lang="en-US" sz="2400" dirty="0">
                <a:sym typeface="Symbol" pitchFamily="18" charset="2"/>
              </a:rPr>
              <a:t>= 2k,  k integer</a:t>
            </a:r>
            <a:r>
              <a:rPr lang="en-US" sz="2400" dirty="0" smtClean="0">
                <a:sym typeface="Symbol" pitchFamily="18" charset="2"/>
              </a:rPr>
              <a:t>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900" y="4448110"/>
            <a:ext cx="83058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SzPct val="115000"/>
              <a:tabLst>
                <a:tab pos="3149600" algn="l"/>
              </a:tabLst>
              <a:defRPr/>
            </a:pPr>
            <a:r>
              <a:rPr lang="en-US" sz="2400" dirty="0">
                <a:sym typeface="Symbol" pitchFamily="18" charset="2"/>
              </a:rPr>
              <a:t>Consequently:   3n + 2 = 3(2k) + 2 = 6k + </a:t>
            </a:r>
            <a:r>
              <a:rPr lang="en-US" sz="2400" dirty="0" smtClean="0">
                <a:sym typeface="Symbol" pitchFamily="18" charset="2"/>
              </a:rPr>
              <a:t>2 = </a:t>
            </a:r>
            <a:r>
              <a:rPr lang="en-US" sz="2400" dirty="0">
                <a:sym typeface="Symbol" pitchFamily="18" charset="2"/>
              </a:rPr>
              <a:t>2(3k + 1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9900" y="4877544"/>
            <a:ext cx="82169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SzPct val="115000"/>
              <a:defRPr/>
            </a:pPr>
            <a:r>
              <a:rPr lang="en-US" sz="2400" dirty="0">
                <a:sym typeface="Symbol" pitchFamily="18" charset="2"/>
              </a:rPr>
              <a:t>Therefore, 3n + 2 is even</a:t>
            </a:r>
            <a:r>
              <a:rPr lang="en-US" sz="2400" dirty="0" smtClean="0">
                <a:sym typeface="Symbol" pitchFamily="18" charset="2"/>
              </a:rPr>
              <a:t>. It means its odd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9900" y="5376802"/>
            <a:ext cx="82931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SzPct val="115000"/>
              <a:defRPr/>
            </a:pPr>
            <a:r>
              <a:rPr lang="en-US" sz="2400" dirty="0">
                <a:sym typeface="Symbol" pitchFamily="18" charset="2"/>
              </a:rPr>
              <a:t>We have shown that the contrapositive of the	implication is true, so the implication itself is </a:t>
            </a:r>
            <a:r>
              <a:rPr lang="en-US" sz="2400" dirty="0" smtClean="0">
                <a:sym typeface="Symbol" pitchFamily="18" charset="2"/>
              </a:rPr>
              <a:t>also true.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Mathematical Induction</a:t>
            </a:r>
            <a:endParaRPr lang="id-ID" altLang="en-US" sz="3600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87477"/>
              </p:ext>
            </p:extLst>
          </p:nvPr>
        </p:nvGraphicFramePr>
        <p:xfrm>
          <a:off x="3886200" y="1871365"/>
          <a:ext cx="285292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3" imgW="1612900" imgH="228600" progId="Equation.3">
                  <p:embed/>
                </p:oleObj>
              </mc:Choice>
              <mc:Fallback>
                <p:oleObj name="Equation" r:id="rId3" imgW="1612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71365"/>
                        <a:ext cx="2852928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815349"/>
              </p:ext>
            </p:extLst>
          </p:nvPr>
        </p:nvGraphicFramePr>
        <p:xfrm>
          <a:off x="3898900" y="2341265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341265"/>
                        <a:ext cx="762000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52351"/>
              </p:ext>
            </p:extLst>
          </p:nvPr>
        </p:nvGraphicFramePr>
        <p:xfrm>
          <a:off x="3905250" y="2895600"/>
          <a:ext cx="323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7" imgW="1943100" imgH="203200" progId="Equation.3">
                  <p:embed/>
                </p:oleObj>
              </mc:Choice>
              <mc:Fallback>
                <p:oleObj name="Equation" r:id="rId7" imgW="19431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895600"/>
                        <a:ext cx="32385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409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8669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Some examples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33623"/>
              </p:ext>
            </p:extLst>
          </p:nvPr>
        </p:nvGraphicFramePr>
        <p:xfrm>
          <a:off x="1788845" y="3659832"/>
          <a:ext cx="604012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9" imgW="2082600" imgH="190440" progId="Equation.3">
                  <p:embed/>
                </p:oleObj>
              </mc:Choice>
              <mc:Fallback>
                <p:oleObj name="Equation" r:id="rId9" imgW="208260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8845" y="3659832"/>
                        <a:ext cx="604012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7245" y="3202632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concepts 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42672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Showing that for a certain n, n = 1, the formula is correct.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Assume that the formula is fit for n = 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Prove that for n = k+1 is also fits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1788845" y="2334398"/>
            <a:ext cx="171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Prove :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01</a:t>
            </a:r>
            <a:endParaRPr lang="id-ID" altLang="en-US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57200" y="3048000"/>
                <a:ext cx="838200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eaLnBrk="1" hangingPunct="1"/>
                <a:r>
                  <a:rPr lang="en-US" altLang="en-US" sz="2600" dirty="0" smtClean="0">
                    <a:sym typeface="Symbol" pitchFamily="18" charset="2"/>
                  </a:rPr>
                  <a:t>For n =1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𝑛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r>
                          <a:rPr lang="en-US" altLang="en-US" sz="2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p>
                    </m:sSup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−</m:t>
                    </m:r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1</m:t>
                    </m:r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600" b="0" i="1" smtClean="0">
                        <a:latin typeface="Cambria Math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altLang="en-US" sz="2600" dirty="0" smtClean="0">
                    <a:sym typeface="Symbol" pitchFamily="18" charset="2"/>
                  </a:rPr>
                  <a:t> </a:t>
                </a:r>
                <a:r>
                  <a:rPr lang="en-US" altLang="en-US" sz="2600" dirty="0" smtClean="0">
                    <a:sym typeface="Wingdings" panose="05000000000000000000" pitchFamily="2" charset="2"/>
                  </a:rPr>
                  <a:t> it is correct to the formula</a:t>
                </a:r>
                <a:endParaRPr lang="en-US" altLang="en-US" sz="26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382000" cy="492443"/>
              </a:xfrm>
              <a:prstGeom prst="rect">
                <a:avLst/>
              </a:prstGeom>
              <a:blipFill rotWithShape="1">
                <a:blip r:embed="rId3"/>
                <a:stretch>
                  <a:fillRect l="-1236" t="-11111" r="-65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69900" y="3540443"/>
            <a:ext cx="38892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600" dirty="0" smtClean="0">
                <a:sym typeface="Symbol" pitchFamily="18" charset="2"/>
              </a:rPr>
              <a:t>Assume that n = k then   </a:t>
            </a:r>
            <a:endParaRPr lang="en-US" altLang="en-US" sz="2600" dirty="0"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076484"/>
              </p:ext>
            </p:extLst>
          </p:nvPr>
        </p:nvGraphicFramePr>
        <p:xfrm>
          <a:off x="1965325" y="1992313"/>
          <a:ext cx="4148126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4" imgW="1701720" imgH="190440" progId="Equation.3">
                  <p:embed/>
                </p:oleObj>
              </mc:Choice>
              <mc:Fallback>
                <p:oleObj name="Equation" r:id="rId4" imgW="1701720" imgH="190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992313"/>
                        <a:ext cx="4148126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2785" y="2057400"/>
            <a:ext cx="160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Proving :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902693"/>
              </p:ext>
            </p:extLst>
          </p:nvPr>
        </p:nvGraphicFramePr>
        <p:xfrm>
          <a:off x="4051300" y="3498534"/>
          <a:ext cx="46196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6" imgW="1701720" imgH="190440" progId="Equation.3">
                  <p:embed/>
                </p:oleObj>
              </mc:Choice>
              <mc:Fallback>
                <p:oleObj name="Equation" r:id="rId6" imgW="1701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1300" y="3498534"/>
                        <a:ext cx="4619625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08000" y="4253707"/>
            <a:ext cx="62744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600" dirty="0" smtClean="0">
                <a:sym typeface="Symbol" pitchFamily="18" charset="2"/>
              </a:rPr>
              <a:t>For : n = k+1, it is going to be proven tha</a:t>
            </a:r>
            <a:r>
              <a:rPr lang="en-US" altLang="en-US" sz="2600" dirty="0" smtClean="0">
                <a:sym typeface="Symbol" pitchFamily="18" charset="2"/>
              </a:rPr>
              <a:t>t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98439"/>
              </p:ext>
            </p:extLst>
          </p:nvPr>
        </p:nvGraphicFramePr>
        <p:xfrm>
          <a:off x="855663" y="5549900"/>
          <a:ext cx="58023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8" imgW="2158920" imgH="190440" progId="Equation.3">
                  <p:embed/>
                </p:oleObj>
              </mc:Choice>
              <mc:Fallback>
                <p:oleObj name="Equation" r:id="rId8" imgW="215892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549900"/>
                        <a:ext cx="58023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515775" y="4041217"/>
                <a:ext cx="2362200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en-US" i="1" smtClean="0">
                              <a:latin typeface="Cambria Math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𝑘</m:t>
                          </m:r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=</m:t>
                          </m:r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0</m:t>
                          </m:r>
                        </m:sub>
                        <m:sup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altLang="en-US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75" y="4041217"/>
                <a:ext cx="2362200" cy="87075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14400" y="4755275"/>
                <a:ext cx="446641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en-US" i="1" smtClean="0">
                              <a:latin typeface="Cambria Math"/>
                              <a:sym typeface="Symbol" pitchFamily="18" charset="2"/>
                            </a:rPr>
                          </m:ctrlPr>
                        </m:naryPr>
                        <m:sub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𝑘</m:t>
                          </m:r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=</m:t>
                          </m:r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0</m:t>
                          </m:r>
                        </m:sub>
                        <m:sup>
                          <m:r>
                            <a:rPr lang="pt-BR" altLang="en-US" i="1">
                              <a:latin typeface="Cambria Math"/>
                              <a:sym typeface="Symbol" pitchFamily="18" charset="2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altLang="en-US" i="1">
                                  <a:latin typeface="Cambria Math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en-US" i="1" smtClean="0">
                                  <a:latin typeface="Cambria Math"/>
                                  <a:sym typeface="Symbol" pitchFamily="18" charset="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  <m:r>
                                <m:rPr>
                                  <m:brk m:alnAt="23"/>
                                </m:rP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latin typeface="Cambria Math"/>
                                      <a:sym typeface="Symbol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b="0" i="1" smtClean="0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b="0" i="1" smtClean="0">
                                      <a:latin typeface="Cambria Math"/>
                                      <a:sym typeface="Symbol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+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en-US" i="1" smtClean="0">
                                  <a:latin typeface="Cambria Math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1</m:t>
                          </m:r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+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755275"/>
                <a:ext cx="4466416" cy="87075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820575" y="5611167"/>
            <a:ext cx="152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Proven 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Contradiction Theorem</a:t>
            </a:r>
            <a:endParaRPr lang="en-US" altLang="en-US" sz="32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1800" y="1828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This theorem is applied if direct or indirect proving does not work neither the induction of mathematics theorem.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0400" y="2659797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Assuming that the proposition is not true.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Prove that the assumption of the proposition is not true because it happens contradiction proposition.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Then the assumption should be true.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Example </a:t>
            </a:r>
            <a:r>
              <a:rPr lang="en-US" sz="3600" dirty="0" smtClean="0"/>
              <a:t>02</a:t>
            </a:r>
            <a:endParaRPr lang="id-ID" altLang="en-US" sz="36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31800" y="1828800"/>
                <a:ext cx="838200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/>
                  <a:t>Example : Prove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 smtClean="0"/>
                  <a:t> is a irrational number</a:t>
                </a:r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828800"/>
                <a:ext cx="8382000" cy="497637"/>
              </a:xfrm>
              <a:prstGeom prst="rect">
                <a:avLst/>
              </a:prstGeom>
              <a:blipFill rotWithShape="1">
                <a:blip r:embed="rId2"/>
                <a:stretch>
                  <a:fillRect l="-1164" t="-1220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4500" y="2337694"/>
                <a:ext cx="8382000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/>
                  <a:t>assuming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 smtClean="0"/>
                  <a:t> is not a irrational number but a rational number</a:t>
                </a:r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2337694"/>
                <a:ext cx="8382000" cy="497637"/>
              </a:xfrm>
              <a:prstGeom prst="rect">
                <a:avLst/>
              </a:prstGeom>
              <a:blipFill rotWithShape="1">
                <a:blip r:embed="rId3"/>
                <a:stretch>
                  <a:fillRect l="-1164" t="-1220" r="-655" b="-2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219200" y="2835331"/>
                <a:ext cx="2819400" cy="62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35331"/>
                <a:ext cx="2819400" cy="6271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0700" y="3462490"/>
                <a:ext cx="561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is even number then p is also even </a:t>
                </a:r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3462490"/>
                <a:ext cx="561340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9211" r="-228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308100" y="3924155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100" y="3924155"/>
                <a:ext cx="28194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4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46100" y="4385820"/>
                <a:ext cx="561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is even number then q is also even </a:t>
                </a:r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4385820"/>
                <a:ext cx="5613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9211" r="-217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20700" y="4847485"/>
                <a:ext cx="8089900" cy="99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 smtClean="0"/>
                  <a:t>Then there is at least a factor between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/>
                  <a:t>q</a:t>
                </a:r>
                <a:r>
                  <a:rPr lang="en-US" sz="2400" dirty="0" smtClean="0"/>
                  <a:t> that is 2. this is contradiction with the assumption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𝑞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4847485"/>
                <a:ext cx="8089900" cy="996491"/>
              </a:xfrm>
              <a:prstGeom prst="rect">
                <a:avLst/>
              </a:prstGeom>
              <a:blipFill rotWithShape="1">
                <a:blip r:embed="rId8"/>
                <a:stretch>
                  <a:fillRect l="-1130" t="-4268"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67357" y="5667861"/>
                <a:ext cx="3780843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is a irrational number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7" y="5667861"/>
                <a:ext cx="3780843" cy="497637"/>
              </a:xfrm>
              <a:prstGeom prst="rect">
                <a:avLst/>
              </a:prstGeom>
              <a:blipFill rotWithShape="1">
                <a:blip r:embed="rId9"/>
                <a:stretch>
                  <a:fillRect t="-1235" r="-2415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Proving by Cases</a:t>
            </a:r>
            <a:endParaRPr lang="id-ID" altLang="en-US" sz="3600" b="1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715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92300"/>
            <a:ext cx="791644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80998" y="2878435"/>
                <a:ext cx="83820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 smtClean="0"/>
                  <a:t>Example :</a:t>
                </a:r>
              </a:p>
              <a:p>
                <a:pPr algn="l"/>
                <a:r>
                  <a:rPr lang="en-US" sz="2400" dirty="0" smtClean="0"/>
                  <a:t>  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is an integer that is indivisible by 3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,3)=1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8" y="2878435"/>
                <a:ext cx="8382002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090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07829" y="3684031"/>
                <a:ext cx="74247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,3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or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,3)=2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𝑚𝑜𝑑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,3)=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9" y="3684031"/>
                <a:ext cx="742478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1800" y="4150162"/>
                <a:ext cx="83820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𝑚𝑜𝑑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=1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=3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+1→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algn="l">
                  <a:tabLst>
                    <a:tab pos="1714500" algn="l"/>
                  </a:tabLst>
                </a:pPr>
                <a:r>
                  <a:rPr lang="en-US" sz="2400" b="0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𝑚𝑜𝑑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,3)=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4150162"/>
                <a:ext cx="8382002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18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393700" y="4889500"/>
                <a:ext cx="838200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𝑚𝑜𝑑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,3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2 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=3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+2→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algn="l">
                  <a:tabLst>
                    <a:tab pos="1714500" algn="l"/>
                  </a:tabLst>
                </a:pPr>
                <a:r>
                  <a:rPr lang="en-US" sz="2400" dirty="0" smtClean="0"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</a:rPr>
                      <m:t>𝑚𝑜𝑑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,3)=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4889500"/>
                <a:ext cx="8382002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218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04800" y="5676900"/>
                <a:ext cx="8458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smtClean="0"/>
                  <a:t>an integer </a:t>
                </a:r>
                <a:r>
                  <a:rPr lang="en-US" sz="2400" dirty="0"/>
                  <a:t>that is indivisible by 3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𝑚𝑜𝑑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,3)=1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76900"/>
                <a:ext cx="8458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</TotalTime>
  <Words>698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UPH4</vt:lpstr>
      <vt:lpstr>Microsoft Equation 3.0</vt:lpstr>
      <vt:lpstr>PowerPoint Presentation</vt:lpstr>
      <vt:lpstr>Introduction</vt:lpstr>
      <vt:lpstr>Direct Proving</vt:lpstr>
      <vt:lpstr>Indirect Proving</vt:lpstr>
      <vt:lpstr>Mathematical Induction</vt:lpstr>
      <vt:lpstr>Example 01</vt:lpstr>
      <vt:lpstr>Contradiction Theorem</vt:lpstr>
      <vt:lpstr> Example 02</vt:lpstr>
      <vt:lpstr>Proving by Cases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347</cp:revision>
  <dcterms:created xsi:type="dcterms:W3CDTF">2008-06-16T09:38:38Z</dcterms:created>
  <dcterms:modified xsi:type="dcterms:W3CDTF">2014-09-01T03:10:10Z</dcterms:modified>
</cp:coreProperties>
</file>