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9" r:id="rId3"/>
    <p:sldId id="298" r:id="rId4"/>
    <p:sldId id="296" r:id="rId5"/>
    <p:sldId id="273" r:id="rId6"/>
    <p:sldId id="274" r:id="rId7"/>
    <p:sldId id="299" r:id="rId8"/>
    <p:sldId id="300" r:id="rId9"/>
    <p:sldId id="293" r:id="rId10"/>
    <p:sldId id="297" r:id="rId11"/>
    <p:sldId id="301" r:id="rId12"/>
    <p:sldId id="292" r:id="rId13"/>
    <p:sldId id="286" r:id="rId14"/>
    <p:sldId id="303" r:id="rId15"/>
    <p:sldId id="302" r:id="rId16"/>
    <p:sldId id="304" r:id="rId17"/>
    <p:sldId id="305" r:id="rId18"/>
    <p:sldId id="306" r:id="rId19"/>
    <p:sldId id="307" r:id="rId20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3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5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fld id="{40564EEC-7A6E-4AF2-87E9-035A007A17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58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F53EB3E-92CB-449F-9487-5F0FC343E2F8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1</a:t>
            </a:fld>
            <a:endParaRPr lang="en-US" altLang="en-US" dirty="0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564EEC-7A6E-4AF2-87E9-035A007A172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14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057400"/>
            <a:ext cx="7772400" cy="1470025"/>
          </a:xfrm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10000"/>
            <a:ext cx="7772400" cy="1295400"/>
          </a:xfrm>
        </p:spPr>
        <p:txBody>
          <a:bodyPr/>
          <a:lstStyle>
            <a:lvl1pPr marL="0" indent="0" algn="r">
              <a:buFontTx/>
              <a:buNone/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79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4000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4000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8B042-E807-487B-A33B-A1D0A64911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31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BA61F-39F7-471C-A4E8-A0CEDDADF1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57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21336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57253-E5C1-47F1-A04C-EE52445F66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33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F407F-F47D-401B-BF01-105D8ED8D3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22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E954E-6940-4502-977D-93F0BD0A56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4191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91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C0C28-D684-41D6-987D-7C4EF406BA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1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EF65E-48F2-497F-83D4-AACB118152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8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3B3F8-67F3-4119-87DF-47F349C304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9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C87FA-2CA7-41DA-A9D0-611FED6EC6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6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FE7E6-50B6-44DB-A32B-B01AAE893B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7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55EC2-3FA6-46C9-9F50-F75940849E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77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762000"/>
            <a:ext cx="70866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534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77000"/>
            <a:ext cx="2133600" cy="381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2368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477000"/>
            <a:ext cx="2895600" cy="381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2368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381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2368"/>
                </a:solidFill>
                <a:latin typeface="+mn-lt"/>
              </a:defRPr>
            </a:lvl1pPr>
          </a:lstStyle>
          <a:p>
            <a:pPr>
              <a:defRPr/>
            </a:pPr>
            <a:fld id="{9C5833F0-88EC-4BC3-847A-25688DF380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00236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2368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2368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2368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2368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2368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2368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2368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2368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34.png"/><Relationship Id="rId4" Type="http://schemas.openxmlformats.org/officeDocument/2006/relationships/image" Target="../media/image30.wmf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00800" y="5638800"/>
            <a:ext cx="2438400" cy="533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Samuel Lukas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743200" y="457200"/>
            <a:ext cx="449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200">
                <a:solidFill>
                  <a:srgbClr val="002368"/>
                </a:solidFill>
                <a:latin typeface="Trebuchet MS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000">
                <a:solidFill>
                  <a:srgbClr val="002368"/>
                </a:solidFill>
                <a:latin typeface="Trebuchet MS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rgbClr val="002368"/>
                </a:solidFill>
                <a:latin typeface="Trebuchet MS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2368"/>
                </a:solidFill>
                <a:latin typeface="Trebuchet MS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 b="1" dirty="0" smtClean="0">
                <a:solidFill>
                  <a:schemeClr val="bg1"/>
                </a:solidFill>
                <a:latin typeface="Arial" charset="0"/>
              </a:rPr>
              <a:t>Computer Science</a:t>
            </a:r>
            <a:endParaRPr lang="id-ID" altLang="en-US" sz="32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76" name="TextBox 4"/>
          <p:cNvSpPr txBox="1">
            <a:spLocks noChangeArrowheads="1"/>
          </p:cNvSpPr>
          <p:nvPr/>
        </p:nvSpPr>
        <p:spPr bwMode="auto">
          <a:xfrm>
            <a:off x="342900" y="2819400"/>
            <a:ext cx="8458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200">
                <a:solidFill>
                  <a:srgbClr val="002368"/>
                </a:solidFill>
                <a:latin typeface="Trebuchet MS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000">
                <a:solidFill>
                  <a:srgbClr val="002368"/>
                </a:solidFill>
                <a:latin typeface="Trebuchet MS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rgbClr val="002368"/>
                </a:solidFill>
                <a:latin typeface="Trebuchet MS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2368"/>
                </a:solidFill>
                <a:latin typeface="Trebuchet MS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b="1" dirty="0" smtClean="0">
                <a:solidFill>
                  <a:schemeClr val="bg1"/>
                </a:solidFill>
                <a:latin typeface="Arial" charset="0"/>
              </a:rPr>
              <a:t>Set Theory and Sequences</a:t>
            </a:r>
            <a:endParaRPr lang="id-ID" altLang="en-US" sz="4000" b="1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Set Operation</a:t>
            </a:r>
            <a:endParaRPr lang="en-US" altLang="en-US" sz="3600" dirty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81000" y="1840873"/>
            <a:ext cx="8458200" cy="1782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 smtClean="0">
                <a:sym typeface="Symbol" pitchFamily="18" charset="2"/>
              </a:rPr>
              <a:t>The </a:t>
            </a:r>
            <a:r>
              <a:rPr lang="en-US" altLang="en-US" sz="2400" dirty="0">
                <a:sym typeface="Symbol" pitchFamily="18" charset="2"/>
              </a:rPr>
              <a:t>Union between two sets A and B </a:t>
            </a:r>
            <a:r>
              <a:rPr lang="en-US" altLang="en-US" sz="2400" dirty="0" smtClean="0">
                <a:sym typeface="Symbol" pitchFamily="18" charset="2"/>
              </a:rPr>
              <a:t>(A </a:t>
            </a:r>
            <a:r>
              <a:rPr lang="en-US" altLang="en-US" sz="2400" dirty="0">
                <a:sym typeface="Symbol" pitchFamily="18" charset="2"/>
              </a:rPr>
              <a:t> B) contains exactly those elements that are either in A or in B, or in both: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sym typeface="Symbol" pitchFamily="18" charset="2"/>
              </a:rPr>
              <a:t>	</a:t>
            </a:r>
            <a:r>
              <a:rPr lang="en-US" altLang="en-US" sz="2400" dirty="0" smtClean="0">
                <a:sym typeface="Symbol" pitchFamily="18" charset="2"/>
              </a:rPr>
              <a:t>                A </a:t>
            </a:r>
            <a:r>
              <a:rPr lang="en-US" altLang="en-US" sz="2400" dirty="0">
                <a:sym typeface="Symbol" pitchFamily="18" charset="2"/>
              </a:rPr>
              <a:t> B = {x | </a:t>
            </a:r>
            <a:r>
              <a:rPr lang="en-US" altLang="en-US" sz="2400" dirty="0" err="1">
                <a:sym typeface="Symbol" pitchFamily="18" charset="2"/>
              </a:rPr>
              <a:t>xA</a:t>
            </a:r>
            <a:r>
              <a:rPr lang="en-US" altLang="en-US" sz="2400" dirty="0">
                <a:sym typeface="Symbol" pitchFamily="18" charset="2"/>
              </a:rPr>
              <a:t>  </a:t>
            </a:r>
            <a:r>
              <a:rPr lang="en-US" altLang="en-US" sz="2400" dirty="0" err="1">
                <a:sym typeface="Symbol" pitchFamily="18" charset="2"/>
              </a:rPr>
              <a:t>xB</a:t>
            </a:r>
            <a:r>
              <a:rPr lang="en-US" altLang="en-US" sz="2400" dirty="0">
                <a:sym typeface="Symbol" pitchFamily="18" charset="2"/>
              </a:rPr>
              <a:t>}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 smtClean="0"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 smtClean="0">
                <a:sym typeface="Symbol" pitchFamily="18" charset="2"/>
              </a:rPr>
              <a:t>Example</a:t>
            </a:r>
            <a:r>
              <a:rPr lang="en-US" altLang="en-US" sz="2400" dirty="0">
                <a:sym typeface="Symbol" pitchFamily="18" charset="2"/>
              </a:rPr>
              <a:t>: A = {a, b}, B = {b, c, d</a:t>
            </a:r>
            <a:r>
              <a:rPr lang="en-US" altLang="en-US" sz="2400" dirty="0" smtClean="0">
                <a:sym typeface="Symbol" pitchFamily="18" charset="2"/>
              </a:rPr>
              <a:t>},   A </a:t>
            </a:r>
            <a:r>
              <a:rPr lang="en-US" altLang="en-US" sz="2400" dirty="0">
                <a:sym typeface="Symbol" pitchFamily="18" charset="2"/>
              </a:rPr>
              <a:t> B = {a, b, c, d}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81000" y="3934330"/>
            <a:ext cx="8458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>
                <a:sym typeface="Symbol" pitchFamily="18" charset="2"/>
              </a:rPr>
              <a:t>The Intersection between two sets A and B </a:t>
            </a:r>
            <a:r>
              <a:rPr lang="en-US" altLang="en-US" sz="2400" dirty="0" smtClean="0">
                <a:sym typeface="Symbol" pitchFamily="18" charset="2"/>
              </a:rPr>
              <a:t>(A </a:t>
            </a:r>
            <a:r>
              <a:rPr lang="en-US" altLang="en-US" sz="2400" dirty="0">
                <a:sym typeface="Symbol" pitchFamily="18" charset="2"/>
              </a:rPr>
              <a:t> B) contains exactly those elements that are in both A and B: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sym typeface="Symbol" pitchFamily="18" charset="2"/>
              </a:rPr>
              <a:t>	</a:t>
            </a:r>
            <a:r>
              <a:rPr lang="en-US" altLang="en-US" sz="2400" dirty="0" smtClean="0">
                <a:sym typeface="Symbol" pitchFamily="18" charset="2"/>
              </a:rPr>
              <a:t>               A </a:t>
            </a:r>
            <a:r>
              <a:rPr lang="en-US" altLang="en-US" sz="2400" dirty="0">
                <a:sym typeface="Symbol" pitchFamily="18" charset="2"/>
              </a:rPr>
              <a:t> B = {x | </a:t>
            </a:r>
            <a:r>
              <a:rPr lang="en-US" altLang="en-US" sz="2400" dirty="0" err="1">
                <a:sym typeface="Symbol" pitchFamily="18" charset="2"/>
              </a:rPr>
              <a:t>xA</a:t>
            </a:r>
            <a:r>
              <a:rPr lang="en-US" altLang="en-US" sz="2400" dirty="0">
                <a:sym typeface="Symbol" pitchFamily="18" charset="2"/>
              </a:rPr>
              <a:t>  </a:t>
            </a:r>
            <a:r>
              <a:rPr lang="en-US" altLang="en-US" sz="2400" dirty="0" err="1">
                <a:sym typeface="Symbol" pitchFamily="18" charset="2"/>
              </a:rPr>
              <a:t>xB</a:t>
            </a:r>
            <a:r>
              <a:rPr lang="en-US" altLang="en-US" sz="2400" dirty="0" smtClean="0">
                <a:sym typeface="Symbol" pitchFamily="18" charset="2"/>
              </a:rPr>
              <a:t>}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 smtClean="0"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 smtClean="0">
                <a:sym typeface="Symbol" pitchFamily="18" charset="2"/>
              </a:rPr>
              <a:t>Example</a:t>
            </a:r>
            <a:r>
              <a:rPr lang="en-US" altLang="en-US" sz="2400" dirty="0">
                <a:sym typeface="Symbol" pitchFamily="18" charset="2"/>
              </a:rPr>
              <a:t>: A = {a, b}, B = {b, c, d</a:t>
            </a:r>
            <a:r>
              <a:rPr lang="en-US" altLang="en-US" sz="2400" dirty="0" smtClean="0">
                <a:sym typeface="Symbol" pitchFamily="18" charset="2"/>
              </a:rPr>
              <a:t>},   A </a:t>
            </a:r>
            <a:r>
              <a:rPr lang="en-US" altLang="en-US" sz="2400" dirty="0">
                <a:sym typeface="Symbol" pitchFamily="18" charset="2"/>
              </a:rPr>
              <a:t> B = {b</a:t>
            </a:r>
            <a:r>
              <a:rPr lang="en-US" altLang="en-US" sz="2400" dirty="0" smtClean="0">
                <a:sym typeface="Symbol" pitchFamily="18" charset="2"/>
              </a:rPr>
              <a:t>}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Set Operation (</a:t>
            </a:r>
            <a:r>
              <a:rPr lang="en-US" sz="3600" dirty="0" err="1" smtClean="0"/>
              <a:t>cont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381000" y="1828800"/>
            <a:ext cx="845820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>
                <a:sym typeface="Symbol" pitchFamily="18" charset="2"/>
              </a:rPr>
              <a:t>The difference between two sets A and B contains exactly those elements of A that are not in B. </a:t>
            </a:r>
            <a:r>
              <a:rPr lang="en-US" altLang="en-US" sz="2400" dirty="0" smtClean="0">
                <a:sym typeface="Symbol" pitchFamily="18" charset="2"/>
              </a:rPr>
              <a:t>( </a:t>
            </a:r>
            <a:r>
              <a:rPr lang="en-US" altLang="en-US" sz="2400" dirty="0">
                <a:sym typeface="Symbol" pitchFamily="18" charset="2"/>
              </a:rPr>
              <a:t>A-B = {x | </a:t>
            </a:r>
            <a:r>
              <a:rPr lang="en-US" altLang="en-US" sz="2400" dirty="0" err="1">
                <a:sym typeface="Symbol" pitchFamily="18" charset="2"/>
              </a:rPr>
              <a:t>xA</a:t>
            </a:r>
            <a:r>
              <a:rPr lang="en-US" altLang="en-US" sz="2400" dirty="0">
                <a:sym typeface="Symbol" pitchFamily="18" charset="2"/>
              </a:rPr>
              <a:t>  </a:t>
            </a:r>
            <a:r>
              <a:rPr lang="en-US" altLang="en-US" sz="2400" dirty="0" err="1">
                <a:sym typeface="Symbol" pitchFamily="18" charset="2"/>
              </a:rPr>
              <a:t>xB</a:t>
            </a:r>
            <a:r>
              <a:rPr lang="en-US" altLang="en-US" sz="2400" dirty="0">
                <a:sym typeface="Symbol" pitchFamily="18" charset="2"/>
              </a:rPr>
              <a:t>})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>
                <a:sym typeface="Symbol" pitchFamily="18" charset="2"/>
              </a:rPr>
              <a:t>Example: A = {a, b}, B = {b, c, d}, A-B = {a}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3417315"/>
            <a:ext cx="84582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>
                <a:sym typeface="Symbol" pitchFamily="18" charset="2"/>
              </a:rPr>
              <a:t>Two sets are called disjoint if their intersection is empty, that is, they share no elements: AB = .</a:t>
            </a:r>
          </a:p>
        </p:txBody>
      </p:sp>
      <p:sp>
        <p:nvSpPr>
          <p:cNvPr id="6" name="Rectangle 5"/>
          <p:cNvSpPr/>
          <p:nvPr/>
        </p:nvSpPr>
        <p:spPr>
          <a:xfrm>
            <a:off x="393700" y="4343400"/>
            <a:ext cx="8445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en-US" altLang="en-US" sz="2400" dirty="0">
                <a:sym typeface="Symbol" pitchFamily="18" charset="2"/>
              </a:rPr>
              <a:t>the complement of a set A is exactly those elements that are in the “universe of discourse” but that are not in A: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en-US" sz="2400" dirty="0">
                <a:sym typeface="Symbol" pitchFamily="18" charset="2"/>
              </a:rPr>
              <a:t>	</a:t>
            </a:r>
            <a:r>
              <a:rPr lang="en-US" altLang="en-US" sz="2400" dirty="0" smtClean="0">
                <a:sym typeface="Symbol" pitchFamily="18" charset="2"/>
              </a:rPr>
              <a:t>                             </a:t>
            </a:r>
            <a:r>
              <a:rPr lang="en-US" altLang="en-US" sz="2400" dirty="0">
                <a:sym typeface="Symbol" pitchFamily="18" charset="2"/>
              </a:rPr>
              <a:t>A = </a:t>
            </a:r>
            <a:r>
              <a:rPr lang="en-US" altLang="en-US" sz="2400" dirty="0" smtClean="0">
                <a:sym typeface="Symbol" pitchFamily="18" charset="2"/>
              </a:rPr>
              <a:t>U - A </a:t>
            </a:r>
            <a:endParaRPr lang="en-US" altLang="en-US" sz="2400" dirty="0">
              <a:sym typeface="Symbol" pitchFamily="18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2900" y="5543729"/>
            <a:ext cx="8496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en-US" altLang="en-US" sz="2400" dirty="0">
                <a:sym typeface="Symbol" pitchFamily="18" charset="2"/>
              </a:rPr>
              <a:t>Example: U = </a:t>
            </a:r>
            <a:r>
              <a:rPr lang="en-US" altLang="en-US" sz="2400" b="1" dirty="0">
                <a:sym typeface="Symbol" pitchFamily="18" charset="2"/>
              </a:rPr>
              <a:t>N</a:t>
            </a:r>
            <a:r>
              <a:rPr lang="en-US" altLang="en-US" sz="2400" dirty="0">
                <a:sym typeface="Symbol" pitchFamily="18" charset="2"/>
              </a:rPr>
              <a:t>,  B = {250, 251, </a:t>
            </a:r>
            <a:r>
              <a:rPr lang="en-US" altLang="en-US" sz="2400" dirty="0" smtClean="0">
                <a:sym typeface="Symbol" pitchFamily="18" charset="2"/>
              </a:rPr>
              <a:t>…}     </a:t>
            </a:r>
            <a:r>
              <a:rPr lang="en-US" altLang="en-US" sz="2400" dirty="0" err="1">
                <a:sym typeface="Symbol" pitchFamily="18" charset="2"/>
              </a:rPr>
              <a:t>B</a:t>
            </a:r>
            <a:r>
              <a:rPr lang="en-US" altLang="en-US" sz="2400" baseline="30000" dirty="0" err="1">
                <a:sym typeface="Symbol" pitchFamily="18" charset="2"/>
              </a:rPr>
              <a:t>c</a:t>
            </a:r>
            <a:r>
              <a:rPr lang="en-US" altLang="en-US" sz="2400" dirty="0">
                <a:sym typeface="Symbol" pitchFamily="18" charset="2"/>
              </a:rPr>
              <a:t> = {0, 1, 2, …, </a:t>
            </a:r>
            <a:r>
              <a:rPr lang="en-US" altLang="en-US" sz="2400" dirty="0" smtClean="0">
                <a:sym typeface="Symbol" pitchFamily="18" charset="2"/>
              </a:rPr>
              <a:t>249</a:t>
            </a:r>
            <a:r>
              <a:rPr lang="en-US" altLang="en-US" sz="2400" dirty="0">
                <a:sym typeface="Symbol" pitchFamily="18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973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 Example 02</a:t>
            </a:r>
            <a:endParaRPr lang="id-ID" altLang="en-US" sz="3600" b="1" dirty="0" smtClean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428875"/>
            <a:ext cx="5748201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57200" y="1828800"/>
                <a:ext cx="8382000" cy="444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 smtClean="0"/>
                  <a:t>Prove 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/>
                          </a:rPr>
                          <m:t>𝐴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𝐵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ba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2000" dirty="0" smtClean="0"/>
                  <a:t>   and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𝐴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∪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ea typeface="Cambria Math"/>
                      </a:rPr>
                      <m:t>=(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∪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)∩(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∪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𝐶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828800"/>
                <a:ext cx="8382000" cy="444417"/>
              </a:xfrm>
              <a:prstGeom prst="rect">
                <a:avLst/>
              </a:prstGeom>
              <a:blipFill rotWithShape="1">
                <a:blip r:embed="rId3"/>
                <a:stretch>
                  <a:fillRect l="-727" b="-24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99" y="4419600"/>
            <a:ext cx="6400801" cy="14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Functions</a:t>
            </a:r>
            <a:endParaRPr lang="id-ID" altLang="en-US" sz="3600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1828800"/>
            <a:ext cx="822960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0988" indent="-280988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sym typeface="Symbol" pitchFamily="18" charset="2"/>
              </a:rPr>
              <a:t>A function </a:t>
            </a:r>
            <a:r>
              <a:rPr lang="en-US" altLang="en-US" sz="2400" i="1" dirty="0">
                <a:sym typeface="Symbol" pitchFamily="18" charset="2"/>
              </a:rPr>
              <a:t>f</a:t>
            </a:r>
            <a:r>
              <a:rPr lang="en-US" altLang="en-US" sz="2400" dirty="0">
                <a:sym typeface="Symbol" pitchFamily="18" charset="2"/>
              </a:rPr>
              <a:t> from a set A to a set B is an assignment of exactly one element of B to each element of A</a:t>
            </a:r>
            <a:r>
              <a:rPr lang="en-US" altLang="en-US" sz="2400" dirty="0" smtClean="0">
                <a:sym typeface="Symbol" pitchFamily="18" charset="2"/>
              </a:rPr>
              <a:t>. </a:t>
            </a:r>
          </a:p>
          <a:p>
            <a:pPr marL="280988" indent="-280988" algn="just">
              <a:lnSpc>
                <a:spcPct val="90000"/>
              </a:lnSpc>
            </a:pPr>
            <a:r>
              <a:rPr lang="en-US" altLang="en-US" sz="2400" i="1" dirty="0" smtClean="0">
                <a:sym typeface="Symbol" pitchFamily="18" charset="2"/>
              </a:rPr>
              <a:t>                                       f </a:t>
            </a:r>
            <a:r>
              <a:rPr lang="en-US" altLang="en-US" sz="2400" dirty="0">
                <a:sym typeface="Symbol" pitchFamily="18" charset="2"/>
              </a:rPr>
              <a:t>: A</a:t>
            </a:r>
            <a:r>
              <a:rPr lang="en-US" altLang="en-US" sz="2400" dirty="0" smtClean="0">
                <a:sym typeface="Symbol" pitchFamily="18" charset="2"/>
              </a:rPr>
              <a:t>B</a:t>
            </a:r>
            <a:endParaRPr lang="en-US" altLang="en-US" sz="2400" dirty="0">
              <a:sym typeface="Symbol" pitchFamily="18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28194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en-US" sz="2400" dirty="0">
                <a:sym typeface="Symbol" pitchFamily="18" charset="2"/>
              </a:rPr>
              <a:t>A is the domain of </a:t>
            </a:r>
            <a:r>
              <a:rPr lang="en-US" altLang="en-US" sz="2400" i="1" dirty="0" smtClean="0">
                <a:sym typeface="Symbol" pitchFamily="18" charset="2"/>
              </a:rPr>
              <a:t>f   and </a:t>
            </a:r>
            <a:r>
              <a:rPr lang="en-US" altLang="en-US" sz="2400" dirty="0" smtClean="0">
                <a:sym typeface="Symbol" pitchFamily="18" charset="2"/>
              </a:rPr>
              <a:t>B </a:t>
            </a:r>
            <a:r>
              <a:rPr lang="en-US" altLang="en-US" sz="2400" dirty="0">
                <a:sym typeface="Symbol" pitchFamily="18" charset="2"/>
              </a:rPr>
              <a:t>is the codomain of </a:t>
            </a:r>
            <a:r>
              <a:rPr lang="en-US" altLang="en-US" sz="2400" i="1" dirty="0">
                <a:sym typeface="Symbol" pitchFamily="18" charset="2"/>
              </a:rPr>
              <a:t>f</a:t>
            </a:r>
            <a:r>
              <a:rPr lang="en-US" altLang="en-US" sz="2400" dirty="0">
                <a:sym typeface="Symbol" pitchFamily="18" charset="2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355600" y="4267200"/>
            <a:ext cx="8331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 eaLnBrk="1" hangingPunct="1"/>
            <a:r>
              <a:rPr lang="en-US" altLang="en-US" sz="2400" dirty="0">
                <a:sym typeface="Symbol" pitchFamily="18" charset="2"/>
              </a:rPr>
              <a:t>If </a:t>
            </a:r>
            <a:r>
              <a:rPr lang="en-US" altLang="en-US" sz="2400" i="1" dirty="0">
                <a:sym typeface="Symbol" pitchFamily="18" charset="2"/>
              </a:rPr>
              <a:t>f</a:t>
            </a:r>
            <a:r>
              <a:rPr lang="en-US" altLang="en-US" sz="2400" dirty="0">
                <a:sym typeface="Symbol" pitchFamily="18" charset="2"/>
              </a:rPr>
              <a:t>(a) = b, then</a:t>
            </a:r>
            <a:r>
              <a:rPr lang="en-US" altLang="en-US" sz="2400" dirty="0" smtClean="0">
                <a:sym typeface="Symbol" pitchFamily="18" charset="2"/>
              </a:rPr>
              <a:t>: b </a:t>
            </a:r>
            <a:r>
              <a:rPr lang="en-US" altLang="en-US" sz="2400" dirty="0">
                <a:sym typeface="Symbol" pitchFamily="18" charset="2"/>
              </a:rPr>
              <a:t>is the image of </a:t>
            </a:r>
            <a:r>
              <a:rPr lang="en-US" altLang="en-US" sz="2400" dirty="0" smtClean="0">
                <a:sym typeface="Symbol" pitchFamily="18" charset="2"/>
              </a:rPr>
              <a:t>a &amp; a </a:t>
            </a:r>
            <a:r>
              <a:rPr lang="en-US" altLang="en-US" sz="2400" dirty="0">
                <a:sym typeface="Symbol" pitchFamily="18" charset="2"/>
              </a:rPr>
              <a:t>is the pre-image of b</a:t>
            </a:r>
          </a:p>
        </p:txBody>
      </p:sp>
      <p:sp>
        <p:nvSpPr>
          <p:cNvPr id="9" name="Rectangle 8"/>
          <p:cNvSpPr/>
          <p:nvPr/>
        </p:nvSpPr>
        <p:spPr>
          <a:xfrm>
            <a:off x="368300" y="3334603"/>
            <a:ext cx="80772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 eaLnBrk="1" hangingPunct="1"/>
            <a:r>
              <a:rPr lang="en-US" altLang="en-US" sz="2400" dirty="0">
                <a:sym typeface="Symbol" pitchFamily="18" charset="2"/>
              </a:rPr>
              <a:t>If </a:t>
            </a:r>
            <a:r>
              <a:rPr lang="en-US" altLang="en-US" sz="2400" i="1" dirty="0">
                <a:sym typeface="Symbol" pitchFamily="18" charset="2"/>
              </a:rPr>
              <a:t>f </a:t>
            </a:r>
            <a:r>
              <a:rPr lang="en-US" altLang="en-US" sz="2400" dirty="0">
                <a:sym typeface="Symbol" pitchFamily="18" charset="2"/>
              </a:rPr>
              <a:t>: AB, then</a:t>
            </a:r>
            <a:r>
              <a:rPr lang="en-US" altLang="en-US" sz="2400" dirty="0" smtClean="0">
                <a:sym typeface="Symbol" pitchFamily="18" charset="2"/>
              </a:rPr>
              <a:t>: the </a:t>
            </a:r>
            <a:r>
              <a:rPr lang="en-US" altLang="en-US" sz="2400" dirty="0">
                <a:sym typeface="Symbol" pitchFamily="18" charset="2"/>
              </a:rPr>
              <a:t>set of all images of elements of A is the </a:t>
            </a:r>
            <a:r>
              <a:rPr lang="en-US" altLang="en-US" sz="2400" dirty="0" smtClean="0">
                <a:sym typeface="Symbol" pitchFamily="18" charset="2"/>
              </a:rPr>
              <a:t>range </a:t>
            </a:r>
            <a:r>
              <a:rPr lang="en-US" altLang="en-US" sz="2400" dirty="0">
                <a:sym typeface="Symbol" pitchFamily="18" charset="2"/>
              </a:rPr>
              <a:t>of </a:t>
            </a:r>
            <a:r>
              <a:rPr lang="en-US" altLang="en-US" sz="2400" i="1" dirty="0" smtClean="0">
                <a:sym typeface="Symbol" pitchFamily="18" charset="2"/>
              </a:rPr>
              <a:t>f or </a:t>
            </a:r>
            <a:r>
              <a:rPr lang="en-US" altLang="en-US" sz="2400" dirty="0">
                <a:sym typeface="Symbol" pitchFamily="18" charset="2"/>
              </a:rPr>
              <a:t>we say that </a:t>
            </a:r>
            <a:r>
              <a:rPr lang="en-US" altLang="en-US" sz="2400" i="1" dirty="0">
                <a:sym typeface="Symbol" pitchFamily="18" charset="2"/>
              </a:rPr>
              <a:t>f </a:t>
            </a:r>
            <a:r>
              <a:rPr lang="en-US" altLang="en-US" sz="2400" dirty="0">
                <a:sym typeface="Symbol" pitchFamily="18" charset="2"/>
              </a:rPr>
              <a:t>maps A to B</a:t>
            </a:r>
            <a:endParaRPr lang="en-US" altLang="en-US" sz="2400" i="1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Example 03</a:t>
            </a:r>
            <a:endParaRPr lang="en-US" sz="36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57200" y="1905000"/>
                <a:ext cx="81147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𝐴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5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11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 ,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05000"/>
                <a:ext cx="8114786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93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2590799"/>
            <a:ext cx="2209800" cy="3341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56986" y="2616199"/>
            <a:ext cx="605841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l" eaLnBrk="1" hangingPunct="1">
              <a:buFont typeface="+mj-lt"/>
              <a:buAutoNum type="arabicPeriod"/>
            </a:pPr>
            <a:r>
              <a:rPr lang="en-US" altLang="en-US" sz="2000" dirty="0">
                <a:cs typeface="Tahoma" charset="0"/>
                <a:sym typeface="Symbol" pitchFamily="18" charset="2"/>
              </a:rPr>
              <a:t>Explicit mapping for each element in the domain</a:t>
            </a:r>
          </a:p>
          <a:p>
            <a:pPr marL="228600" indent="-228600" algn="l" eaLnBrk="1" hangingPunct="1">
              <a:buFont typeface="+mj-lt"/>
              <a:buAutoNum type="arabicPeriod"/>
            </a:pPr>
            <a:r>
              <a:rPr lang="en-US" altLang="en-US" sz="2000" dirty="0" smtClean="0">
                <a:cs typeface="Tahoma" charset="0"/>
                <a:sym typeface="Symbol" pitchFamily="18" charset="2"/>
              </a:rPr>
              <a:t>Using </a:t>
            </a:r>
            <a:r>
              <a:rPr lang="en-US" altLang="en-US" sz="2000" dirty="0">
                <a:cs typeface="Tahoma" charset="0"/>
                <a:sym typeface="Symbol" pitchFamily="18" charset="2"/>
              </a:rPr>
              <a:t>a formula</a:t>
            </a:r>
          </a:p>
          <a:p>
            <a:pPr marL="228600" indent="-228600" algn="l" eaLnBrk="1" hangingPunct="1">
              <a:buFont typeface="+mj-lt"/>
              <a:buAutoNum type="arabicPeriod"/>
            </a:pPr>
            <a:r>
              <a:rPr lang="en-US" altLang="en-US" sz="2000" dirty="0" smtClean="0">
                <a:cs typeface="Tahoma" charset="0"/>
                <a:sym typeface="Symbol" pitchFamily="18" charset="2"/>
              </a:rPr>
              <a:t>Tables</a:t>
            </a:r>
            <a:r>
              <a:rPr lang="en-US" altLang="en-US" sz="2000" dirty="0">
                <a:cs typeface="Tahoma" charset="0"/>
                <a:sym typeface="Symbol" pitchFamily="18" charset="2"/>
              </a:rPr>
              <a:t>, Arrow diagrams</a:t>
            </a:r>
          </a:p>
          <a:p>
            <a:pPr marL="228600" indent="-228600" algn="l" eaLnBrk="1" hangingPunct="1">
              <a:buFont typeface="+mj-lt"/>
              <a:buAutoNum type="arabicPeriod"/>
            </a:pPr>
            <a:r>
              <a:rPr lang="en-US" altLang="en-US" sz="2000" dirty="0" smtClean="0">
                <a:cs typeface="Tahoma" charset="0"/>
                <a:sym typeface="Symbol" pitchFamily="18" charset="2"/>
              </a:rPr>
              <a:t>Graphs</a:t>
            </a:r>
            <a:endParaRPr lang="en-US" altLang="en-US" sz="2000" dirty="0">
              <a:cs typeface="Tahoma" charset="0"/>
              <a:sym typeface="Symbol" pitchFamily="18" charset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69686" y="4076957"/>
            <a:ext cx="4460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f : A</a:t>
            </a:r>
            <a:r>
              <a:rPr lang="en-US" i="1" dirty="0">
                <a:sym typeface="Wingdings"/>
              </a:rPr>
              <a:t></a:t>
            </a:r>
            <a:r>
              <a:rPr lang="en-US" i="1" dirty="0"/>
              <a:t> B = { (0,1), (1,3), (2,5), (3,7), (4,9) }</a:t>
            </a:r>
            <a:endParaRPr lang="en-US" dirty="0"/>
          </a:p>
        </p:txBody>
      </p:sp>
      <p:pic>
        <p:nvPicPr>
          <p:cNvPr id="593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724400"/>
            <a:ext cx="18288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698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cs typeface="Tahoma" charset="0"/>
              </a:rPr>
              <a:t>Properties of Functions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81000" y="1828800"/>
                <a:ext cx="838200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38138" indent="-338138" algn="just" eaLnBrk="1" hangingPunct="1"/>
                <a:r>
                  <a:rPr lang="en-US" altLang="en-US" sz="2400" dirty="0" smtClean="0">
                    <a:cs typeface="Tahoma" charset="0"/>
                    <a:sym typeface="Symbol" pitchFamily="18" charset="2"/>
                  </a:rPr>
                  <a:t>A </a:t>
                </a:r>
                <a:r>
                  <a:rPr lang="en-US" altLang="en-US" sz="2400" dirty="0">
                    <a:cs typeface="Tahoma" charset="0"/>
                    <a:sym typeface="Symbol" pitchFamily="18" charset="2"/>
                  </a:rPr>
                  <a:t>function </a:t>
                </a:r>
                <a:r>
                  <a:rPr lang="en-US" altLang="en-US" sz="2400" i="1" dirty="0">
                    <a:cs typeface="Tahoma" charset="0"/>
                    <a:sym typeface="Symbol" pitchFamily="18" charset="2"/>
                  </a:rPr>
                  <a:t>f</a:t>
                </a:r>
                <a:r>
                  <a:rPr lang="en-US" altLang="en-US" sz="2400" dirty="0">
                    <a:cs typeface="Tahoma" charset="0"/>
                    <a:sym typeface="Symbol" pitchFamily="18" charset="2"/>
                  </a:rPr>
                  <a:t>:AB is one-to-one (injective), </a:t>
                </a:r>
                <a:r>
                  <a:rPr lang="en-US" altLang="en-US" sz="2400" dirty="0" err="1">
                    <a:cs typeface="Tahoma" charset="0"/>
                    <a:sym typeface="Symbol" pitchFamily="18" charset="2"/>
                  </a:rPr>
                  <a:t>iff</a:t>
                </a:r>
                <a:r>
                  <a:rPr lang="en-US" altLang="en-US" sz="2400" dirty="0">
                    <a:cs typeface="Tahoma" charset="0"/>
                    <a:sym typeface="Symbol" pitchFamily="18" charset="2"/>
                  </a:rPr>
                  <a:t>: </a:t>
                </a:r>
              </a:p>
              <a:p>
                <a:pPr marL="338138" indent="-338138" algn="just" eaLnBrk="1" hangingPunct="1">
                  <a:buFont typeface="Wingdings" pitchFamily="2" charset="2"/>
                  <a:buNone/>
                </a:pPr>
                <a:r>
                  <a:rPr lang="en-US" altLang="en-US" sz="2400" dirty="0">
                    <a:cs typeface="Tahoma" charset="0"/>
                    <a:sym typeface="Symbol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sz="2400" b="0" i="0" smtClean="0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                   </m:t>
                    </m:r>
                    <m:r>
                      <a:rPr lang="en-US" altLang="en-US" sz="2400" i="1" smtClean="0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∀</m:t>
                    </m:r>
                    <m:sSub>
                      <m:sSubPr>
                        <m:ctrlPr>
                          <a:rPr lang="en-US" altLang="en-US" sz="2400" i="1" smtClean="0">
                            <a:latin typeface="Cambria Math"/>
                            <a:ea typeface="Cambria Math"/>
                            <a:cs typeface="Tahoma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/>
                            <a:ea typeface="Cambria Math"/>
                            <a:cs typeface="Tahoma" charset="0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/>
                            <a:ea typeface="Cambria Math"/>
                            <a:cs typeface="Tahoma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/>
                            <a:ea typeface="Cambria Math"/>
                            <a:cs typeface="Tahoma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/>
                            <a:ea typeface="Cambria Math"/>
                            <a:cs typeface="Tahoma" charset="0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/>
                            <a:ea typeface="Cambria Math"/>
                            <a:cs typeface="Tahoma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altLang="en-US" sz="2400" b="0" i="1" smtClean="0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𝜖</m:t>
                    </m:r>
                    <m:r>
                      <a:rPr lang="en-US" altLang="en-US" sz="2400" b="0" i="1" smtClean="0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𝐴</m:t>
                    </m:r>
                    <m:r>
                      <a:rPr lang="en-US" altLang="en-US" sz="2400" b="0" i="1" smtClean="0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(</m:t>
                    </m:r>
                    <m:r>
                      <a:rPr lang="en-US" altLang="en-US" sz="2400" b="0" i="1" smtClean="0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𝑓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/>
                            <a:ea typeface="Cambria Math"/>
                            <a:cs typeface="Tahoma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400" i="1">
                                <a:latin typeface="Cambria Math"/>
                                <a:ea typeface="Cambria Math"/>
                                <a:cs typeface="Tahoma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latin typeface="Cambria Math"/>
                                <a:ea typeface="Cambria Math"/>
                                <a:cs typeface="Tahoma" charset="0"/>
                                <a:sym typeface="Symbol" pitchFamily="18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i="1">
                                <a:latin typeface="Cambria Math"/>
                                <a:ea typeface="Cambria Math"/>
                                <a:cs typeface="Tahoma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en-US" sz="2400" b="0" i="1" smtClean="0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=</m:t>
                    </m:r>
                    <m:r>
                      <a:rPr lang="en-US" altLang="en-US" sz="2400" b="0" i="1" smtClean="0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𝑓</m:t>
                    </m:r>
                    <m:r>
                      <a:rPr lang="en-US" altLang="en-US" sz="2400" b="0" i="1" smtClean="0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altLang="en-US" sz="2400" i="1">
                            <a:latin typeface="Cambria Math"/>
                            <a:ea typeface="Cambria Math"/>
                            <a:cs typeface="Tahoma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/>
                            <a:ea typeface="Cambria Math"/>
                            <a:cs typeface="Tahoma" charset="0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/>
                            <a:ea typeface="Cambria Math"/>
                            <a:cs typeface="Tahoma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altLang="en-US" sz="2400" b="0" i="1" smtClean="0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)→</m:t>
                    </m:r>
                    <m:sSub>
                      <m:sSubPr>
                        <m:ctrlPr>
                          <a:rPr lang="en-US" altLang="en-US" sz="2400" i="1">
                            <a:latin typeface="Cambria Math"/>
                            <a:ea typeface="Cambria Math"/>
                            <a:cs typeface="Tahoma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/>
                            <a:ea typeface="Cambria Math"/>
                            <a:cs typeface="Tahoma" charset="0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sz="2400" i="1">
                            <a:latin typeface="Cambria Math"/>
                            <a:ea typeface="Cambria Math"/>
                            <a:cs typeface="Tahoma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latin typeface="Cambria Math"/>
                        <a:ea typeface="Cambria Math"/>
                        <a:cs typeface="Tahoma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altLang="en-US" sz="2400" i="1">
                            <a:latin typeface="Cambria Math"/>
                            <a:ea typeface="Cambria Math"/>
                            <a:cs typeface="Tahoma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/>
                            <a:ea typeface="Cambria Math"/>
                            <a:cs typeface="Tahoma" charset="0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/>
                            <a:ea typeface="Cambria Math"/>
                            <a:cs typeface="Tahoma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</m:oMath>
                </a14:m>
                <a:endParaRPr lang="en-US" altLang="en-US" sz="2400" dirty="0" smtClean="0">
                  <a:cs typeface="Tahoma" charset="0"/>
                  <a:sym typeface="Symbol" pitchFamily="18" charset="2"/>
                </a:endParaRPr>
              </a:p>
              <a:p>
                <a:pPr algn="just" eaLnBrk="1" hangingPunct="1">
                  <a:buFont typeface="Wingdings" pitchFamily="2" charset="2"/>
                  <a:buNone/>
                </a:pPr>
                <a:r>
                  <a:rPr lang="en-US" altLang="en-US" sz="2400" dirty="0" smtClean="0">
                    <a:cs typeface="Tahoma" charset="0"/>
                    <a:sym typeface="Symbol" pitchFamily="18" charset="2"/>
                  </a:rPr>
                  <a:t>it </a:t>
                </a:r>
                <a:r>
                  <a:rPr lang="en-US" altLang="en-US" sz="2400" dirty="0">
                    <a:cs typeface="Tahoma" charset="0"/>
                    <a:sym typeface="Symbol" pitchFamily="18" charset="2"/>
                  </a:rPr>
                  <a:t>does not map two distinct elements of A onto the same element of B.</a:t>
                </a: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828800"/>
                <a:ext cx="8382000" cy="1569660"/>
              </a:xfrm>
              <a:prstGeom prst="rect">
                <a:avLst/>
              </a:prstGeom>
              <a:blipFill rotWithShape="1">
                <a:blip r:embed="rId2"/>
                <a:stretch>
                  <a:fillRect l="-1164" t="-3113" r="-1091" b="-8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" y="3733800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/>
              <a:t>f </a:t>
            </a:r>
            <a:r>
              <a:rPr lang="en-US" sz="2000" dirty="0"/>
              <a:t>: { </a:t>
            </a:r>
            <a:r>
              <a:rPr lang="en-US" sz="2000" dirty="0" err="1"/>
              <a:t>a,b,c,d</a:t>
            </a:r>
            <a:r>
              <a:rPr lang="en-US" sz="2000" dirty="0"/>
              <a:t> }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{ 1,2,3,4,5 } </a:t>
            </a:r>
            <a:r>
              <a:rPr lang="en-US" sz="2000" dirty="0" err="1"/>
              <a:t>dimana</a:t>
            </a:r>
            <a:r>
              <a:rPr lang="en-US" sz="2000" dirty="0"/>
              <a:t> </a:t>
            </a:r>
            <a:r>
              <a:rPr lang="en-US" sz="2000" i="1" dirty="0"/>
              <a:t>f(a) = 4, f(b) = 5, f(c) = 3, </a:t>
            </a:r>
            <a:r>
              <a:rPr lang="en-US" sz="2000" dirty="0" err="1"/>
              <a:t>dan</a:t>
            </a:r>
            <a:r>
              <a:rPr lang="en-US" sz="2000" i="1" dirty="0"/>
              <a:t> f(d) = </a:t>
            </a:r>
            <a:r>
              <a:rPr lang="en-US" sz="2000" i="1" dirty="0" smtClean="0"/>
              <a:t>1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81000" y="4268232"/>
                <a:ext cx="822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r>
                      <a:rPr lang="en-US" sz="2400" b="0" i="1" smtClean="0">
                        <a:latin typeface="Cambria Math"/>
                      </a:rPr>
                      <m:t>:</m:t>
                    </m:r>
                    <m:r>
                      <a:rPr lang="en-US" sz="2400" b="0" i="1" smtClean="0">
                        <a:latin typeface="Cambria Math"/>
                      </a:rPr>
                      <m:t>𝑧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𝑧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 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𝑖𝑠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𝑛𝑜𝑡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𝑜𝑛𝑒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𝑡𝑜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𝑜𝑛𝑒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𝑓𝑢𝑛𝑐𝑡𝑖𝑜𝑛</m:t>
                    </m:r>
                  </m:oMath>
                </a14:m>
                <a:r>
                  <a:rPr lang="en-US" sz="2400" dirty="0" smtClean="0"/>
                  <a:t>  </a:t>
                </a:r>
                <a:endParaRPr lang="en-US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268232"/>
                <a:ext cx="822960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667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93700" y="4820742"/>
                <a:ext cx="822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r>
                      <a:rPr lang="en-US" sz="2400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   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𝑖𝑠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𝑜𝑛𝑒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𝑡𝑜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𝑜𝑛𝑒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𝑓𝑢𝑛𝑐𝑡𝑖𝑜𝑛</m:t>
                    </m:r>
                  </m:oMath>
                </a14:m>
                <a:r>
                  <a:rPr lang="en-US" sz="2400" dirty="0" smtClean="0"/>
                  <a:t>  </a:t>
                </a:r>
                <a:endParaRPr lang="en-US" sz="2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0" y="4820742"/>
                <a:ext cx="822960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667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449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cs typeface="Tahoma" charset="0"/>
              </a:rPr>
              <a:t>Properties of </a:t>
            </a:r>
            <a:r>
              <a:rPr lang="en-US" altLang="en-US" sz="3200" dirty="0" smtClean="0">
                <a:cs typeface="Tahoma" charset="0"/>
              </a:rPr>
              <a:t>Functions (</a:t>
            </a:r>
            <a:r>
              <a:rPr lang="en-US" altLang="en-US" sz="3200" dirty="0" err="1" smtClean="0">
                <a:cs typeface="Tahoma" charset="0"/>
              </a:rPr>
              <a:t>cont</a:t>
            </a:r>
            <a:r>
              <a:rPr lang="en-US" altLang="en-US" sz="3200" dirty="0" smtClean="0">
                <a:cs typeface="Tahoma" charset="0"/>
              </a:rPr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828800"/>
            <a:ext cx="838200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20000"/>
              </a:lnSpc>
            </a:pPr>
            <a:r>
              <a:rPr lang="en-US" altLang="en-US" sz="2400" dirty="0">
                <a:cs typeface="Tahoma" charset="0"/>
                <a:sym typeface="Symbol" pitchFamily="18" charset="2"/>
              </a:rPr>
              <a:t>A function </a:t>
            </a:r>
            <a:r>
              <a:rPr lang="en-US" altLang="en-US" sz="2400" i="1" dirty="0" smtClean="0">
                <a:cs typeface="Tahoma" charset="0"/>
                <a:sym typeface="Symbol" pitchFamily="18" charset="2"/>
              </a:rPr>
              <a:t>f </a:t>
            </a:r>
            <a:r>
              <a:rPr lang="en-US" altLang="en-US" sz="2400" dirty="0" smtClean="0">
                <a:cs typeface="Tahoma" charset="0"/>
                <a:sym typeface="Symbol" pitchFamily="18" charset="2"/>
              </a:rPr>
              <a:t>:</a:t>
            </a:r>
            <a:r>
              <a:rPr lang="en-US" altLang="en-US" sz="2400" dirty="0">
                <a:cs typeface="Tahoma" charset="0"/>
                <a:sym typeface="Symbol" pitchFamily="18" charset="2"/>
              </a:rPr>
              <a:t>AB is onto (</a:t>
            </a:r>
            <a:r>
              <a:rPr lang="en-US" altLang="en-US" sz="2400" dirty="0" err="1">
                <a:cs typeface="Tahoma" charset="0"/>
                <a:sym typeface="Symbol" pitchFamily="18" charset="2"/>
              </a:rPr>
              <a:t>surjective</a:t>
            </a:r>
            <a:r>
              <a:rPr lang="en-US" altLang="en-US" sz="2400" dirty="0">
                <a:cs typeface="Tahoma" charset="0"/>
                <a:sym typeface="Symbol" pitchFamily="18" charset="2"/>
              </a:rPr>
              <a:t>), </a:t>
            </a:r>
            <a:r>
              <a:rPr lang="en-US" altLang="en-US" sz="2400" dirty="0" err="1">
                <a:cs typeface="Tahoma" charset="0"/>
                <a:sym typeface="Symbol" pitchFamily="18" charset="2"/>
              </a:rPr>
              <a:t>iff</a:t>
            </a:r>
            <a:r>
              <a:rPr lang="en-US" altLang="en-US" sz="2400" dirty="0">
                <a:cs typeface="Tahoma" charset="0"/>
                <a:sym typeface="Symbol" pitchFamily="18" charset="2"/>
              </a:rPr>
              <a:t>  </a:t>
            </a:r>
            <a:r>
              <a:rPr lang="en-US" altLang="en-US" sz="2400" dirty="0" err="1">
                <a:cs typeface="Tahoma" charset="0"/>
                <a:sym typeface="Symbol" pitchFamily="18" charset="2"/>
              </a:rPr>
              <a:t>bB</a:t>
            </a:r>
            <a:r>
              <a:rPr lang="en-US" altLang="en-US" sz="2400" dirty="0">
                <a:cs typeface="Tahoma" charset="0"/>
                <a:sym typeface="Symbol" pitchFamily="18" charset="2"/>
              </a:rPr>
              <a:t>  </a:t>
            </a:r>
            <a:r>
              <a:rPr lang="en-US" altLang="en-US" sz="2400" dirty="0" err="1">
                <a:cs typeface="Tahoma" charset="0"/>
                <a:sym typeface="Symbol" pitchFamily="18" charset="2"/>
              </a:rPr>
              <a:t>aA</a:t>
            </a:r>
            <a:r>
              <a:rPr lang="en-US" altLang="en-US" sz="2400" dirty="0">
                <a:cs typeface="Tahoma" charset="0"/>
                <a:sym typeface="Symbol" pitchFamily="18" charset="2"/>
              </a:rPr>
              <a:t> such that </a:t>
            </a:r>
            <a:r>
              <a:rPr lang="en-US" altLang="en-US" sz="2400" i="1" dirty="0">
                <a:cs typeface="Tahoma" charset="0"/>
                <a:sym typeface="Symbol" pitchFamily="18" charset="2"/>
              </a:rPr>
              <a:t>f</a:t>
            </a:r>
            <a:r>
              <a:rPr lang="en-US" altLang="en-US" sz="2400" dirty="0">
                <a:cs typeface="Tahoma" charset="0"/>
                <a:sym typeface="Symbol" pitchFamily="18" charset="2"/>
              </a:rPr>
              <a:t>(a) = b</a:t>
            </a:r>
            <a:r>
              <a:rPr lang="en-US" altLang="en-US" sz="2400" dirty="0" smtClean="0">
                <a:cs typeface="Tahoma" charset="0"/>
                <a:sym typeface="Symbol" pitchFamily="18" charset="2"/>
              </a:rPr>
              <a:t>. (“</a:t>
            </a:r>
            <a:r>
              <a:rPr lang="en-US" altLang="en-US" sz="2400" i="1" dirty="0">
                <a:cs typeface="Tahoma" charset="0"/>
                <a:sym typeface="Symbol" pitchFamily="18" charset="2"/>
              </a:rPr>
              <a:t>f</a:t>
            </a:r>
            <a:r>
              <a:rPr lang="en-US" altLang="en-US" sz="2400" dirty="0">
                <a:cs typeface="Tahoma" charset="0"/>
                <a:sym typeface="Symbol" pitchFamily="18" charset="2"/>
              </a:rPr>
              <a:t>” is onto </a:t>
            </a:r>
            <a:r>
              <a:rPr lang="en-US" altLang="en-US" sz="2400" dirty="0" err="1">
                <a:cs typeface="Tahoma" charset="0"/>
                <a:sym typeface="Symbol" pitchFamily="18" charset="2"/>
              </a:rPr>
              <a:t>iff</a:t>
            </a:r>
            <a:r>
              <a:rPr lang="en-US" altLang="en-US" sz="2400" dirty="0">
                <a:cs typeface="Tahoma" charset="0"/>
                <a:sym typeface="Symbol" pitchFamily="18" charset="2"/>
              </a:rPr>
              <a:t> its range is its entire codomain).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57200" y="3842097"/>
                <a:ext cx="822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r>
                      <a:rPr lang="en-US" sz="2400" b="0" i="1" smtClean="0">
                        <a:latin typeface="Cambria Math"/>
                      </a:rPr>
                      <m:t>:</m:t>
                    </m:r>
                    <m:r>
                      <a:rPr lang="en-US" sz="2400" b="0" i="1" smtClean="0">
                        <a:latin typeface="Cambria Math"/>
                      </a:rPr>
                      <m:t>𝑧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𝑧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 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𝑖𝑠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𝑛𝑜𝑡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𝑠𝑢𝑟𝑗𝑒𝑐𝑡𝑖𝑣𝑒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𝑓𝑢𝑛𝑐𝑡𝑖𝑜𝑛</m:t>
                    </m:r>
                  </m:oMath>
                </a14:m>
                <a:r>
                  <a:rPr lang="en-US" sz="2400" dirty="0" smtClean="0"/>
                  <a:t>  </a:t>
                </a:r>
                <a:endParaRPr 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842097"/>
                <a:ext cx="8229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593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57200" y="4451697"/>
                <a:ext cx="822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r>
                      <a:rPr lang="en-US" sz="2400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 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𝑖𝑠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𝑛𝑜𝑡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𝑠𝑢𝑟𝑗𝑒𝑐𝑡𝑖𝑣𝑒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𝑓𝑢𝑛𝑐𝑡𝑖𝑜𝑛</m:t>
                    </m:r>
                  </m:oMath>
                </a14:m>
                <a:r>
                  <a:rPr lang="en-US" sz="2400" dirty="0" smtClean="0"/>
                  <a:t>  </a:t>
                </a:r>
                <a:endParaRPr lang="en-US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451697"/>
                <a:ext cx="822960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593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57200" y="5061297"/>
                <a:ext cx="822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𝑓</m:t>
                    </m:r>
                    <m:r>
                      <a:rPr lang="en-US" sz="2400" b="0" i="1" smtClean="0">
                        <a:latin typeface="Cambria Math"/>
                      </a:rPr>
                      <m:t>:</m:t>
                    </m:r>
                    <m:r>
                      <a:rPr lang="en-US" sz="2400" b="0" i="1" smtClean="0">
                        <a:latin typeface="Cambria Math"/>
                      </a:rPr>
                      <m:t>𝑧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i="1" smtClean="0">
                        <a:latin typeface="Cambria Math"/>
                      </a:rPr>
                      <m:t>𝑧</m:t>
                    </m:r>
                    <m:r>
                      <a:rPr lang="en-US" sz="2400" b="0" i="1" smtClean="0">
                        <a:latin typeface="Cambria Math"/>
                      </a:rPr>
                      <m:t>   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1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𝑖𝑠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𝑏𝑖𝑗𝑒𝑐𝑡𝑖𝑜𝑛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𝑓𝑢𝑛𝑐𝑡𝑖𝑜𝑛</m:t>
                    </m:r>
                  </m:oMath>
                </a14:m>
                <a:r>
                  <a:rPr lang="en-US" sz="2400" dirty="0" smtClean="0"/>
                  <a:t>  </a:t>
                </a:r>
                <a:endParaRPr lang="en-US" sz="2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061297"/>
                <a:ext cx="822960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593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431800" y="2798271"/>
            <a:ext cx="8382000" cy="937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20000"/>
              </a:lnSpc>
            </a:pPr>
            <a:r>
              <a:rPr lang="en-US" altLang="en-US" sz="2400" dirty="0">
                <a:cs typeface="Tahoma" charset="0"/>
                <a:sym typeface="Symbol" pitchFamily="18" charset="2"/>
              </a:rPr>
              <a:t>A function </a:t>
            </a:r>
            <a:r>
              <a:rPr lang="en-US" altLang="en-US" sz="2400" i="1" dirty="0" smtClean="0">
                <a:cs typeface="Tahoma" charset="0"/>
                <a:sym typeface="Symbol" pitchFamily="18" charset="2"/>
              </a:rPr>
              <a:t>f </a:t>
            </a:r>
            <a:r>
              <a:rPr lang="en-US" altLang="en-US" sz="2400" dirty="0" smtClean="0">
                <a:cs typeface="Tahoma" charset="0"/>
                <a:sym typeface="Symbol" pitchFamily="18" charset="2"/>
              </a:rPr>
              <a:t>:</a:t>
            </a:r>
            <a:r>
              <a:rPr lang="en-US" altLang="en-US" sz="2400" dirty="0">
                <a:cs typeface="Tahoma" charset="0"/>
                <a:sym typeface="Symbol" pitchFamily="18" charset="2"/>
              </a:rPr>
              <a:t>AB is </a:t>
            </a:r>
            <a:r>
              <a:rPr lang="en-US" altLang="en-US" sz="2400" dirty="0" smtClean="0">
                <a:cs typeface="Tahoma" charset="0"/>
                <a:sym typeface="Symbol" pitchFamily="18" charset="2"/>
              </a:rPr>
              <a:t>one-to-one correspondence (</a:t>
            </a:r>
            <a:r>
              <a:rPr lang="en-US" altLang="en-US" sz="2400" dirty="0" err="1" smtClean="0">
                <a:cs typeface="Tahoma" charset="0"/>
                <a:sym typeface="Symbol" pitchFamily="18" charset="2"/>
              </a:rPr>
              <a:t>bijection</a:t>
            </a:r>
            <a:r>
              <a:rPr lang="en-US" altLang="en-US" sz="2400" dirty="0" smtClean="0">
                <a:cs typeface="Tahoma" charset="0"/>
                <a:sym typeface="Symbol" pitchFamily="18" charset="2"/>
              </a:rPr>
              <a:t>), </a:t>
            </a:r>
            <a:r>
              <a:rPr lang="en-US" altLang="en-US" sz="2400" dirty="0" err="1">
                <a:cs typeface="Tahoma" charset="0"/>
                <a:sym typeface="Symbol" pitchFamily="18" charset="2"/>
              </a:rPr>
              <a:t>iff</a:t>
            </a:r>
            <a:r>
              <a:rPr lang="en-US" altLang="en-US" sz="2400" dirty="0">
                <a:cs typeface="Tahoma" charset="0"/>
                <a:sym typeface="Symbol" pitchFamily="18" charset="2"/>
              </a:rPr>
              <a:t> </a:t>
            </a:r>
            <a:r>
              <a:rPr lang="en-US" altLang="en-US" sz="2400" dirty="0" smtClean="0">
                <a:cs typeface="Tahoma" charset="0"/>
                <a:sym typeface="Symbol" pitchFamily="18" charset="2"/>
              </a:rPr>
              <a:t>it is both one-to-one and onto</a:t>
            </a:r>
            <a:endParaRPr lang="en-US" altLang="en-US" sz="2400" dirty="0">
              <a:cs typeface="Tahoma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7479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cs typeface="Tahoma" charset="0"/>
              </a:rPr>
              <a:t>Properties of </a:t>
            </a:r>
            <a:r>
              <a:rPr lang="en-US" altLang="en-US" sz="3200" dirty="0" smtClean="0">
                <a:cs typeface="Tahoma" charset="0"/>
              </a:rPr>
              <a:t>Functions (</a:t>
            </a:r>
            <a:r>
              <a:rPr lang="en-US" altLang="en-US" sz="3200" dirty="0" err="1" smtClean="0">
                <a:cs typeface="Tahoma" charset="0"/>
              </a:rPr>
              <a:t>cont</a:t>
            </a:r>
            <a:r>
              <a:rPr lang="en-US" altLang="en-US" sz="3200" dirty="0" smtClean="0">
                <a:cs typeface="Tahoma" charset="0"/>
              </a:rPr>
              <a:t>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95300" y="4267200"/>
                <a:ext cx="822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r>
                        <a:rPr lang="en-US" sz="2400" b="0" i="1" smtClean="0">
                          <a:latin typeface="Cambria Math"/>
                        </a:rPr>
                        <m:t>:</m:t>
                      </m:r>
                      <m:r>
                        <a:rPr lang="en-US" sz="2400" b="0" i="1" smtClean="0">
                          <a:latin typeface="Cambria Math"/>
                        </a:rPr>
                        <m:t>𝑧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2400" i="1" smtClean="0">
                          <a:latin typeface="Cambria Math"/>
                        </a:rPr>
                        <m:t>𝑧</m:t>
                      </m:r>
                      <m:r>
                        <a:rPr lang="en-US" sz="2400" b="0" i="1" smtClean="0">
                          <a:latin typeface="Cambria Math"/>
                        </a:rPr>
                        <m:t>   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𝑒𝑛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i="1">
                          <a:latin typeface="Cambria Math"/>
                        </a:rPr>
                        <m:t>𝑓</m:t>
                      </m:r>
                      <m:r>
                        <a:rPr lang="en-US" sz="2400" i="1">
                          <a:latin typeface="Cambria Math"/>
                        </a:rPr>
                        <m:t>:</m:t>
                      </m:r>
                      <m:r>
                        <a:rPr lang="en-US" sz="2400" i="1">
                          <a:latin typeface="Cambria Math"/>
                        </a:rPr>
                        <m:t>𝑧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2400" i="1">
                          <a:latin typeface="Cambria Math"/>
                        </a:rPr>
                        <m:t>𝑧</m:t>
                      </m:r>
                      <m:r>
                        <a:rPr lang="en-US" sz="2400" i="1">
                          <a:latin typeface="Cambria Math"/>
                        </a:rPr>
                        <m:t>    </m:t>
                      </m:r>
                      <m:sSup>
                        <m:sSup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4267200"/>
                <a:ext cx="8229600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82600" y="3674765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Examples: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57200" y="1905000"/>
            <a:ext cx="8305800" cy="494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8138" indent="-338138" algn="just" eaLnBrk="1" hangingPunct="1">
              <a:lnSpc>
                <a:spcPct val="120000"/>
              </a:lnSpc>
            </a:pPr>
            <a:r>
              <a:rPr lang="en-US" altLang="en-US" sz="2400" dirty="0" smtClean="0">
                <a:cs typeface="Tahoma" charset="0"/>
                <a:sym typeface="Symbol" pitchFamily="18" charset="2"/>
              </a:rPr>
              <a:t>A </a:t>
            </a:r>
            <a:r>
              <a:rPr lang="en-US" altLang="en-US" sz="2400" dirty="0">
                <a:cs typeface="Tahoma" charset="0"/>
                <a:sym typeface="Symbol" pitchFamily="18" charset="2"/>
              </a:rPr>
              <a:t>functions which is a </a:t>
            </a:r>
            <a:r>
              <a:rPr lang="en-US" altLang="en-US" sz="2400" dirty="0" err="1">
                <a:cs typeface="Tahoma" charset="0"/>
                <a:sym typeface="Symbol" pitchFamily="18" charset="2"/>
              </a:rPr>
              <a:t>bijection</a:t>
            </a:r>
            <a:r>
              <a:rPr lang="en-US" altLang="en-US" sz="2400" dirty="0">
                <a:cs typeface="Tahoma" charset="0"/>
                <a:sym typeface="Symbol" pitchFamily="18" charset="2"/>
              </a:rPr>
              <a:t> has an inverse function.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2572536"/>
            <a:ext cx="8382000" cy="937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8138" indent="-338138" algn="just" eaLnBrk="1" hangingPunct="1">
              <a:lnSpc>
                <a:spcPct val="120000"/>
              </a:lnSpc>
            </a:pPr>
            <a:r>
              <a:rPr lang="en-US" altLang="en-US" sz="2400" dirty="0">
                <a:cs typeface="Tahoma" charset="0"/>
                <a:sym typeface="Symbol" pitchFamily="18" charset="2"/>
              </a:rPr>
              <a:t>The inverse function of the </a:t>
            </a:r>
            <a:r>
              <a:rPr lang="en-US" altLang="en-US" sz="2400" dirty="0" err="1">
                <a:cs typeface="Tahoma" charset="0"/>
                <a:sym typeface="Symbol" pitchFamily="18" charset="2"/>
              </a:rPr>
              <a:t>bijection</a:t>
            </a:r>
            <a:r>
              <a:rPr lang="en-US" altLang="en-US" sz="2400" dirty="0">
                <a:cs typeface="Tahoma" charset="0"/>
                <a:sym typeface="Symbol" pitchFamily="18" charset="2"/>
              </a:rPr>
              <a:t> </a:t>
            </a:r>
            <a:r>
              <a:rPr lang="en-US" altLang="en-US" sz="2400" dirty="0" smtClean="0">
                <a:cs typeface="Tahoma" charset="0"/>
                <a:sym typeface="Symbol" pitchFamily="18" charset="2"/>
              </a:rPr>
              <a:t>f : A</a:t>
            </a:r>
            <a:r>
              <a:rPr lang="en-US" altLang="en-US" sz="2400" dirty="0">
                <a:cs typeface="Tahoma" charset="0"/>
                <a:sym typeface="Symbol" pitchFamily="18" charset="2"/>
              </a:rPr>
              <a:t>B is the function </a:t>
            </a:r>
            <a:r>
              <a:rPr lang="en-US" altLang="en-US" sz="2400" dirty="0" smtClean="0">
                <a:cs typeface="Tahoma" charset="0"/>
                <a:sym typeface="Symbol" pitchFamily="18" charset="2"/>
              </a:rPr>
              <a:t>     f</a:t>
            </a:r>
            <a:r>
              <a:rPr lang="en-US" altLang="en-US" sz="2400" baseline="30000" dirty="0" smtClean="0">
                <a:cs typeface="Tahoma" charset="0"/>
                <a:sym typeface="Symbol" pitchFamily="18" charset="2"/>
              </a:rPr>
              <a:t>-1</a:t>
            </a:r>
            <a:r>
              <a:rPr lang="en-US" altLang="en-US" sz="2400" dirty="0" smtClean="0">
                <a:cs typeface="Tahoma" charset="0"/>
                <a:sym typeface="Symbol" pitchFamily="18" charset="2"/>
              </a:rPr>
              <a:t>: B  A </a:t>
            </a:r>
            <a:r>
              <a:rPr lang="en-US" altLang="en-US" sz="2400" dirty="0">
                <a:cs typeface="Tahoma" charset="0"/>
                <a:sym typeface="Symbol" pitchFamily="18" charset="2"/>
              </a:rPr>
              <a:t>with f</a:t>
            </a:r>
            <a:r>
              <a:rPr lang="en-US" altLang="en-US" sz="2400" baseline="30000" dirty="0">
                <a:cs typeface="Tahoma" charset="0"/>
                <a:sym typeface="Symbol" pitchFamily="18" charset="2"/>
              </a:rPr>
              <a:t>-1</a:t>
            </a:r>
            <a:r>
              <a:rPr lang="en-US" altLang="en-US" sz="2400" dirty="0">
                <a:cs typeface="Tahoma" charset="0"/>
                <a:sym typeface="Symbol" pitchFamily="18" charset="2"/>
              </a:rPr>
              <a:t>(b) = a whenever f(a) = b.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08000" y="4923830"/>
                <a:ext cx="8229600" cy="489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r>
                        <a:rPr lang="en-US" sz="2400" b="0" i="1" smtClean="0">
                          <a:latin typeface="Cambria Math"/>
                        </a:rPr>
                        <m:t>: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→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  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𝑒𝑛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: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→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   </m:t>
                      </m:r>
                      <m:sSup>
                        <m:sSup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√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4923830"/>
                <a:ext cx="8229600" cy="48917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660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cs typeface="Tahoma" charset="0"/>
              </a:rPr>
              <a:t>Composition Function</a:t>
            </a:r>
            <a:endParaRPr lang="en-US" sz="3600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828800"/>
            <a:ext cx="7389135" cy="289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914399" y="4812268"/>
                <a:ext cx="7521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r>
                        <a:rPr lang="en-US" b="0" i="1" smtClean="0">
                          <a:latin typeface="Cambria Math"/>
                        </a:rPr>
                        <m:t>𝑧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3</m:t>
                      </m:r>
                      <m:r>
                        <a:rPr lang="en-US" b="0" i="1" smtClean="0">
                          <a:latin typeface="Cambria Math"/>
                        </a:rPr>
                        <m:t>,  </m:t>
                      </m:r>
                      <m:r>
                        <a:rPr lang="en-US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3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</a:rPr>
                        <m:t>    </m:t>
                      </m:r>
                      <m:r>
                        <a:rPr lang="en-US" b="0" i="1" smtClean="0">
                          <a:latin typeface="Cambria Math"/>
                        </a:rPr>
                        <m:t>𝐹𝑖𝑛𝑑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∘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&amp; 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𝑔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∘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4812268"/>
                <a:ext cx="7521803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901699" y="5370683"/>
                <a:ext cx="505818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∘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𝑔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2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3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6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99" y="5370683"/>
                <a:ext cx="5058180" cy="404983"/>
              </a:xfrm>
              <a:prstGeom prst="rect">
                <a:avLst/>
              </a:prstGeom>
              <a:blipFill rotWithShape="1"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914399" y="5810932"/>
                <a:ext cx="518642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∘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3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6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5810932"/>
                <a:ext cx="5186420" cy="404983"/>
              </a:xfrm>
              <a:prstGeom prst="rect">
                <a:avLst/>
              </a:prstGeom>
              <a:blipFill rotWithShape="1">
                <a:blip r:embed="rId5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32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cs typeface="Tahoma" charset="0"/>
              </a:rPr>
              <a:t>Sequences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381000" y="1822137"/>
            <a:ext cx="8382000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0988" indent="-280988" algn="just" eaLnBrk="1" hangingPunct="1">
              <a:lnSpc>
                <a:spcPct val="120000"/>
              </a:lnSpc>
            </a:pPr>
            <a:r>
              <a:rPr lang="en-US" altLang="en-US" sz="2400" dirty="0">
                <a:cs typeface="Tahoma" charset="0"/>
                <a:sym typeface="Symbol" pitchFamily="18" charset="2"/>
              </a:rPr>
              <a:t>Sequences represent ordered sets of elements.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400" dirty="0">
                <a:cs typeface="Tahoma" charset="0"/>
                <a:sym typeface="Symbol" pitchFamily="18" charset="2"/>
              </a:rPr>
              <a:t>A sequence is a function from a subset of N to a set S.  The notation “a</a:t>
            </a:r>
            <a:r>
              <a:rPr lang="en-US" altLang="en-US" sz="2400" baseline="-25000" dirty="0">
                <a:cs typeface="Tahoma" charset="0"/>
                <a:sym typeface="Symbol" pitchFamily="18" charset="2"/>
              </a:rPr>
              <a:t>n”</a:t>
            </a:r>
            <a:r>
              <a:rPr lang="en-US" altLang="en-US" sz="2400" dirty="0">
                <a:cs typeface="Tahoma" charset="0"/>
                <a:sym typeface="Symbol" pitchFamily="18" charset="2"/>
              </a:rPr>
              <a:t> denotes the image of the integer n. “a</a:t>
            </a:r>
            <a:r>
              <a:rPr lang="en-US" altLang="en-US" sz="2400" baseline="-25000" dirty="0">
                <a:cs typeface="Tahoma" charset="0"/>
                <a:sym typeface="Symbol" pitchFamily="18" charset="2"/>
              </a:rPr>
              <a:t>n” </a:t>
            </a:r>
            <a:r>
              <a:rPr lang="en-US" altLang="en-US" sz="2400" dirty="0">
                <a:cs typeface="Tahoma" charset="0"/>
                <a:sym typeface="Symbol" pitchFamily="18" charset="2"/>
              </a:rPr>
              <a:t>is called a term of the sequence</a:t>
            </a:r>
            <a:r>
              <a:rPr lang="en-US" altLang="en-US" sz="2400" dirty="0" smtClean="0">
                <a:cs typeface="Tahoma" charset="0"/>
                <a:sym typeface="Symbol" pitchFamily="18" charset="2"/>
              </a:rPr>
              <a:t>. It is written as { a</a:t>
            </a:r>
            <a:r>
              <a:rPr lang="en-US" altLang="en-US" sz="2400" baseline="-25000" dirty="0" smtClean="0">
                <a:cs typeface="Tahoma" charset="0"/>
                <a:sym typeface="Symbol" pitchFamily="18" charset="2"/>
              </a:rPr>
              <a:t>n </a:t>
            </a:r>
            <a:r>
              <a:rPr lang="en-US" altLang="en-US" sz="2400" dirty="0" smtClean="0">
                <a:cs typeface="Tahoma" charset="0"/>
                <a:sym typeface="Symbol" pitchFamily="18" charset="2"/>
              </a:rPr>
              <a:t>}</a:t>
            </a:r>
            <a:endParaRPr lang="en-US" altLang="en-US" sz="2400" dirty="0">
              <a:cs typeface="Tahoma" charset="0"/>
              <a:sym typeface="Symbol" pitchFamily="18" charset="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059690"/>
              </p:ext>
            </p:extLst>
          </p:nvPr>
        </p:nvGraphicFramePr>
        <p:xfrm>
          <a:off x="609600" y="3886200"/>
          <a:ext cx="1998670" cy="73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0" name="Equation" r:id="rId3" imgW="1143000" imgH="431800" progId="Equation.3">
                  <p:embed/>
                </p:oleObj>
              </mc:Choice>
              <mc:Fallback>
                <p:oleObj name="Equation" r:id="rId3" imgW="1143000" imgH="431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886200"/>
                        <a:ext cx="1998670" cy="7323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25103"/>
              </p:ext>
            </p:extLst>
          </p:nvPr>
        </p:nvGraphicFramePr>
        <p:xfrm>
          <a:off x="3165475" y="4052888"/>
          <a:ext cx="20320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1" name="Equation" r:id="rId5" imgW="863280" imgH="215640" progId="Equation.3">
                  <p:embed/>
                </p:oleObj>
              </mc:Choice>
              <mc:Fallback>
                <p:oleObj name="Equation" r:id="rId5" imgW="86328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475" y="4052888"/>
                        <a:ext cx="2032000" cy="503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110104"/>
              </p:ext>
            </p:extLst>
          </p:nvPr>
        </p:nvGraphicFramePr>
        <p:xfrm>
          <a:off x="5715000" y="4038600"/>
          <a:ext cx="2461846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2" name="Equation" r:id="rId7" imgW="1040948" imgH="228501" progId="Equation.3">
                  <p:embed/>
                </p:oleObj>
              </mc:Choice>
              <mc:Fallback>
                <p:oleObj name="Equation" r:id="rId7" imgW="1040948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038600"/>
                        <a:ext cx="2461846" cy="533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89874" y="4800600"/>
                <a:ext cx="3944026" cy="489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/>
                          </a:rPr>
                          <m:t>𝑖</m:t>
                        </m:r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</a:rPr>
                          <m:t>5</m:t>
                        </m:r>
                      </m:sup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= </m:t>
                        </m:r>
                      </m:e>
                    </m:nary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74" y="4800600"/>
                <a:ext cx="3944026" cy="489236"/>
              </a:xfrm>
              <a:prstGeom prst="rect">
                <a:avLst/>
              </a:prstGeom>
              <a:blipFill rotWithShape="1">
                <a:blip r:embed="rId9"/>
                <a:stretch>
                  <a:fillRect t="-5000" b="-2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89874" y="5448872"/>
                <a:ext cx="6979326" cy="471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/>
                          </a:rPr>
                          <m:t>𝑖</m:t>
                        </m:r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= </m:t>
                        </m:r>
                      </m:e>
                    </m:nary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+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…</m:t>
                    </m:r>
                  </m:oMath>
                </a14:m>
                <a:r>
                  <a:rPr lang="en-US" sz="24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74" y="5448872"/>
                <a:ext cx="6979326" cy="471924"/>
              </a:xfrm>
              <a:prstGeom prst="rect">
                <a:avLst/>
              </a:prstGeom>
              <a:blipFill rotWithShape="1">
                <a:blip r:embed="rId10"/>
                <a:stretch>
                  <a:fillRect l="-6812" t="-125974" b="-193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318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Introduction</a:t>
            </a:r>
            <a:endParaRPr lang="id-ID" altLang="en-US" sz="3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200" y="1905000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en-US" sz="2400" dirty="0">
                <a:sym typeface="Symbol" pitchFamily="18" charset="2"/>
              </a:rPr>
              <a:t>A set is an unordered collection of objects (elements)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143000" y="2592169"/>
            <a:ext cx="66548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tabLst>
                <a:tab pos="2628900" algn="l"/>
              </a:tabLst>
            </a:pPr>
            <a:r>
              <a:rPr lang="en-US" altLang="en-US" kern="0" dirty="0" err="1">
                <a:sym typeface="Symbol" pitchFamily="18" charset="2"/>
              </a:rPr>
              <a:t>a</a:t>
            </a:r>
            <a:r>
              <a:rPr lang="en-US" altLang="en-US" sz="2400" kern="0" dirty="0" err="1">
                <a:sym typeface="Symbol" pitchFamily="18" charset="2"/>
              </a:rPr>
              <a:t>A</a:t>
            </a:r>
            <a:r>
              <a:rPr lang="en-US" altLang="en-US" sz="2400" kern="0" dirty="0">
                <a:sym typeface="Symbol" pitchFamily="18" charset="2"/>
              </a:rPr>
              <a:t>                        </a:t>
            </a:r>
            <a:r>
              <a:rPr lang="en-US" altLang="en-US" sz="2400" kern="0" dirty="0" smtClean="0">
                <a:sym typeface="Symbol" pitchFamily="18" charset="2"/>
              </a:rPr>
              <a:t>	“</a:t>
            </a:r>
            <a:r>
              <a:rPr lang="en-US" altLang="en-US" sz="2400" kern="0" dirty="0">
                <a:sym typeface="Symbol" pitchFamily="18" charset="2"/>
              </a:rPr>
              <a:t>a is </a:t>
            </a:r>
            <a:r>
              <a:rPr lang="en-US" altLang="en-US" sz="2400" u="sng" kern="0" dirty="0">
                <a:sym typeface="Symbol" pitchFamily="18" charset="2"/>
              </a:rPr>
              <a:t>an element of</a:t>
            </a:r>
            <a:r>
              <a:rPr lang="en-US" altLang="en-US" sz="2400" kern="0" dirty="0">
                <a:sym typeface="Symbol" pitchFamily="18" charset="2"/>
              </a:rPr>
              <a:t> A</a:t>
            </a:r>
            <a:r>
              <a:rPr lang="en-US" altLang="en-US" sz="2400" kern="0" dirty="0" smtClean="0">
                <a:sym typeface="Symbol" pitchFamily="18" charset="2"/>
              </a:rPr>
              <a:t>”</a:t>
            </a:r>
          </a:p>
          <a:p>
            <a:pPr algn="l">
              <a:tabLst>
                <a:tab pos="2628900" algn="l"/>
              </a:tabLst>
            </a:pPr>
            <a:r>
              <a:rPr lang="en-US" altLang="en-US" sz="2400" kern="0" dirty="0">
                <a:sym typeface="Symbol" pitchFamily="18" charset="2"/>
              </a:rPr>
              <a:t> </a:t>
            </a:r>
            <a:r>
              <a:rPr lang="en-US" altLang="en-US" sz="2400" kern="0" dirty="0" smtClean="0">
                <a:sym typeface="Symbol" pitchFamily="18" charset="2"/>
              </a:rPr>
              <a:t>	“</a:t>
            </a:r>
            <a:r>
              <a:rPr lang="en-US" altLang="en-US" sz="2400" kern="0" dirty="0">
                <a:sym typeface="Symbol" pitchFamily="18" charset="2"/>
              </a:rPr>
              <a:t>a is </a:t>
            </a:r>
            <a:r>
              <a:rPr lang="en-US" altLang="en-US" sz="2400" u="sng" kern="0" dirty="0">
                <a:sym typeface="Symbol" pitchFamily="18" charset="2"/>
              </a:rPr>
              <a:t>a member of</a:t>
            </a:r>
            <a:r>
              <a:rPr lang="en-US" altLang="en-US" sz="2400" kern="0" dirty="0">
                <a:sym typeface="Symbol" pitchFamily="18" charset="2"/>
              </a:rPr>
              <a:t> A”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143000" y="3501599"/>
            <a:ext cx="655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spcAft>
                <a:spcPct val="30000"/>
              </a:spcAft>
              <a:buFont typeface="Wingdings" pitchFamily="2" charset="2"/>
              <a:buNone/>
              <a:tabLst>
                <a:tab pos="2628900" algn="l"/>
              </a:tabLst>
            </a:pPr>
            <a:r>
              <a:rPr lang="en-US" altLang="en-US" sz="2400" kern="0" dirty="0" err="1">
                <a:sym typeface="Symbol" pitchFamily="18" charset="2"/>
              </a:rPr>
              <a:t>aA</a:t>
            </a:r>
            <a:r>
              <a:rPr lang="en-US" altLang="en-US" sz="2400" kern="0" dirty="0">
                <a:sym typeface="Symbol" pitchFamily="18" charset="2"/>
              </a:rPr>
              <a:t>                        	</a:t>
            </a:r>
            <a:r>
              <a:rPr lang="en-US" altLang="en-US" sz="2400" kern="0" dirty="0" smtClean="0">
                <a:sym typeface="Symbol" pitchFamily="18" charset="2"/>
              </a:rPr>
              <a:t>“a </a:t>
            </a:r>
            <a:r>
              <a:rPr lang="en-US" altLang="en-US" sz="2400" kern="0" dirty="0">
                <a:sym typeface="Symbol" pitchFamily="18" charset="2"/>
              </a:rPr>
              <a:t>is </a:t>
            </a:r>
            <a:r>
              <a:rPr lang="en-US" altLang="en-US" sz="2400" u="sng" kern="0" dirty="0">
                <a:sym typeface="Symbol" pitchFamily="18" charset="2"/>
              </a:rPr>
              <a:t>not an element of</a:t>
            </a:r>
            <a:r>
              <a:rPr lang="en-US" altLang="en-US" sz="2400" kern="0" dirty="0">
                <a:sym typeface="Symbol" pitchFamily="18" charset="2"/>
              </a:rPr>
              <a:t> A”</a:t>
            </a:r>
          </a:p>
        </p:txBody>
      </p:sp>
      <p:sp>
        <p:nvSpPr>
          <p:cNvPr id="9" name="Rectangle 8"/>
          <p:cNvSpPr/>
          <p:nvPr/>
        </p:nvSpPr>
        <p:spPr>
          <a:xfrm>
            <a:off x="1104900" y="4050268"/>
            <a:ext cx="53848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Aft>
                <a:spcPct val="30000"/>
              </a:spcAft>
              <a:buFont typeface="Wingdings" pitchFamily="2" charset="2"/>
              <a:buNone/>
            </a:pPr>
            <a:r>
              <a:rPr lang="en-US" altLang="en-US" sz="2400" kern="0" dirty="0">
                <a:sym typeface="Symbol" pitchFamily="18" charset="2"/>
              </a:rPr>
              <a:t>A = {a</a:t>
            </a:r>
            <a:r>
              <a:rPr lang="en-US" altLang="en-US" sz="2400" kern="0" baseline="-25000" dirty="0">
                <a:sym typeface="Symbol" pitchFamily="18" charset="2"/>
              </a:rPr>
              <a:t>1</a:t>
            </a:r>
            <a:r>
              <a:rPr lang="en-US" altLang="en-US" sz="2400" kern="0" dirty="0">
                <a:sym typeface="Symbol" pitchFamily="18" charset="2"/>
              </a:rPr>
              <a:t>, a</a:t>
            </a:r>
            <a:r>
              <a:rPr lang="en-US" altLang="en-US" sz="2400" kern="0" baseline="-25000" dirty="0">
                <a:sym typeface="Symbol" pitchFamily="18" charset="2"/>
              </a:rPr>
              <a:t>2</a:t>
            </a:r>
            <a:r>
              <a:rPr lang="en-US" altLang="en-US" sz="2400" kern="0" dirty="0">
                <a:sym typeface="Symbol" pitchFamily="18" charset="2"/>
              </a:rPr>
              <a:t>, …, a</a:t>
            </a:r>
            <a:r>
              <a:rPr lang="en-US" altLang="en-US" sz="2400" kern="0" baseline="-25000" dirty="0">
                <a:sym typeface="Symbol" pitchFamily="18" charset="2"/>
              </a:rPr>
              <a:t>n</a:t>
            </a:r>
            <a:r>
              <a:rPr lang="en-US" altLang="en-US" sz="2400" kern="0" dirty="0">
                <a:sym typeface="Symbol" pitchFamily="18" charset="2"/>
              </a:rPr>
              <a:t>}      “A </a:t>
            </a:r>
            <a:r>
              <a:rPr lang="en-US" altLang="en-US" sz="2400" u="sng" kern="0" dirty="0">
                <a:sym typeface="Symbol" pitchFamily="18" charset="2"/>
              </a:rPr>
              <a:t>consists of</a:t>
            </a:r>
            <a:r>
              <a:rPr lang="en-US" altLang="en-US" sz="2400" kern="0" dirty="0">
                <a:sym typeface="Symbol" pitchFamily="18" charset="2"/>
              </a:rPr>
              <a:t>…”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4800599"/>
            <a:ext cx="5717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Aft>
                <a:spcPct val="30000"/>
              </a:spcAft>
            </a:pPr>
            <a:r>
              <a:rPr lang="en-US" altLang="en-US" sz="2400" dirty="0">
                <a:latin typeface="Tahoma" charset="0"/>
                <a:sym typeface="Symbol" pitchFamily="18" charset="2"/>
              </a:rPr>
              <a:t>Various relations can exist between sets: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43000" y="5305199"/>
            <a:ext cx="5789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l" eaLnBrk="1" hangingPunct="1">
              <a:spcAft>
                <a:spcPct val="30000"/>
              </a:spcAft>
            </a:pPr>
            <a:r>
              <a:rPr lang="en-US" altLang="en-US" sz="2400" dirty="0" smtClean="0">
                <a:latin typeface="Tahoma" charset="0"/>
                <a:sym typeface="Symbol" pitchFamily="18" charset="2"/>
              </a:rPr>
              <a:t>Equality, Subset and Proper </a:t>
            </a:r>
            <a:r>
              <a:rPr lang="en-US" altLang="en-US" sz="2400" dirty="0">
                <a:latin typeface="Tahoma" charset="0"/>
                <a:sym typeface="Symbol" pitchFamily="18" charset="2"/>
              </a:rPr>
              <a:t>Subset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>
                <a:cs typeface="Tahoma" charset="0"/>
                <a:sym typeface="Symbol" pitchFamily="18" charset="2"/>
              </a:rPr>
              <a:t>Standard </a:t>
            </a:r>
            <a:r>
              <a:rPr lang="en-US" altLang="en-US" sz="3600" dirty="0">
                <a:cs typeface="Tahoma" charset="0"/>
                <a:sym typeface="Symbol" pitchFamily="18" charset="2"/>
              </a:rPr>
              <a:t>Sets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343400"/>
          </a:xfrm>
        </p:spPr>
        <p:txBody>
          <a:bodyPr/>
          <a:lstStyle/>
          <a:p>
            <a:pPr eaLnBrk="1" hangingPunct="1">
              <a:spcAft>
                <a:spcPct val="20000"/>
              </a:spcAft>
              <a:buClr>
                <a:srgbClr val="333399"/>
              </a:buClr>
              <a:buSzPct val="115000"/>
            </a:pPr>
            <a:r>
              <a:rPr lang="en-US" altLang="en-US" sz="2800" dirty="0">
                <a:cs typeface="Tahoma" charset="0"/>
                <a:sym typeface="Symbol" pitchFamily="18" charset="2"/>
              </a:rPr>
              <a:t>Natural numbers </a:t>
            </a:r>
            <a:r>
              <a:rPr lang="en-US" altLang="en-US" sz="2800" b="1" dirty="0">
                <a:cs typeface="Tahoma" charset="0"/>
                <a:sym typeface="Symbol" pitchFamily="18" charset="2"/>
              </a:rPr>
              <a:t>N</a:t>
            </a:r>
            <a:r>
              <a:rPr lang="en-US" altLang="en-US" sz="2800" dirty="0">
                <a:cs typeface="Tahoma" charset="0"/>
                <a:sym typeface="Symbol" pitchFamily="18" charset="2"/>
              </a:rPr>
              <a:t> = {0, 1, 2, 3, …}</a:t>
            </a:r>
          </a:p>
          <a:p>
            <a:pPr eaLnBrk="1" hangingPunct="1">
              <a:spcAft>
                <a:spcPct val="20000"/>
              </a:spcAft>
              <a:buClr>
                <a:srgbClr val="333399"/>
              </a:buClr>
              <a:buSzPct val="115000"/>
            </a:pPr>
            <a:r>
              <a:rPr lang="en-US" altLang="en-US" sz="2800" dirty="0">
                <a:cs typeface="Tahoma" charset="0"/>
                <a:sym typeface="Symbol" pitchFamily="18" charset="2"/>
              </a:rPr>
              <a:t>Integers </a:t>
            </a:r>
            <a:r>
              <a:rPr lang="en-US" altLang="en-US" sz="2800" b="1" dirty="0">
                <a:cs typeface="Tahoma" charset="0"/>
                <a:sym typeface="Symbol" pitchFamily="18" charset="2"/>
              </a:rPr>
              <a:t>Z</a:t>
            </a:r>
            <a:r>
              <a:rPr lang="en-US" altLang="en-US" sz="2800" dirty="0">
                <a:cs typeface="Tahoma" charset="0"/>
                <a:sym typeface="Symbol" pitchFamily="18" charset="2"/>
              </a:rPr>
              <a:t> = {…, -2, -1, 0, 1, 2, …} </a:t>
            </a:r>
          </a:p>
          <a:p>
            <a:pPr eaLnBrk="1" hangingPunct="1">
              <a:spcAft>
                <a:spcPct val="20000"/>
              </a:spcAft>
              <a:buClr>
                <a:srgbClr val="333399"/>
              </a:buClr>
              <a:buSzPct val="115000"/>
            </a:pPr>
            <a:r>
              <a:rPr lang="en-US" altLang="en-US" sz="2800" dirty="0">
                <a:cs typeface="Tahoma" charset="0"/>
                <a:sym typeface="Symbol" pitchFamily="18" charset="2"/>
              </a:rPr>
              <a:t>Positive Integers </a:t>
            </a:r>
            <a:r>
              <a:rPr lang="en-US" altLang="en-US" sz="2800" b="1" dirty="0">
                <a:cs typeface="Tahoma" charset="0"/>
                <a:sym typeface="Symbol" pitchFamily="18" charset="2"/>
              </a:rPr>
              <a:t>Z</a:t>
            </a:r>
            <a:r>
              <a:rPr lang="en-US" altLang="en-US" sz="2800" b="1" baseline="30000" dirty="0">
                <a:cs typeface="Tahoma" charset="0"/>
                <a:sym typeface="Symbol" pitchFamily="18" charset="2"/>
              </a:rPr>
              <a:t>+</a:t>
            </a:r>
            <a:r>
              <a:rPr lang="en-US" altLang="en-US" sz="2800" dirty="0">
                <a:cs typeface="Tahoma" charset="0"/>
                <a:sym typeface="Symbol" pitchFamily="18" charset="2"/>
              </a:rPr>
              <a:t> = {1, 2, 3, 4, …}</a:t>
            </a:r>
          </a:p>
          <a:p>
            <a:pPr eaLnBrk="1" hangingPunct="1">
              <a:spcAft>
                <a:spcPct val="20000"/>
              </a:spcAft>
              <a:buClr>
                <a:srgbClr val="333399"/>
              </a:buClr>
              <a:buSzPct val="115000"/>
            </a:pPr>
            <a:r>
              <a:rPr lang="en-US" altLang="en-US" sz="2800" dirty="0">
                <a:cs typeface="Tahoma" charset="0"/>
                <a:sym typeface="Symbol" pitchFamily="18" charset="2"/>
              </a:rPr>
              <a:t>Real Numbers </a:t>
            </a:r>
            <a:r>
              <a:rPr lang="en-US" altLang="en-US" sz="2800" b="1" dirty="0">
                <a:cs typeface="Tahoma" charset="0"/>
                <a:sym typeface="Symbol" pitchFamily="18" charset="2"/>
              </a:rPr>
              <a:t>R</a:t>
            </a:r>
            <a:r>
              <a:rPr lang="en-US" altLang="en-US" sz="2800" dirty="0">
                <a:cs typeface="Tahoma" charset="0"/>
                <a:sym typeface="Symbol" pitchFamily="18" charset="2"/>
              </a:rPr>
              <a:t> = </a:t>
            </a:r>
            <a:r>
              <a:rPr lang="en-US" altLang="en-US" sz="2800" dirty="0" smtClean="0">
                <a:cs typeface="Tahoma" charset="0"/>
                <a:sym typeface="Symbol" pitchFamily="18" charset="2"/>
              </a:rPr>
              <a:t>{…,47.3</a:t>
            </a:r>
            <a:r>
              <a:rPr lang="en-US" altLang="en-US" sz="2800" dirty="0">
                <a:cs typeface="Tahoma" charset="0"/>
                <a:sym typeface="Symbol" pitchFamily="18" charset="2"/>
              </a:rPr>
              <a:t>, -12, , …}</a:t>
            </a:r>
          </a:p>
          <a:p>
            <a:pPr eaLnBrk="1" hangingPunct="1">
              <a:spcAft>
                <a:spcPct val="20000"/>
              </a:spcAft>
              <a:buClr>
                <a:srgbClr val="333399"/>
              </a:buClr>
              <a:buSzPct val="115000"/>
            </a:pPr>
            <a:r>
              <a:rPr lang="en-US" altLang="en-US" sz="2800" dirty="0">
                <a:cs typeface="Tahoma" charset="0"/>
                <a:sym typeface="Symbol" pitchFamily="18" charset="2"/>
              </a:rPr>
              <a:t>Rational Numbers </a:t>
            </a:r>
            <a:r>
              <a:rPr lang="en-US" altLang="en-US" sz="2800" b="1" dirty="0">
                <a:cs typeface="Tahoma" charset="0"/>
                <a:sym typeface="Symbol" pitchFamily="18" charset="2"/>
              </a:rPr>
              <a:t>Q</a:t>
            </a:r>
            <a:r>
              <a:rPr lang="en-US" altLang="en-US" sz="2800" dirty="0">
                <a:cs typeface="Tahoma" charset="0"/>
                <a:sym typeface="Symbol" pitchFamily="18" charset="2"/>
              </a:rPr>
              <a:t> = {1.5, 2.6, -3.8, 15, …}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209800" y="4724400"/>
            <a:ext cx="4114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en-US" sz="2800" b="1" dirty="0" smtClean="0">
                <a:latin typeface="+mj-lt"/>
                <a:sym typeface="Symbol" pitchFamily="18" charset="2"/>
              </a:rPr>
              <a:t>Q</a:t>
            </a:r>
            <a:r>
              <a:rPr lang="en-US" altLang="en-US" sz="2800" dirty="0" smtClean="0">
                <a:latin typeface="+mj-lt"/>
                <a:sym typeface="Symbol" pitchFamily="18" charset="2"/>
              </a:rPr>
              <a:t> </a:t>
            </a:r>
            <a:r>
              <a:rPr lang="en-US" altLang="en-US" sz="2800" dirty="0">
                <a:latin typeface="+mj-lt"/>
                <a:sym typeface="Symbol" pitchFamily="18" charset="2"/>
              </a:rPr>
              <a:t>= {a/b | </a:t>
            </a:r>
            <a:r>
              <a:rPr lang="en-US" altLang="en-US" sz="2800" dirty="0" err="1">
                <a:latin typeface="+mj-lt"/>
                <a:sym typeface="Symbol" pitchFamily="18" charset="2"/>
              </a:rPr>
              <a:t>a</a:t>
            </a:r>
            <a:r>
              <a:rPr lang="en-US" altLang="en-US" sz="2800" b="1" dirty="0" err="1">
                <a:latin typeface="+mj-lt"/>
                <a:sym typeface="Symbol" pitchFamily="18" charset="2"/>
              </a:rPr>
              <a:t>Z</a:t>
            </a:r>
            <a:r>
              <a:rPr lang="en-US" altLang="en-US" sz="2800" dirty="0">
                <a:latin typeface="+mj-lt"/>
                <a:sym typeface="Symbol" pitchFamily="18" charset="2"/>
              </a:rPr>
              <a:t>  </a:t>
            </a:r>
            <a:r>
              <a:rPr lang="en-US" altLang="en-US" sz="2800" dirty="0" err="1">
                <a:latin typeface="+mj-lt"/>
                <a:sym typeface="Symbol" pitchFamily="18" charset="2"/>
              </a:rPr>
              <a:t>b</a:t>
            </a:r>
            <a:r>
              <a:rPr lang="en-US" altLang="en-US" sz="2800" b="1" dirty="0" err="1">
                <a:latin typeface="+mj-lt"/>
                <a:sym typeface="Symbol" pitchFamily="18" charset="2"/>
              </a:rPr>
              <a:t>Z</a:t>
            </a:r>
            <a:r>
              <a:rPr lang="en-US" altLang="en-US" sz="2800" b="1" dirty="0">
                <a:latin typeface="+mj-lt"/>
                <a:sym typeface="Symbol" pitchFamily="18" charset="2"/>
              </a:rPr>
              <a:t>+</a:t>
            </a:r>
            <a:r>
              <a:rPr lang="en-US" altLang="en-US" sz="2800" dirty="0">
                <a:latin typeface="+mj-lt"/>
                <a:sym typeface="Symbol" pitchFamily="18" charset="2"/>
              </a:rPr>
              <a:t>}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380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cs typeface="Tahoma" charset="0"/>
              </a:rPr>
              <a:t>Relations between Sets</a:t>
            </a:r>
            <a:endParaRPr lang="en-US" altLang="en-US" sz="3600" b="1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191759"/>
              </p:ext>
            </p:extLst>
          </p:nvPr>
        </p:nvGraphicFramePr>
        <p:xfrm>
          <a:off x="1905000" y="1905000"/>
          <a:ext cx="49720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88" name="Equation" r:id="rId3" imgW="1714320" imgH="190440" progId="Equation.3">
                  <p:embed/>
                </p:oleObj>
              </mc:Choice>
              <mc:Fallback>
                <p:oleObj name="Equation" r:id="rId3" imgW="171432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5000" y="1905000"/>
                        <a:ext cx="4972050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149926"/>
              </p:ext>
            </p:extLst>
          </p:nvPr>
        </p:nvGraphicFramePr>
        <p:xfrm>
          <a:off x="1981200" y="2374900"/>
          <a:ext cx="4495800" cy="526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89" name="Equation" r:id="rId5" imgW="2057400" imgH="215900" progId="Equation.3">
                  <p:embed/>
                </p:oleObj>
              </mc:Choice>
              <mc:Fallback>
                <p:oleObj name="Equation" r:id="rId5" imgW="2057400" imgH="2159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374900"/>
                        <a:ext cx="4495800" cy="5265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038039"/>
              </p:ext>
            </p:extLst>
          </p:nvPr>
        </p:nvGraphicFramePr>
        <p:xfrm>
          <a:off x="762000" y="2908300"/>
          <a:ext cx="4343401" cy="50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0" name="Equation" r:id="rId7" imgW="2057400" imgH="215900" progId="Equation.3">
                  <p:embed/>
                </p:oleObj>
              </mc:Choice>
              <mc:Fallback>
                <p:oleObj name="Equation" r:id="rId7" imgW="20574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08300"/>
                        <a:ext cx="4343401" cy="508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328350"/>
              </p:ext>
            </p:extLst>
          </p:nvPr>
        </p:nvGraphicFramePr>
        <p:xfrm>
          <a:off x="5181600" y="2908300"/>
          <a:ext cx="3174999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1" name="Equation" r:id="rId9" imgW="1193800" imgH="203200" progId="Equation.3">
                  <p:embed/>
                </p:oleObj>
              </mc:Choice>
              <mc:Fallback>
                <p:oleObj name="Equation" r:id="rId9" imgW="11938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908300"/>
                        <a:ext cx="3174999" cy="533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704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5300" y="391676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Examples :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876300" y="4378425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2400" dirty="0"/>
              <a:t>{ 1, 2, 3 } = { 2, 2, 3, 1, 2, 3, 3, 1 }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911139"/>
              </p:ext>
            </p:extLst>
          </p:nvPr>
        </p:nvGraphicFramePr>
        <p:xfrm>
          <a:off x="914400" y="4865490"/>
          <a:ext cx="3455332" cy="52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2" name="Equation" r:id="rId11" imgW="1422360" imgH="215640" progId="Equation.3">
                  <p:embed/>
                </p:oleObj>
              </mc:Choice>
              <mc:Fallback>
                <p:oleObj name="Equation" r:id="rId11" imgW="142236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14400" y="4865490"/>
                        <a:ext cx="3455332" cy="524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291973"/>
              </p:ext>
            </p:extLst>
          </p:nvPr>
        </p:nvGraphicFramePr>
        <p:xfrm>
          <a:off x="1600200" y="3479800"/>
          <a:ext cx="6781800" cy="498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3" name="Equation" r:id="rId13" imgW="3276600" imgH="215900" progId="Equation.3">
                  <p:embed/>
                </p:oleObj>
              </mc:Choice>
              <mc:Fallback>
                <p:oleObj name="Equation" r:id="rId13" imgW="3276600" imgH="215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479800"/>
                        <a:ext cx="6781800" cy="4980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Relations </a:t>
            </a:r>
            <a:r>
              <a:rPr lang="en-US" altLang="en-US" sz="3600" dirty="0" smtClean="0"/>
              <a:t>Between </a:t>
            </a:r>
            <a:r>
              <a:rPr lang="en-US" altLang="en-US" sz="3600" dirty="0"/>
              <a:t>Sets</a:t>
            </a:r>
            <a:endParaRPr lang="id-ID" altLang="en-US" sz="3600" b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685800" y="1905000"/>
            <a:ext cx="800100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altLang="en-US" sz="2400" dirty="0">
                <a:sym typeface="Symbol" pitchFamily="18" charset="2"/>
              </a:rPr>
              <a:t>Logical Equivalence rules: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en-US" sz="2400" dirty="0">
                <a:sym typeface="Symbol" pitchFamily="18" charset="2"/>
              </a:rPr>
              <a:t>A = B  (A </a:t>
            </a:r>
            <a:r>
              <a:rPr lang="en-US" altLang="en-US" sz="2400" b="1" dirty="0">
                <a:sym typeface="Symbol" pitchFamily="18" charset="2"/>
              </a:rPr>
              <a:t></a:t>
            </a:r>
            <a:r>
              <a:rPr lang="en-US" altLang="en-US" sz="2400" dirty="0">
                <a:sym typeface="Symbol" pitchFamily="18" charset="2"/>
              </a:rPr>
              <a:t> B) </a:t>
            </a:r>
            <a:r>
              <a:rPr lang="en-US" altLang="en-US" sz="2400" b="1" dirty="0">
                <a:sym typeface="Symbol" pitchFamily="18" charset="2"/>
              </a:rPr>
              <a:t></a:t>
            </a:r>
            <a:r>
              <a:rPr lang="en-US" altLang="en-US" sz="2400" dirty="0">
                <a:sym typeface="Symbol" pitchFamily="18" charset="2"/>
              </a:rPr>
              <a:t> (B </a:t>
            </a:r>
            <a:r>
              <a:rPr lang="en-US" altLang="en-US" sz="2400" b="1" dirty="0">
                <a:sym typeface="Symbol" pitchFamily="18" charset="2"/>
              </a:rPr>
              <a:t></a:t>
            </a:r>
            <a:r>
              <a:rPr lang="en-US" altLang="en-US" sz="2400" dirty="0">
                <a:sym typeface="Symbol" pitchFamily="18" charset="2"/>
              </a:rPr>
              <a:t> A) 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en-US" sz="2400" dirty="0">
                <a:sym typeface="Symbol" pitchFamily="18" charset="2"/>
              </a:rPr>
              <a:t>(A </a:t>
            </a:r>
            <a:r>
              <a:rPr lang="en-US" altLang="en-US" sz="2400" b="1" dirty="0">
                <a:sym typeface="Symbol" pitchFamily="18" charset="2"/>
              </a:rPr>
              <a:t></a:t>
            </a:r>
            <a:r>
              <a:rPr lang="en-US" altLang="en-US" sz="2400" dirty="0">
                <a:sym typeface="Symbol" pitchFamily="18" charset="2"/>
              </a:rPr>
              <a:t> B) </a:t>
            </a:r>
            <a:r>
              <a:rPr lang="en-US" altLang="en-US" sz="2400" b="1" dirty="0">
                <a:sym typeface="Symbol" pitchFamily="18" charset="2"/>
              </a:rPr>
              <a:t></a:t>
            </a:r>
            <a:r>
              <a:rPr lang="en-US" altLang="en-US" sz="2400" dirty="0">
                <a:sym typeface="Symbol" pitchFamily="18" charset="2"/>
              </a:rPr>
              <a:t> (B </a:t>
            </a:r>
            <a:r>
              <a:rPr lang="en-US" altLang="en-US" sz="2400" b="1" dirty="0">
                <a:sym typeface="Symbol" pitchFamily="18" charset="2"/>
              </a:rPr>
              <a:t></a:t>
            </a:r>
            <a:r>
              <a:rPr lang="en-US" altLang="en-US" sz="2400" dirty="0">
                <a:sym typeface="Symbol" pitchFamily="18" charset="2"/>
              </a:rPr>
              <a:t> C)  A </a:t>
            </a:r>
            <a:r>
              <a:rPr lang="en-US" altLang="en-US" sz="2400" b="1" dirty="0">
                <a:sym typeface="Symbol" pitchFamily="18" charset="2"/>
              </a:rPr>
              <a:t></a:t>
            </a:r>
            <a:r>
              <a:rPr lang="en-US" altLang="en-US" sz="2400" dirty="0">
                <a:sym typeface="Symbol" pitchFamily="18" charset="2"/>
              </a:rPr>
              <a:t> C   (see Venn Diagram)</a:t>
            </a:r>
          </a:p>
        </p:txBody>
      </p:sp>
      <p:grpSp>
        <p:nvGrpSpPr>
          <p:cNvPr id="13" name="Group 5"/>
          <p:cNvGrpSpPr>
            <a:grpSpLocks/>
          </p:cNvGrpSpPr>
          <p:nvPr/>
        </p:nvGrpSpPr>
        <p:grpSpPr bwMode="auto">
          <a:xfrm>
            <a:off x="1816100" y="3276599"/>
            <a:ext cx="4889500" cy="2895599"/>
            <a:chOff x="1056" y="1680"/>
            <a:chExt cx="3552" cy="2208"/>
          </a:xfrm>
        </p:grpSpPr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1056" y="1680"/>
              <a:ext cx="3552" cy="220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4176" y="1728"/>
              <a:ext cx="336" cy="3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600">
                  <a:latin typeface="Tahoma" charset="0"/>
                  <a:cs typeface="Tahoma" charset="0"/>
                  <a:sym typeface="Symbol" pitchFamily="18" charset="2"/>
                </a:rPr>
                <a:t>U</a:t>
              </a:r>
            </a:p>
          </p:txBody>
        </p:sp>
      </p:grpSp>
      <p:grpSp>
        <p:nvGrpSpPr>
          <p:cNvPr id="16" name="Group 8"/>
          <p:cNvGrpSpPr>
            <a:grpSpLocks/>
          </p:cNvGrpSpPr>
          <p:nvPr/>
        </p:nvGrpSpPr>
        <p:grpSpPr bwMode="auto">
          <a:xfrm>
            <a:off x="3990553" y="4502670"/>
            <a:ext cx="682837" cy="728355"/>
            <a:chOff x="2496" y="2496"/>
            <a:chExt cx="576" cy="576"/>
          </a:xfrm>
        </p:grpSpPr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2496" y="2496"/>
              <a:ext cx="576" cy="576"/>
            </a:xfrm>
            <a:prstGeom prst="ellips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" name="Text Box 10"/>
            <p:cNvSpPr txBox="1">
              <a:spLocks noChangeArrowheads="1"/>
            </p:cNvSpPr>
            <p:nvPr/>
          </p:nvSpPr>
          <p:spPr bwMode="auto">
            <a:xfrm>
              <a:off x="2640" y="2592"/>
              <a:ext cx="28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600">
                  <a:latin typeface="Tahoma" charset="0"/>
                  <a:cs typeface="Tahoma" charset="0"/>
                  <a:sym typeface="Symbol" pitchFamily="18" charset="2"/>
                </a:rPr>
                <a:t>A</a:t>
              </a:r>
            </a:p>
          </p:txBody>
        </p:sp>
      </p:grpSp>
      <p:grpSp>
        <p:nvGrpSpPr>
          <p:cNvPr id="19" name="Group 11"/>
          <p:cNvGrpSpPr>
            <a:grpSpLocks/>
          </p:cNvGrpSpPr>
          <p:nvPr/>
        </p:nvGrpSpPr>
        <p:grpSpPr bwMode="auto">
          <a:xfrm>
            <a:off x="3384550" y="3850815"/>
            <a:ext cx="1537477" cy="1635005"/>
            <a:chOff x="1968" y="2064"/>
            <a:chExt cx="1297" cy="1293"/>
          </a:xfrm>
        </p:grpSpPr>
        <p:sp>
          <p:nvSpPr>
            <p:cNvPr id="20" name="Oval 12"/>
            <p:cNvSpPr>
              <a:spLocks noChangeArrowheads="1"/>
            </p:cNvSpPr>
            <p:nvPr/>
          </p:nvSpPr>
          <p:spPr bwMode="auto">
            <a:xfrm>
              <a:off x="1968" y="2064"/>
              <a:ext cx="1297" cy="1293"/>
            </a:xfrm>
            <a:prstGeom prst="ellips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" name="Text Box 13"/>
            <p:cNvSpPr txBox="1">
              <a:spLocks noChangeArrowheads="1"/>
            </p:cNvSpPr>
            <p:nvPr/>
          </p:nvSpPr>
          <p:spPr bwMode="auto">
            <a:xfrm>
              <a:off x="2160" y="2400"/>
              <a:ext cx="28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600">
                  <a:latin typeface="Tahoma" charset="0"/>
                  <a:cs typeface="Tahoma" charset="0"/>
                  <a:sym typeface="Symbol" pitchFamily="18" charset="2"/>
                </a:rPr>
                <a:t>B</a:t>
              </a:r>
            </a:p>
          </p:txBody>
        </p:sp>
      </p:grpSp>
      <p:grpSp>
        <p:nvGrpSpPr>
          <p:cNvPr id="22" name="Group 14"/>
          <p:cNvGrpSpPr>
            <a:grpSpLocks/>
          </p:cNvGrpSpPr>
          <p:nvPr/>
        </p:nvGrpSpPr>
        <p:grpSpPr bwMode="auto">
          <a:xfrm>
            <a:off x="3054350" y="3545438"/>
            <a:ext cx="2560638" cy="2245761"/>
            <a:chOff x="1776" y="1872"/>
            <a:chExt cx="2160" cy="1776"/>
          </a:xfrm>
        </p:grpSpPr>
        <p:sp>
          <p:nvSpPr>
            <p:cNvPr id="23" name="Oval 15"/>
            <p:cNvSpPr>
              <a:spLocks noChangeArrowheads="1"/>
            </p:cNvSpPr>
            <p:nvPr/>
          </p:nvSpPr>
          <p:spPr bwMode="auto">
            <a:xfrm>
              <a:off x="1776" y="1872"/>
              <a:ext cx="2160" cy="1776"/>
            </a:xfrm>
            <a:prstGeom prst="ellips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" name="Text Box 16"/>
            <p:cNvSpPr txBox="1">
              <a:spLocks noChangeArrowheads="1"/>
            </p:cNvSpPr>
            <p:nvPr/>
          </p:nvSpPr>
          <p:spPr bwMode="auto">
            <a:xfrm>
              <a:off x="3456" y="2544"/>
              <a:ext cx="33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600">
                  <a:latin typeface="Tahoma" charset="0"/>
                  <a:cs typeface="Tahoma" charset="0"/>
                  <a:sym typeface="Symbol" pitchFamily="18" charset="2"/>
                </a:rPr>
                <a:t>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sym typeface="Symbol" pitchFamily="18" charset="2"/>
              </a:rPr>
              <a:t>Cardinality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905000"/>
            <a:ext cx="82296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altLang="en-US" sz="2400" dirty="0">
                <a:cs typeface="Tahoma" charset="0"/>
                <a:sym typeface="Symbol" pitchFamily="18" charset="2"/>
              </a:rPr>
              <a:t>If set S contains n (n  N) distinct elements, then S is a finite set with cardinality n.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200" y="2971800"/>
            <a:ext cx="784860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altLang="en-US" dirty="0">
                <a:cs typeface="Tahoma" charset="0"/>
                <a:sym typeface="Symbol" pitchFamily="18" charset="2"/>
              </a:rPr>
              <a:t> </a:t>
            </a:r>
            <a:r>
              <a:rPr lang="en-US" altLang="en-US" sz="2400" dirty="0">
                <a:cs typeface="Tahoma" charset="0"/>
                <a:sym typeface="Symbol" pitchFamily="18" charset="2"/>
              </a:rPr>
              <a:t>A = {Mercedes, BMW, Porsche}    	   </a:t>
            </a:r>
            <a:r>
              <a:rPr lang="en-US" altLang="en-US" sz="2400" dirty="0" smtClean="0">
                <a:cs typeface="Tahoma" charset="0"/>
                <a:sym typeface="Symbol" pitchFamily="18" charset="2"/>
              </a:rPr>
              <a:t> |</a:t>
            </a:r>
            <a:r>
              <a:rPr lang="en-US" altLang="en-US" sz="2400" dirty="0">
                <a:cs typeface="Tahoma" charset="0"/>
                <a:sym typeface="Symbol" pitchFamily="18" charset="2"/>
              </a:rPr>
              <a:t>A| = 3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876300" y="3396532"/>
            <a:ext cx="7810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dirty="0">
                <a:cs typeface="Tahoma" charset="0"/>
                <a:sym typeface="Symbol" pitchFamily="18" charset="2"/>
              </a:rPr>
              <a:t>B = {1, {2, 3}, {4, 5}, 6</a:t>
            </a:r>
            <a:r>
              <a:rPr lang="en-US" altLang="en-US" sz="2400" dirty="0" smtClean="0">
                <a:cs typeface="Tahoma" charset="0"/>
                <a:sym typeface="Symbol" pitchFamily="18" charset="2"/>
              </a:rPr>
              <a:t>}                                 |</a:t>
            </a:r>
            <a:r>
              <a:rPr lang="en-US" altLang="en-US" sz="2400" dirty="0">
                <a:cs typeface="Tahoma" charset="0"/>
                <a:sym typeface="Symbol" pitchFamily="18" charset="2"/>
              </a:rPr>
              <a:t>B| = </a:t>
            </a:r>
            <a:r>
              <a:rPr lang="en-US" altLang="en-US" sz="2400" dirty="0" smtClean="0">
                <a:cs typeface="Tahoma" charset="0"/>
                <a:sym typeface="Symbol" pitchFamily="18" charset="2"/>
              </a:rPr>
              <a:t>4</a:t>
            </a:r>
            <a:endParaRPr lang="en-US" altLang="en-US" sz="2400" dirty="0">
              <a:cs typeface="Tahoma" charset="0"/>
              <a:sym typeface="Symbol" pitchFamily="18" charset="2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889000" y="3870897"/>
            <a:ext cx="7950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400" dirty="0">
                <a:cs typeface="Tahoma" charset="0"/>
                <a:sym typeface="Symbol" pitchFamily="18" charset="2"/>
              </a:rPr>
              <a:t>E = { </a:t>
            </a:r>
            <a:r>
              <a:rPr lang="en-US" altLang="en-US" sz="2400" dirty="0" err="1">
                <a:cs typeface="Tahoma" charset="0"/>
                <a:sym typeface="Symbol" pitchFamily="18" charset="2"/>
              </a:rPr>
              <a:t>x</a:t>
            </a:r>
            <a:r>
              <a:rPr lang="en-US" altLang="en-US" sz="2400" b="1" dirty="0" err="1">
                <a:cs typeface="Tahoma" charset="0"/>
                <a:sym typeface="Symbol" pitchFamily="18" charset="2"/>
              </a:rPr>
              <a:t>N</a:t>
            </a:r>
            <a:r>
              <a:rPr lang="en-US" altLang="en-US" sz="2400" b="1" dirty="0">
                <a:cs typeface="Tahoma" charset="0"/>
                <a:sym typeface="Symbol" pitchFamily="18" charset="2"/>
              </a:rPr>
              <a:t> </a:t>
            </a:r>
            <a:r>
              <a:rPr lang="en-US" altLang="en-US" sz="2400" dirty="0">
                <a:cs typeface="Tahoma" charset="0"/>
                <a:sym typeface="Symbol" pitchFamily="18" charset="2"/>
              </a:rPr>
              <a:t>| x  7000 </a:t>
            </a:r>
            <a:r>
              <a:rPr lang="en-US" altLang="en-US" sz="2400" dirty="0" smtClean="0">
                <a:cs typeface="Tahoma" charset="0"/>
                <a:sym typeface="Symbol" pitchFamily="18" charset="2"/>
              </a:rPr>
              <a:t>}                                  E is infinite</a:t>
            </a:r>
            <a:endParaRPr lang="en-US" altLang="en-US" sz="2400" dirty="0">
              <a:cs typeface="Tahoma" charset="0"/>
              <a:sym typeface="Symbol" pitchFamily="18" charset="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12800" y="4332562"/>
            <a:ext cx="80537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en-US" sz="2400" dirty="0" smtClean="0">
                <a:cs typeface="Tahoma" charset="0"/>
                <a:sym typeface="Symbol" pitchFamily="18" charset="2"/>
              </a:rPr>
              <a:t> C </a:t>
            </a:r>
            <a:r>
              <a:rPr lang="en-US" altLang="en-US" sz="2400" dirty="0">
                <a:cs typeface="Tahoma" charset="0"/>
                <a:sym typeface="Symbol" pitchFamily="18" charset="2"/>
              </a:rPr>
              <a:t>= </a:t>
            </a:r>
            <a:r>
              <a:rPr lang="en-US" altLang="en-US" sz="2400" dirty="0" smtClean="0">
                <a:cs typeface="Tahoma" charset="0"/>
                <a:sym typeface="Symbol" pitchFamily="18" charset="2"/>
              </a:rPr>
              <a:t>                                                           |C| = 0</a:t>
            </a:r>
            <a:endParaRPr lang="en-US" altLang="en-US" sz="2400" dirty="0">
              <a:cs typeface="Tahoma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sym typeface="Symbol" pitchFamily="18" charset="2"/>
              </a:rPr>
              <a:t>Power </a:t>
            </a:r>
            <a:r>
              <a:rPr lang="en-US" altLang="en-US" sz="3600" dirty="0" smtClean="0">
                <a:sym typeface="Symbol" pitchFamily="18" charset="2"/>
              </a:rPr>
              <a:t>Set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381000" y="19050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en-US" sz="2400" dirty="0">
                <a:sym typeface="Symbol" pitchFamily="18" charset="2"/>
              </a:rPr>
              <a:t>The power set of set A is the set P(A) that contains all the subsets of A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93700" y="2895600"/>
            <a:ext cx="845820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dirty="0" smtClean="0">
                <a:sym typeface="Symbol" pitchFamily="18" charset="2"/>
              </a:rPr>
              <a:t>           2</a:t>
            </a:r>
            <a:r>
              <a:rPr lang="en-US" altLang="en-US" sz="2400" baseline="30000" dirty="0" smtClean="0">
                <a:sym typeface="Symbol" pitchFamily="18" charset="2"/>
              </a:rPr>
              <a:t>A</a:t>
            </a:r>
            <a:r>
              <a:rPr lang="en-US" altLang="en-US" sz="2400" dirty="0" smtClean="0">
                <a:sym typeface="Symbol" pitchFamily="18" charset="2"/>
              </a:rPr>
              <a:t>  </a:t>
            </a:r>
            <a:r>
              <a:rPr lang="en-US" altLang="en-US" sz="2400" dirty="0">
                <a:sym typeface="Symbol" pitchFamily="18" charset="2"/>
              </a:rPr>
              <a:t>or  P(A)           “power set of A”</a:t>
            </a:r>
          </a:p>
          <a:p>
            <a:pPr algn="l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dirty="0">
                <a:sym typeface="Symbol" pitchFamily="18" charset="2"/>
              </a:rPr>
              <a:t>	2</a:t>
            </a:r>
            <a:r>
              <a:rPr lang="en-US" altLang="en-US" sz="2400" baseline="30000" dirty="0">
                <a:sym typeface="Symbol" pitchFamily="18" charset="2"/>
              </a:rPr>
              <a:t>A</a:t>
            </a:r>
            <a:r>
              <a:rPr lang="en-US" altLang="en-US" sz="2400" dirty="0">
                <a:sym typeface="Symbol" pitchFamily="18" charset="2"/>
              </a:rPr>
              <a:t> = {B | B </a:t>
            </a:r>
            <a:r>
              <a:rPr lang="en-US" altLang="en-US" sz="2400" b="1" dirty="0">
                <a:sym typeface="Symbol" pitchFamily="18" charset="2"/>
              </a:rPr>
              <a:t></a:t>
            </a:r>
            <a:r>
              <a:rPr lang="en-US" altLang="en-US" sz="2400" dirty="0">
                <a:sym typeface="Symbol" pitchFamily="18" charset="2"/>
              </a:rPr>
              <a:t> A}     (contains all subsets of A)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703220"/>
              </p:ext>
            </p:extLst>
          </p:nvPr>
        </p:nvGraphicFramePr>
        <p:xfrm>
          <a:off x="482600" y="4876800"/>
          <a:ext cx="1219200" cy="418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2" name="Equation" r:id="rId3" imgW="672808" imgH="203112" progId="Equation.3">
                  <p:embed/>
                </p:oleObj>
              </mc:Choice>
              <mc:Fallback>
                <p:oleObj name="Equation" r:id="rId3" imgW="672808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4876800"/>
                        <a:ext cx="1219200" cy="4185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39809"/>
              </p:ext>
            </p:extLst>
          </p:nvPr>
        </p:nvGraphicFramePr>
        <p:xfrm>
          <a:off x="495300" y="5334000"/>
          <a:ext cx="1968501" cy="419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3" name="Equation" r:id="rId5" imgW="1079032" imgH="203112" progId="Equation.3">
                  <p:embed/>
                </p:oleObj>
              </mc:Choice>
              <mc:Fallback>
                <p:oleObj name="Equation" r:id="rId5" imgW="1079032" imgH="203112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5334000"/>
                        <a:ext cx="1968501" cy="4192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06400" y="4415135"/>
            <a:ext cx="85427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 = { 1,2,3 } then P(S) = {{},{1},{2},{3},{1,2},{1,3},{2,3},{1,2,3}}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6762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57200" y="1352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3700" y="38100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Examples 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200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sym typeface="Symbol" pitchFamily="18" charset="2"/>
              </a:rPr>
              <a:t>Cartesian Product of </a:t>
            </a:r>
            <a:r>
              <a:rPr lang="en-US" altLang="en-US" sz="3600" dirty="0" smtClean="0">
                <a:sym typeface="Symbol" pitchFamily="18" charset="2"/>
              </a:rPr>
              <a:t>sets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buClr>
                <a:srgbClr val="333399"/>
              </a:buClr>
              <a:buSzPct val="110000"/>
            </a:pPr>
            <a:r>
              <a:rPr lang="en-US" altLang="en-US" sz="2400" dirty="0">
                <a:sym typeface="Symbol" pitchFamily="18" charset="2"/>
              </a:rPr>
              <a:t>The Cartesian product of two sets is: </a:t>
            </a:r>
          </a:p>
          <a:p>
            <a:pPr eaLnBrk="1" hangingPunct="1">
              <a:lnSpc>
                <a:spcPct val="110000"/>
              </a:lnSpc>
              <a:buClr>
                <a:srgbClr val="333399"/>
              </a:buClr>
              <a:buSzPct val="110000"/>
              <a:buFontTx/>
              <a:buNone/>
            </a:pPr>
            <a:r>
              <a:rPr lang="en-US" altLang="en-US" sz="2400" dirty="0">
                <a:sym typeface="Symbol" pitchFamily="18" charset="2"/>
              </a:rPr>
              <a:t>	AB = {(a, b) | </a:t>
            </a:r>
            <a:r>
              <a:rPr lang="en-US" altLang="en-US" sz="2400" dirty="0" err="1">
                <a:sym typeface="Symbol" pitchFamily="18" charset="2"/>
              </a:rPr>
              <a:t>aA</a:t>
            </a:r>
            <a:r>
              <a:rPr lang="en-US" altLang="en-US" sz="2400" dirty="0">
                <a:sym typeface="Symbol" pitchFamily="18" charset="2"/>
              </a:rPr>
              <a:t>  </a:t>
            </a:r>
            <a:r>
              <a:rPr lang="en-US" altLang="en-US" sz="2400" dirty="0" err="1">
                <a:sym typeface="Symbol" pitchFamily="18" charset="2"/>
              </a:rPr>
              <a:t>bB</a:t>
            </a:r>
            <a:r>
              <a:rPr lang="en-US" altLang="en-US" sz="2400" dirty="0">
                <a:sym typeface="Symbol" pitchFamily="18" charset="2"/>
              </a:rPr>
              <a:t>}</a:t>
            </a:r>
          </a:p>
          <a:p>
            <a:pPr eaLnBrk="1" hangingPunct="1">
              <a:lnSpc>
                <a:spcPct val="110000"/>
              </a:lnSpc>
              <a:buClr>
                <a:srgbClr val="333399"/>
              </a:buClr>
              <a:buSzPct val="110000"/>
            </a:pPr>
            <a:r>
              <a:rPr lang="en-US" altLang="en-US" sz="2400" dirty="0">
                <a:sym typeface="Symbol" pitchFamily="18" charset="2"/>
              </a:rPr>
              <a:t>Example: A = {x, y}, B = {a, b, c}</a:t>
            </a:r>
          </a:p>
          <a:p>
            <a:pPr eaLnBrk="1" hangingPunct="1">
              <a:lnSpc>
                <a:spcPct val="110000"/>
              </a:lnSpc>
              <a:buClr>
                <a:srgbClr val="333399"/>
              </a:buClr>
              <a:buSzPct val="110000"/>
              <a:buFontTx/>
              <a:buNone/>
            </a:pPr>
            <a:r>
              <a:rPr lang="en-US" altLang="en-US" sz="2400" dirty="0">
                <a:sym typeface="Symbol" pitchFamily="18" charset="2"/>
              </a:rPr>
              <a:t>	AB = {(x, a), (x, b), (x, c), (y, a), (y, b), (y, c)}</a:t>
            </a:r>
          </a:p>
          <a:p>
            <a:pPr eaLnBrk="1" hangingPunct="1">
              <a:lnSpc>
                <a:spcPct val="110000"/>
              </a:lnSpc>
              <a:buClr>
                <a:srgbClr val="333399"/>
              </a:buClr>
              <a:buSzPct val="110000"/>
            </a:pPr>
            <a:r>
              <a:rPr lang="en-US" altLang="en-US" sz="2400" dirty="0" smtClean="0">
                <a:sym typeface="Symbol" pitchFamily="18" charset="2"/>
              </a:rPr>
              <a:t>The </a:t>
            </a:r>
            <a:r>
              <a:rPr lang="en-US" altLang="en-US" sz="2400" dirty="0">
                <a:sym typeface="Symbol" pitchFamily="18" charset="2"/>
              </a:rPr>
              <a:t>Cartesian product of two or more sets is defined as:</a:t>
            </a:r>
          </a:p>
          <a:p>
            <a:pPr eaLnBrk="1" hangingPunct="1">
              <a:lnSpc>
                <a:spcPct val="110000"/>
              </a:lnSpc>
              <a:buClr>
                <a:srgbClr val="333399"/>
              </a:buClr>
              <a:buSzPct val="110000"/>
            </a:pPr>
            <a:r>
              <a:rPr lang="en-US" altLang="en-US" sz="2400" dirty="0">
                <a:sym typeface="Symbol" pitchFamily="18" charset="2"/>
              </a:rPr>
              <a:t>A</a:t>
            </a:r>
            <a:r>
              <a:rPr lang="en-US" altLang="en-US" sz="2400" baseline="-25000" dirty="0">
                <a:sym typeface="Symbol" pitchFamily="18" charset="2"/>
              </a:rPr>
              <a:t>1</a:t>
            </a:r>
            <a:r>
              <a:rPr lang="en-US" altLang="en-US" sz="2400" dirty="0">
                <a:sym typeface="Symbol" pitchFamily="18" charset="2"/>
              </a:rPr>
              <a:t>A</a:t>
            </a:r>
            <a:r>
              <a:rPr lang="en-US" altLang="en-US" sz="2400" baseline="-25000" dirty="0">
                <a:sym typeface="Symbol" pitchFamily="18" charset="2"/>
              </a:rPr>
              <a:t>2</a:t>
            </a:r>
            <a:r>
              <a:rPr lang="en-US" altLang="en-US" sz="2400" dirty="0">
                <a:sym typeface="Symbol" pitchFamily="18" charset="2"/>
              </a:rPr>
              <a:t>…A</a:t>
            </a:r>
            <a:r>
              <a:rPr lang="en-US" altLang="en-US" sz="2400" baseline="-25000" dirty="0">
                <a:sym typeface="Symbol" pitchFamily="18" charset="2"/>
              </a:rPr>
              <a:t>n</a:t>
            </a:r>
            <a:r>
              <a:rPr lang="en-US" altLang="en-US" sz="2400" dirty="0">
                <a:sym typeface="Symbol" pitchFamily="18" charset="2"/>
              </a:rPr>
              <a:t> = {(a</a:t>
            </a:r>
            <a:r>
              <a:rPr lang="en-US" altLang="en-US" sz="2400" baseline="-25000" dirty="0">
                <a:sym typeface="Symbol" pitchFamily="18" charset="2"/>
              </a:rPr>
              <a:t>1</a:t>
            </a:r>
            <a:r>
              <a:rPr lang="en-US" altLang="en-US" sz="2400" dirty="0">
                <a:sym typeface="Symbol" pitchFamily="18" charset="2"/>
              </a:rPr>
              <a:t>, a</a:t>
            </a:r>
            <a:r>
              <a:rPr lang="en-US" altLang="en-US" sz="2400" baseline="-25000" dirty="0">
                <a:sym typeface="Symbol" pitchFamily="18" charset="2"/>
              </a:rPr>
              <a:t>2</a:t>
            </a:r>
            <a:r>
              <a:rPr lang="en-US" altLang="en-US" sz="2400" dirty="0">
                <a:sym typeface="Symbol" pitchFamily="18" charset="2"/>
              </a:rPr>
              <a:t>, …, a</a:t>
            </a:r>
            <a:r>
              <a:rPr lang="en-US" altLang="en-US" sz="2400" baseline="-25000" dirty="0">
                <a:sym typeface="Symbol" pitchFamily="18" charset="2"/>
              </a:rPr>
              <a:t>n</a:t>
            </a:r>
            <a:r>
              <a:rPr lang="en-US" altLang="en-US" sz="2400" dirty="0">
                <a:sym typeface="Symbol" pitchFamily="18" charset="2"/>
              </a:rPr>
              <a:t>) | </a:t>
            </a:r>
            <a:r>
              <a:rPr lang="en-US" altLang="en-US" sz="2400" dirty="0" err="1">
                <a:sym typeface="Symbol" pitchFamily="18" charset="2"/>
              </a:rPr>
              <a:t>a</a:t>
            </a:r>
            <a:r>
              <a:rPr lang="en-US" altLang="en-US" sz="2400" baseline="-25000" dirty="0" err="1">
                <a:sym typeface="Symbol" pitchFamily="18" charset="2"/>
              </a:rPr>
              <a:t>i</a:t>
            </a:r>
            <a:r>
              <a:rPr lang="en-US" altLang="en-US" sz="2400" dirty="0" err="1">
                <a:sym typeface="Symbol" pitchFamily="18" charset="2"/>
              </a:rPr>
              <a:t>A</a:t>
            </a:r>
            <a:r>
              <a:rPr lang="en-US" altLang="en-US" sz="2400" baseline="-25000" dirty="0" err="1">
                <a:sym typeface="Symbol" pitchFamily="18" charset="2"/>
              </a:rPr>
              <a:t>i</a:t>
            </a:r>
            <a:r>
              <a:rPr lang="en-US" altLang="en-US" sz="2400" dirty="0">
                <a:sym typeface="Symbol" pitchFamily="18" charset="2"/>
              </a:rPr>
              <a:t> </a:t>
            </a:r>
            <a:r>
              <a:rPr lang="en-US" altLang="en-US" sz="2400" dirty="0" smtClean="0">
                <a:sym typeface="Symbol" pitchFamily="18" charset="2"/>
              </a:rPr>
              <a:t>,</a:t>
            </a:r>
            <a:r>
              <a:rPr lang="en-US" altLang="en-US" sz="2400" dirty="0">
                <a:sym typeface="Symbol" pitchFamily="18" charset="2"/>
              </a:rPr>
              <a:t>	for </a:t>
            </a:r>
            <a:r>
              <a:rPr lang="en-US" altLang="en-US" sz="2400" dirty="0" err="1">
                <a:sym typeface="Symbol" pitchFamily="18" charset="2"/>
              </a:rPr>
              <a:t>i</a:t>
            </a:r>
            <a:r>
              <a:rPr lang="en-US" altLang="en-US" sz="2400" dirty="0">
                <a:sym typeface="Symbol" pitchFamily="18" charset="2"/>
              </a:rPr>
              <a:t> = 1, 2, …, n</a:t>
            </a:r>
            <a:r>
              <a:rPr lang="en-US" altLang="en-US" sz="2400" dirty="0" smtClean="0">
                <a:sym typeface="Symbol" pitchFamily="18" charset="2"/>
              </a:rPr>
              <a:t>}</a:t>
            </a:r>
            <a:endParaRPr lang="en-US" alt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04800" y="4800600"/>
            <a:ext cx="8382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spcBef>
                <a:spcPts val="0"/>
              </a:spcBef>
              <a:buClr>
                <a:srgbClr val="333399"/>
              </a:buClr>
              <a:buSzPct val="120000"/>
              <a:buFontTx/>
              <a:buNone/>
            </a:pPr>
            <a:r>
              <a:rPr lang="en-US" altLang="en-US" sz="2200" dirty="0" smtClean="0">
                <a:cs typeface="Tahoma" charset="0"/>
                <a:sym typeface="Symbol" pitchFamily="18" charset="2"/>
              </a:rPr>
              <a:t>A </a:t>
            </a:r>
            <a:r>
              <a:rPr lang="en-US" altLang="en-US" sz="2200" dirty="0">
                <a:cs typeface="Tahoma" charset="0"/>
                <a:sym typeface="Symbol" pitchFamily="18" charset="2"/>
              </a:rPr>
              <a:t>= {good, bad}, B = {student, prof}</a:t>
            </a:r>
          </a:p>
          <a:p>
            <a:pPr algn="l" eaLnBrk="1" hangingPunct="1">
              <a:spcBef>
                <a:spcPts val="0"/>
              </a:spcBef>
              <a:buClr>
                <a:srgbClr val="333399"/>
              </a:buClr>
              <a:buSzPct val="120000"/>
              <a:buFontTx/>
              <a:buNone/>
            </a:pPr>
            <a:r>
              <a:rPr lang="en-US" altLang="en-US" sz="2200" dirty="0" smtClean="0">
                <a:cs typeface="Tahoma" charset="0"/>
                <a:sym typeface="Symbol" pitchFamily="18" charset="2"/>
              </a:rPr>
              <a:t>A</a:t>
            </a:r>
            <a:r>
              <a:rPr lang="en-US" altLang="en-US" sz="2200" dirty="0">
                <a:cs typeface="Tahoma" charset="0"/>
                <a:sym typeface="Symbol" pitchFamily="18" charset="2"/>
              </a:rPr>
              <a:t>B = {(good, student), (good, prof), (bad, student), (bad, prof)} </a:t>
            </a:r>
          </a:p>
          <a:p>
            <a:pPr algn="l" eaLnBrk="1" hangingPunct="1">
              <a:spcBef>
                <a:spcPts val="0"/>
              </a:spcBef>
              <a:buClr>
                <a:srgbClr val="333399"/>
              </a:buClr>
              <a:buSzPct val="120000"/>
              <a:buFontTx/>
              <a:buNone/>
            </a:pPr>
            <a:r>
              <a:rPr lang="en-US" altLang="en-US" sz="2200" dirty="0" smtClean="0">
                <a:cs typeface="Tahoma" charset="0"/>
                <a:sym typeface="Symbol" pitchFamily="18" charset="2"/>
              </a:rPr>
              <a:t>B</a:t>
            </a:r>
            <a:r>
              <a:rPr lang="en-US" altLang="en-US" sz="2200" dirty="0">
                <a:cs typeface="Tahoma" charset="0"/>
                <a:sym typeface="Symbol" pitchFamily="18" charset="2"/>
              </a:rPr>
              <a:t>A = {(student, good), (prof, good), (student, bad), (prof, bad)} </a:t>
            </a:r>
            <a:endParaRPr lang="en-US" altLang="en-US" sz="22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1835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Example 01</a:t>
            </a:r>
            <a:endParaRPr lang="id-ID" altLang="en-US" sz="36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533400" y="1828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2400" i="1" dirty="0"/>
              <a:t>A = { 1, 2 }, </a:t>
            </a:r>
            <a:r>
              <a:rPr lang="en-US" sz="2400" i="1" dirty="0" smtClean="0"/>
              <a:t>  B </a:t>
            </a:r>
            <a:r>
              <a:rPr lang="en-US" sz="2400" i="1" dirty="0"/>
              <a:t>= { </a:t>
            </a:r>
            <a:r>
              <a:rPr lang="en-US" sz="2400" i="1" dirty="0" err="1"/>
              <a:t>a,b,c</a:t>
            </a:r>
            <a:r>
              <a:rPr lang="en-US" sz="2400" i="1" dirty="0"/>
              <a:t> }   </a:t>
            </a:r>
            <a:endParaRPr lang="en-US" sz="2400" i="1" dirty="0" smtClean="0"/>
          </a:p>
          <a:p>
            <a:pPr lvl="0" algn="l"/>
            <a:r>
              <a:rPr lang="en-US" sz="2400" dirty="0" smtClean="0"/>
              <a:t>    </a:t>
            </a:r>
            <a:r>
              <a:rPr lang="en-US" sz="2400" i="1" dirty="0"/>
              <a:t>A x B = { (1,a), (1,b), (1,c), (2,a), (2,b), (2,c) }</a:t>
            </a:r>
            <a:endParaRPr lang="en-US" sz="2400" dirty="0"/>
          </a:p>
          <a:p>
            <a:pPr algn="l"/>
            <a:r>
              <a:rPr lang="en-US" sz="2400" i="1" dirty="0" smtClean="0"/>
              <a:t>    B </a:t>
            </a:r>
            <a:r>
              <a:rPr lang="en-US" sz="2400" i="1" dirty="0"/>
              <a:t>x A = { (a,1), (a,2), (b,1), (b,2), (c,1), (c,2) }</a:t>
            </a:r>
            <a:endParaRPr lang="en-US" sz="2400" dirty="0"/>
          </a:p>
        </p:txBody>
      </p:sp>
      <p:pic>
        <p:nvPicPr>
          <p:cNvPr id="54334" name="Picture 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505200"/>
            <a:ext cx="5467749" cy="188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/object&gt;&lt;/object&gt;&lt;/database&gt;"/>
</p:tagLst>
</file>

<file path=ppt/theme/theme1.xml><?xml version="1.0" encoding="utf-8"?>
<a:theme xmlns:a="http://schemas.openxmlformats.org/drawingml/2006/main" name="UPH4">
  <a:themeElements>
    <a:clrScheme name="UPH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PH4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PH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4539</TotalTime>
  <Words>1434</Words>
  <Application>Microsoft Office PowerPoint</Application>
  <PresentationFormat>On-screen Show (4:3)</PresentationFormat>
  <Paragraphs>119</Paragraphs>
  <Slides>19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UPH4</vt:lpstr>
      <vt:lpstr>Equation</vt:lpstr>
      <vt:lpstr>Microsoft Equation 3.0</vt:lpstr>
      <vt:lpstr>PowerPoint Presentation</vt:lpstr>
      <vt:lpstr>Introduction</vt:lpstr>
      <vt:lpstr>Standard Sets</vt:lpstr>
      <vt:lpstr>Relations between Sets</vt:lpstr>
      <vt:lpstr>Relations Between Sets</vt:lpstr>
      <vt:lpstr>Cardinality</vt:lpstr>
      <vt:lpstr>Power Set</vt:lpstr>
      <vt:lpstr>Cartesian Product of sets</vt:lpstr>
      <vt:lpstr>Example 01</vt:lpstr>
      <vt:lpstr>Set Operation</vt:lpstr>
      <vt:lpstr>Set Operation (cont)</vt:lpstr>
      <vt:lpstr> Example 02</vt:lpstr>
      <vt:lpstr>Functions</vt:lpstr>
      <vt:lpstr>Example 03</vt:lpstr>
      <vt:lpstr>Properties of Functions</vt:lpstr>
      <vt:lpstr>Properties of Functions (cont)</vt:lpstr>
      <vt:lpstr>Properties of Functions (cont)</vt:lpstr>
      <vt:lpstr>Composition Function</vt:lpstr>
      <vt:lpstr>Sequences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anita</dc:creator>
  <cp:lastModifiedBy>lab-tif3</cp:lastModifiedBy>
  <cp:revision>382</cp:revision>
  <dcterms:created xsi:type="dcterms:W3CDTF">2008-06-16T09:38:38Z</dcterms:created>
  <dcterms:modified xsi:type="dcterms:W3CDTF">2014-09-08T03:53:42Z</dcterms:modified>
</cp:coreProperties>
</file>