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98" r:id="rId4"/>
    <p:sldId id="296" r:id="rId5"/>
    <p:sldId id="299" r:id="rId6"/>
    <p:sldId id="300" r:id="rId7"/>
    <p:sldId id="301" r:id="rId8"/>
    <p:sldId id="302" r:id="rId9"/>
    <p:sldId id="306" r:id="rId10"/>
    <p:sldId id="303" r:id="rId11"/>
    <p:sldId id="304" r:id="rId12"/>
    <p:sldId id="305" r:id="rId13"/>
    <p:sldId id="307" r:id="rId14"/>
    <p:sldId id="308" r:id="rId15"/>
    <p:sldId id="309" r:id="rId16"/>
    <p:sldId id="310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42900" y="28194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umber theory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Applications of Number Theory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905000"/>
            <a:ext cx="81534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Hashing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2001" y="2447330"/>
                <a:ext cx="7848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Given set of student number X,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There is only have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slot memory labelled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. The problem is how each student number is being placed into the memory?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2447330"/>
                <a:ext cx="78486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21" t="-3289" r="-46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1" y="3378221"/>
                <a:ext cx="815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With number of slot memory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 = 111 </m:t>
                    </m:r>
                  </m:oMath>
                </a14:m>
                <a:r>
                  <a:rPr lang="en-US" dirty="0" smtClean="0"/>
                  <a:t> then student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located in slot memory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378221"/>
                <a:ext cx="81534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9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4501" y="4009114"/>
            <a:ext cx="816609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i="1" dirty="0" smtClean="0"/>
              <a:t>The </a:t>
            </a:r>
            <a:r>
              <a:rPr lang="en-US" i="1" dirty="0"/>
              <a:t>Birthday Problem.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9302" y="4412776"/>
            <a:ext cx="7696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What is minimum number of person in a room to guarantee that at least there are two person have the same date of births with probability greater that ½..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9101" y="5278798"/>
                <a:ext cx="8229599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Assuming 366 days in a year,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person in the room that none of them has the same data of births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367−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366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. Then the answer is </a:t>
                </a:r>
                <a:r>
                  <a:rPr lang="en-US" dirty="0"/>
                  <a:t>at least </a:t>
                </a:r>
                <a:r>
                  <a:rPr lang="en-US" dirty="0" smtClean="0"/>
                  <a:t> </a:t>
                </a:r>
                <a:r>
                  <a:rPr lang="en-US" dirty="0"/>
                  <a:t>23 </a:t>
                </a:r>
                <a:r>
                  <a:rPr lang="en-US" dirty="0" smtClean="0"/>
                  <a:t>persons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1" y="5278798"/>
                <a:ext cx="8229599" cy="1049518"/>
              </a:xfrm>
              <a:prstGeom prst="rect">
                <a:avLst/>
              </a:prstGeom>
              <a:blipFill rotWithShape="1">
                <a:blip r:embed="rId4"/>
                <a:stretch>
                  <a:fillRect l="-667" t="-9884" b="-3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Pseudo-Numbers</a:t>
            </a:r>
            <a:endParaRPr lang="en-US" sz="3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3400" y="1981200"/>
                <a:ext cx="822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 smtClean="0"/>
                  <a:t>Having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, they can create a sequence of integer uniquely before repetition.  By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𝑚𝑜𝑑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82296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815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33399" y="2979002"/>
                <a:ext cx="822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 smtClean="0"/>
                  <a:t>For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b="0" i="1" dirty="0" smtClean="0">
                        <a:latin typeface="Cambria Math"/>
                      </a:rPr>
                      <m:t>=9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  <m:r>
                      <a:rPr lang="en-US" sz="2000" b="0" i="1" dirty="0" smtClean="0">
                        <a:latin typeface="Cambria Math"/>
                      </a:rPr>
                      <m:t>=7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𝑐</m:t>
                    </m:r>
                    <m:r>
                      <a:rPr lang="en-US" sz="2000" b="0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sz="2000" dirty="0" smtClean="0"/>
                  <a:t>, then the sequence of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is</a:t>
                </a:r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2979002"/>
                <a:ext cx="8229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41" t="-6154" r="-22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04999" y="3409890"/>
                <a:ext cx="39357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{3,7,8,6,1,2,0,4,5,3,7,8,6,…}</a:t>
                </a:r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99" y="3409890"/>
                <a:ext cx="393575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6061" r="-170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33399" y="4110671"/>
                <a:ext cx="8077200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For c = 0, the sequence of pseudo-number is called a pure </a:t>
                </a:r>
                <a:r>
                  <a:rPr lang="en-US" dirty="0" err="1" smtClean="0"/>
                  <a:t>multipicative</a:t>
                </a:r>
                <a:r>
                  <a:rPr lang="en-US" dirty="0" smtClean="0"/>
                  <a:t> generator.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=16807</m:t>
                    </m:r>
                  </m:oMath>
                </a14:m>
                <a:r>
                  <a:rPr lang="en-US" dirty="0" smtClean="0"/>
                  <a:t> will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 smtClean="0"/>
                  <a:t> numbers before repetition.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4110671"/>
                <a:ext cx="8077200" cy="926407"/>
              </a:xfrm>
              <a:prstGeom prst="rect">
                <a:avLst/>
              </a:prstGeom>
              <a:blipFill rotWithShape="1">
                <a:blip r:embed="rId5"/>
                <a:stretch>
                  <a:fillRect l="-604" t="-3289" r="-67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Criptography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52850" y="18991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Chippertext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7400" y="2057400"/>
            <a:ext cx="1447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Encription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48300" y="2057400"/>
            <a:ext cx="1447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Decription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endCxn id="7" idx="1"/>
          </p:cNvCxnSpPr>
          <p:nvPr/>
        </p:nvCxnSpPr>
        <p:spPr bwMode="auto">
          <a:xfrm>
            <a:off x="838200" y="2286000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7" idx="3"/>
            <a:endCxn id="15" idx="1"/>
          </p:cNvCxnSpPr>
          <p:nvPr/>
        </p:nvCxnSpPr>
        <p:spPr bwMode="auto">
          <a:xfrm>
            <a:off x="3505200" y="2286000"/>
            <a:ext cx="1943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5" idx="3"/>
          </p:cNvCxnSpPr>
          <p:nvPr/>
        </p:nvCxnSpPr>
        <p:spPr bwMode="auto">
          <a:xfrm>
            <a:off x="6896100" y="2286000"/>
            <a:ext cx="1409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838200" y="19743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96100" y="19753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38200" y="2705100"/>
            <a:ext cx="401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Plain text : MEET </a:t>
            </a:r>
            <a:r>
              <a:rPr lang="en-US" dirty="0"/>
              <a:t>YOU IN THE PARK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76300" y="3031530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Chipper text : PHHW </a:t>
            </a:r>
            <a:r>
              <a:rPr lang="en-US" dirty="0"/>
              <a:t>BRQ LQ WKH SDUN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977900" y="4430952"/>
                <a:ext cx="3156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+3) </m:t>
                      </m:r>
                      <m:r>
                        <a:rPr lang="en-US" b="0" i="1" smtClean="0">
                          <a:latin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</a:rPr>
                        <m:t> (26)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4430952"/>
                <a:ext cx="315637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952500" y="3522028"/>
                <a:ext cx="6972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numerical value of a plain character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522028"/>
                <a:ext cx="69723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939800" y="4781392"/>
                <a:ext cx="272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−3) </m:t>
                      </m:r>
                      <m:r>
                        <a:rPr lang="en-US" b="0" i="1" smtClean="0">
                          <a:latin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</a:rPr>
                        <m:t> (26)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4781392"/>
                <a:ext cx="272119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939800" y="3898226"/>
                <a:ext cx="5021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is numerical value of </a:t>
                </a:r>
                <a:r>
                  <a:rPr lang="en-US" dirty="0" smtClean="0"/>
                  <a:t>a chipper character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3898226"/>
                <a:ext cx="502156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19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7" grpId="0"/>
      <p:bldP spid="25" grpId="0"/>
      <p:bldP spid="26" grpId="0"/>
      <p:bldP spid="28" grpId="0"/>
      <p:bldP spid="29" grpId="0"/>
      <p:bldP spid="33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Standard Book Number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34472"/>
              </p:ext>
            </p:extLst>
          </p:nvPr>
        </p:nvGraphicFramePr>
        <p:xfrm>
          <a:off x="820738" y="1981200"/>
          <a:ext cx="53292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1993680" imgH="190440" progId="Equation.3">
                  <p:embed/>
                </p:oleObj>
              </mc:Choice>
              <mc:Fallback>
                <p:oleObj name="Equation" r:id="rId3" imgW="1993680" imgH="190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1981200"/>
                        <a:ext cx="5329237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246895"/>
              </p:ext>
            </p:extLst>
          </p:nvPr>
        </p:nvGraphicFramePr>
        <p:xfrm>
          <a:off x="1308117" y="3724931"/>
          <a:ext cx="25479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5" imgW="1333440" imgH="444240" progId="Equation.3">
                  <p:embed/>
                </p:oleObj>
              </mc:Choice>
              <mc:Fallback>
                <p:oleObj name="Equation" r:id="rId5" imgW="13334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17" y="3724931"/>
                        <a:ext cx="2547937" cy="823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308117" y="484105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/>
              <a:t>ISBN = </a:t>
            </a:r>
            <a:r>
              <a:rPr lang="en-US" sz="2000" dirty="0" smtClean="0"/>
              <a:t>0-07-053965-0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08117" y="5432287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ISBN = 0-07-123374-1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83200" y="3952221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digits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590800" y="2438400"/>
            <a:ext cx="0" cy="87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981200" y="33098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048000" y="2438400"/>
            <a:ext cx="0" cy="435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2819400" y="2941598"/>
            <a:ext cx="2463800" cy="37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Publisher code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419600" y="2438400"/>
            <a:ext cx="0" cy="217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886200" y="265601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Book code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880117" y="2438400"/>
            <a:ext cx="0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20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Chinese Remainder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8288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Chinese Mathematician, Sun-Tzu, argue what number is that if it is divided by 3 or 7 will remain 2. But if it is divided by 5 will remain 3.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1000" y="2668457"/>
                <a:ext cx="838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pairwise </a:t>
                </a:r>
                <a:r>
                  <a:rPr lang="en-US" dirty="0"/>
                  <a:t>relatively </a:t>
                </a:r>
                <a:r>
                  <a:rPr lang="en-US" dirty="0" smtClean="0"/>
                  <a:t>prime, the simultaneously equation 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668457"/>
                <a:ext cx="838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55" t="-8333" r="-20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14400" y="3119128"/>
                <a:ext cx="1752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l"/>
                <a:r>
                  <a:rPr lang="en-US" dirty="0" smtClean="0"/>
                  <a:t>…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19128"/>
                <a:ext cx="17526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05200" y="3506657"/>
                <a:ext cx="335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06657"/>
                <a:ext cx="3352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33600" y="4377481"/>
                <a:ext cx="2282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1.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= 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77481"/>
                <a:ext cx="228274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55600" y="434795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steps are 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120900" y="4746813"/>
                <a:ext cx="6565900" cy="500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/>
                  <a:t>2.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1,2,…,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00" y="4746813"/>
                <a:ext cx="6565900" cy="500522"/>
              </a:xfrm>
              <a:prstGeom prst="rect">
                <a:avLst/>
              </a:prstGeom>
              <a:blipFill rotWithShape="1">
                <a:blip r:embed="rId6"/>
                <a:stretch>
                  <a:fillRect l="-836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120900" y="5151735"/>
                <a:ext cx="6565900" cy="3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/>
                  <a:t>3.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00" y="5151735"/>
                <a:ext cx="6565900" cy="370358"/>
              </a:xfrm>
              <a:prstGeom prst="rect">
                <a:avLst/>
              </a:prstGeom>
              <a:blipFill rotWithShape="1">
                <a:blip r:embed="rId7"/>
                <a:stretch>
                  <a:fillRect l="-836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3700" y="556843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Therefore the answer of the problem above is 23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1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7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Calculation with big Integer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33400" y="1981200"/>
                <a:ext cx="815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pairwise </a:t>
                </a:r>
                <a:r>
                  <a:rPr lang="en-US" dirty="0"/>
                  <a:t>relatively </a:t>
                </a:r>
                <a:r>
                  <a:rPr lang="en-US" dirty="0" smtClean="0"/>
                  <a:t>prime then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can be written as Chinese remainder problem 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81534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73" t="-67925" r="-5684" b="-6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28800" y="2628562"/>
                <a:ext cx="4991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𝑚𝑜𝑑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𝑚𝑜𝑑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…,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𝑚𝑜𝑑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628562"/>
                <a:ext cx="499110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33400" y="3200400"/>
                <a:ext cx="81534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=99,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=98,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=97,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=95</m:t>
                    </m:r>
                  </m:oMath>
                </a14:m>
                <a:r>
                  <a:rPr lang="en-US" dirty="0" smtClean="0"/>
                  <a:t> 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123684 = (33,8,9,89) </m:t>
                    </m:r>
                  </m:oMath>
                </a14:m>
                <a:r>
                  <a:rPr lang="en-US" dirty="0" smtClean="0"/>
                  <a:t>because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123684 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99 = 33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123684 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98 = 8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123684 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97 = 9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123684 </m:t>
                    </m:r>
                    <m:r>
                      <a:rPr lang="en-US" i="1" dirty="0" smtClean="0">
                        <a:latin typeface="Cambria Math"/>
                      </a:rPr>
                      <m:t>𝑚𝑜𝑑</m:t>
                    </m:r>
                    <m:r>
                      <a:rPr lang="en-US" i="1" dirty="0" smtClean="0">
                        <a:latin typeface="Cambria Math"/>
                      </a:rPr>
                      <m:t> 95 = 89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00400"/>
                <a:ext cx="81534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73" t="-3311" r="-112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33400" y="4267200"/>
                <a:ext cx="8001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tabLst>
                    <a:tab pos="2057400" algn="l"/>
                  </a:tabLs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123684 + 413456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 (</m:t>
                    </m:r>
                    <m:r>
                      <a:rPr lang="en-US" i="1" dirty="0">
                        <a:latin typeface="Cambria Math"/>
                      </a:rPr>
                      <m:t>33,8,9,89)  +  (32, 92, 42,16)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pPr algn="l">
                  <a:tabLst>
                    <a:tab pos="2006600" algn="l"/>
                  </a:tabLst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 (65,100,51,105) = (65, 2, 51, 10)</m:t>
                    </m:r>
                  </m:oMath>
                </a14:m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123684 + 413456 = 537140  </m:t>
                      </m:r>
                      <m:r>
                        <a:rPr lang="en-US" i="1" dirty="0" smtClean="0">
                          <a:latin typeface="Cambria Math"/>
                          <a:ea typeface="Cambria Math"/>
                          <a:sym typeface="Wingdings"/>
                        </a:rPr>
                        <m:t>→</m:t>
                      </m:r>
                      <m:r>
                        <a:rPr lang="en-US" i="1" dirty="0">
                          <a:latin typeface="Cambria Math"/>
                        </a:rPr>
                        <m:t> (65, 2, 51, 10)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8001000" cy="923330"/>
              </a:xfrm>
              <a:prstGeom prst="rect">
                <a:avLst/>
              </a:prstGeom>
              <a:blipFill rotWithShape="1">
                <a:blip r:embed="rId5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9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 Theory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1828800"/>
                <a:ext cx="8382000" cy="95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is a prime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is an integer that cannot be divided by p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1 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sz="200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382000" cy="958660"/>
              </a:xfrm>
              <a:prstGeom prst="rect">
                <a:avLst/>
              </a:prstGeom>
              <a:blipFill rotWithShape="1">
                <a:blip r:embed="rId2"/>
                <a:stretch>
                  <a:fillRect l="-727" r="-727" b="-10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00400" y="3449142"/>
                <a:ext cx="518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𝑎</m:t>
                      </m:r>
                      <m:r>
                        <a:rPr lang="en-US" sz="2000" b="0" i="1" smtClean="0">
                          <a:latin typeface="Cambria Math"/>
                        </a:rPr>
                        <m:t>=2) ∧(</m:t>
                      </m:r>
                      <m:r>
                        <a:rPr lang="en-US" sz="2000" b="0" i="1" smtClean="0">
                          <a:latin typeface="Cambria Math"/>
                        </a:rPr>
                        <m:t>𝑝</m:t>
                      </m:r>
                      <m:r>
                        <a:rPr lang="en-US" sz="2000" b="0" i="1" smtClean="0">
                          <a:latin typeface="Cambria Math"/>
                        </a:rPr>
                        <m:t>=5)∧(2|</m:t>
                      </m:r>
                      <m:r>
                        <a:rPr lang="en-US" sz="2000" b="0" i="1" smtClean="0">
                          <a:latin typeface="Cambria Math"/>
                        </a:rPr>
                        <m:t>5)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≡1 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5)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449142"/>
                <a:ext cx="51816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71" r="-11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00361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Examples :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32727" y="3448566"/>
                <a:ext cx="16532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5=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27" y="3448566"/>
                <a:ext cx="165327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959100" y="3878493"/>
                <a:ext cx="571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=2) ∧(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=341)∧(2|</m:t>
                      </m:r>
                      <m:r>
                        <a:rPr lang="en-US" b="0" i="1" smtClean="0">
                          <a:latin typeface="Cambria Math"/>
                        </a:rPr>
                        <m:t>341)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340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≡1 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341)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00" y="3878493"/>
                <a:ext cx="5715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56990" y="3863104"/>
                <a:ext cx="21566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341=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0" y="3863104"/>
                <a:ext cx="2156616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07790" y="4278718"/>
                <a:ext cx="18712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302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5=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90" y="4278718"/>
                <a:ext cx="187128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775506" y="4263214"/>
                <a:ext cx="5802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=3) ∧(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=5)∧(3|</m:t>
                      </m:r>
                      <m:r>
                        <a:rPr lang="en-US" b="0" i="1" smtClean="0">
                          <a:latin typeface="Cambria Math"/>
                        </a:rPr>
                        <m:t>5)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≡1 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506" y="4263214"/>
                <a:ext cx="58029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139590" y="4709456"/>
                <a:ext cx="7438844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302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5=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75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5=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mod 5 = 4</a:t>
                </a:r>
                <a:endParaRPr lang="en-US" sz="20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90" y="4709456"/>
                <a:ext cx="7438844" cy="552972"/>
              </a:xfrm>
              <a:prstGeom prst="rect">
                <a:avLst/>
              </a:prstGeom>
              <a:blipFill rotWithShape="1"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3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4" grpId="0"/>
      <p:bldP spid="17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Introduction</a:t>
            </a:r>
            <a:endParaRPr lang="id-ID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Basic concepts of number theory</a:t>
            </a:r>
          </a:p>
          <a:p>
            <a:endParaRPr lang="en-US" sz="3200" dirty="0" smtClean="0"/>
          </a:p>
          <a:p>
            <a:r>
              <a:rPr lang="en-US" sz="3200" dirty="0" smtClean="0"/>
              <a:t>Prime number and Greatest common Devisor</a:t>
            </a:r>
          </a:p>
          <a:p>
            <a:endParaRPr lang="en-US" sz="3200" dirty="0" smtClean="0"/>
          </a:p>
          <a:p>
            <a:r>
              <a:rPr lang="en-US" sz="3200" dirty="0" smtClean="0"/>
              <a:t>The applications of number theory in </a:t>
            </a:r>
            <a:r>
              <a:rPr lang="en-US" sz="3200" dirty="0" smtClean="0"/>
              <a:t>Computer </a:t>
            </a:r>
            <a:r>
              <a:rPr lang="en-US" sz="3200" dirty="0" smtClean="0"/>
              <a:t>Science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086600" cy="350838"/>
          </a:xfrm>
        </p:spPr>
        <p:txBody>
          <a:bodyPr/>
          <a:lstStyle/>
          <a:p>
            <a:r>
              <a:rPr lang="en-US" altLang="en-US" sz="3600" dirty="0" smtClean="0">
                <a:cs typeface="Tahoma" charset="0"/>
                <a:sym typeface="Symbol" pitchFamily="18" charset="2"/>
              </a:rPr>
              <a:t> Basic Concepts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" y="1905000"/>
                <a:ext cx="8153400" cy="8309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are two integers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≠0,</m:t>
                    </m:r>
                  </m:oMath>
                </a14:m>
                <a:r>
                  <a:rPr lang="en-US" sz="2400" dirty="0" smtClean="0"/>
                  <a:t> it can be said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/>
                  <a:t> is factor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if there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𝑎𝑐</m:t>
                    </m:r>
                  </m:oMath>
                </a14:m>
                <a:r>
                  <a:rPr lang="en-US" sz="2400" dirty="0" smtClean="0"/>
                  <a:t> it is denoted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|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05000"/>
                <a:ext cx="81534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97" t="-5147" r="-74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6100" y="2811502"/>
                <a:ext cx="8153400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 smtClean="0"/>
                  <a:t>Theorem 1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,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𝑐</m:t>
                    </m:r>
                    <m:r>
                      <a:rPr lang="en-US" sz="2200" b="0" i="1" smtClean="0">
                        <a:latin typeface="Cambria Math"/>
                      </a:rPr>
                      <m:t>  </m:t>
                    </m:r>
                    <m:r>
                      <a:rPr lang="en-US" sz="2200" b="0" i="1" smtClean="0">
                        <a:latin typeface="Cambria Math"/>
                      </a:rPr>
                      <m:t>𝑡h𝑒𝑛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|(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</a:rPr>
                      <m:t>𝑐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 </a:t>
                </a:r>
                <a:endParaRPr lang="en-US" sz="2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2811502"/>
                <a:ext cx="815340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972" t="-7042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46100" y="3198929"/>
                <a:ext cx="8153400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dirty="0" smtClean="0"/>
                  <a:t>Theorem 2 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200" i="1">
                            <a:latin typeface="Cambria Math"/>
                          </a:rPr>
                          <m:t>  </m:t>
                        </m:r>
                        <m:r>
                          <a:rPr lang="en-US" sz="2200" i="1">
                            <a:latin typeface="Cambria Math"/>
                          </a:rPr>
                          <m:t>𝑡h𝑒𝑛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𝑏𝑐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𝑓𝑜𝑟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𝑒𝑣𝑒𝑟𝑦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𝑖𝑛𝑡𝑒𝑔𝑒𝑟</m:t>
                    </m:r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198929"/>
                <a:ext cx="81534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972" t="-1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46100" y="3572133"/>
                <a:ext cx="8153400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dirty="0" smtClean="0"/>
                  <a:t>Theorem 3 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  <m:r>
                          <a:rPr lang="en-US" sz="2200" i="1">
                            <a:latin typeface="Cambria Math"/>
                          </a:rPr>
                          <m:t> ,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𝑐</m:t>
                    </m:r>
                    <m:r>
                      <a:rPr lang="en-US" sz="2200" i="1">
                        <a:latin typeface="Cambria Math"/>
                      </a:rPr>
                      <m:t>  </m:t>
                    </m:r>
                    <m:r>
                      <a:rPr lang="en-US" sz="2200" i="1">
                        <a:latin typeface="Cambria Math"/>
                      </a:rPr>
                      <m:t>𝑡h𝑒𝑛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|</m:t>
                    </m:r>
                    <m:r>
                      <a:rPr lang="en-US" sz="22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200" dirty="0"/>
                  <a:t>  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572133"/>
                <a:ext cx="8153400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972" t="-7042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6100" y="3960694"/>
                <a:ext cx="8153400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 smtClean="0"/>
                  <a:t>Theorem 4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,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𝑐</m:t>
                    </m:r>
                    <m:r>
                      <a:rPr lang="en-US" sz="2200" b="0" i="1" smtClean="0">
                        <a:latin typeface="Cambria Math"/>
                      </a:rPr>
                      <m:t>  </m:t>
                    </m:r>
                    <m:r>
                      <a:rPr lang="en-US" sz="2200" b="0" i="1" smtClean="0">
                        <a:latin typeface="Cambria Math"/>
                      </a:rPr>
                      <m:t>𝑡h𝑒𝑛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|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𝑚𝑏</m:t>
                        </m:r>
                        <m:r>
                          <a:rPr lang="en-US" sz="2200" b="0" i="1" smtClean="0">
                            <a:latin typeface="Cambria Math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𝑛𝑐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,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𝐼𝑛𝑡𝑒𝑔𝑒𝑟</m:t>
                    </m:r>
                  </m:oMath>
                </a14:m>
                <a:r>
                  <a:rPr lang="en-US" sz="2200" dirty="0" smtClean="0"/>
                  <a:t>  </a:t>
                </a:r>
                <a:endParaRPr lang="en-US" sz="2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960694"/>
                <a:ext cx="8153400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972" t="-714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3400" y="4371896"/>
                <a:ext cx="8153400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 smtClean="0"/>
                  <a:t>Theorem 5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,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  </m:t>
                    </m:r>
                    <m:r>
                      <a:rPr lang="en-US" sz="2200" b="0" i="1" smtClean="0">
                        <a:latin typeface="Cambria Math"/>
                      </a:rPr>
                      <m:t>𝑡h𝑒𝑛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  </m:t>
                    </m:r>
                    <m:r>
                      <a:rPr lang="en-US" sz="2200" b="0" i="1" smtClean="0">
                        <a:latin typeface="Cambria Math"/>
                      </a:rPr>
                      <m:t>𝑜𝑟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=−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71896"/>
                <a:ext cx="8153400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972" t="-7042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3400" y="4778127"/>
                <a:ext cx="8153400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 smtClean="0"/>
                  <a:t>Theorem 6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2200" b="0" i="1" smtClean="0">
                            <a:latin typeface="Cambria Math"/>
                          </a:rPr>
                          <m:t> , 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𝑑</m:t>
                    </m:r>
                    <m:r>
                      <a:rPr lang="en-US" sz="2200" b="0" i="1" smtClean="0">
                        <a:latin typeface="Cambria Math"/>
                      </a:rPr>
                      <m:t>  </m:t>
                    </m:r>
                    <m:r>
                      <a:rPr lang="en-US" sz="2200" b="0" i="1" smtClean="0">
                        <a:latin typeface="Cambria Math"/>
                      </a:rPr>
                      <m:t>𝑡h𝑒𝑛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𝑎𝑏</m:t>
                    </m:r>
                    <m:r>
                      <a:rPr lang="en-US" sz="2200" b="0" i="1" smtClean="0">
                        <a:latin typeface="Cambria Math"/>
                      </a:rPr>
                      <m:t>|</m:t>
                    </m:r>
                    <m:r>
                      <a:rPr lang="en-US" sz="2200" b="0" i="1" smtClean="0">
                        <a:latin typeface="Cambria Math"/>
                      </a:rPr>
                      <m:t>𝑐𝑑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778127"/>
                <a:ext cx="8153400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972" t="-714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3400" y="5160158"/>
                <a:ext cx="8153400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 smtClean="0"/>
                  <a:t>Theorem 7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𝑎𝑐</m:t>
                    </m:r>
                    <m:r>
                      <a:rPr lang="en-US" sz="2200" b="0" i="1" smtClean="0">
                        <a:latin typeface="Cambria Math"/>
                      </a:rPr>
                      <m:t>|</m:t>
                    </m:r>
                    <m:r>
                      <a:rPr lang="en-US" sz="2200" b="0" i="1" smtClean="0">
                        <a:latin typeface="Cambria Math"/>
                      </a:rPr>
                      <m:t>𝑏𝑐</m:t>
                    </m:r>
                    <m:r>
                      <a:rPr lang="en-US" sz="2200" b="0" i="1" smtClean="0">
                        <a:latin typeface="Cambria Math"/>
                      </a:rPr>
                      <m:t>  </m:t>
                    </m:r>
                    <m:r>
                      <a:rPr lang="en-US" sz="2200" b="0" i="1" smtClean="0">
                        <a:latin typeface="Cambria Math"/>
                      </a:rPr>
                      <m:t>𝑡h𝑒𝑛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|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60158"/>
                <a:ext cx="8153400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972" t="-7042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3400" y="5545623"/>
                <a:ext cx="8153400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200" dirty="0" smtClean="0"/>
                  <a:t>Theorem 8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𝑍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200" b="0" i="1" smtClean="0">
                        <a:latin typeface="Cambria Math"/>
                      </a:rPr>
                      <m:t>𝑑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𝜖</m:t>
                    </m:r>
                    <m:sSup>
                      <m:sSupPr>
                        <m:ctrlPr>
                          <a:rPr lang="en-US" sz="22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  <m:sup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𝑇h𝑒𝑛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 ∃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!,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!, 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𝑑𝑞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, 0≤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545623"/>
                <a:ext cx="8153400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972" t="-714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6100" y="5923040"/>
                <a:ext cx="8140700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q</m:t>
                      </m:r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a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div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d</m:t>
                      </m:r>
                      <m:r>
                        <a:rPr lang="en-US" sz="2400" b="0" i="0" smtClean="0">
                          <a:latin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and</m:t>
                      </m:r>
                      <m:r>
                        <a:rPr lang="en-US" sz="2400" b="0" i="0" smtClean="0">
                          <a:latin typeface="Cambria Math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r</m:t>
                      </m:r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a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mod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5923040"/>
                <a:ext cx="81407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8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 smtClean="0">
                <a:cs typeface="Tahoma" charset="0"/>
              </a:rPr>
              <a:t>Congruences</a:t>
            </a:r>
            <a:endParaRPr lang="en-US" altLang="en-US" sz="3600" b="1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2900" y="866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sv-SE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sv-SE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2900" y="1905000"/>
                <a:ext cx="8420100" cy="70788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are integers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positive integer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congruence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with modulo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factor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It is denoted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905000"/>
                <a:ext cx="84201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24" t="-344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4672" y="2722602"/>
                <a:ext cx="3883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17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≡5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6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𝐵𝑒𝑐𝑎𝑢𝑠𝑒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6|(17−5)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672" y="2722602"/>
                <a:ext cx="38831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4672" y="3105835"/>
                <a:ext cx="73159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24 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≠14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6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𝐵𝑒𝑐𝑎𝑢𝑠𝑒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6 | (14−14)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672" y="3105835"/>
                <a:ext cx="731592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3598902"/>
                <a:ext cx="82296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Theorem 09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  ↔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98902"/>
                <a:ext cx="82296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3963432"/>
                <a:ext cx="82296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Theorem 10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  ↔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3432"/>
                <a:ext cx="82296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0700" y="4331732"/>
                <a:ext cx="82423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Theorem 11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𝑡h𝑒𝑛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4331732"/>
                <a:ext cx="82423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91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0700" y="4702096"/>
                <a:ext cx="82296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Theorem 12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𝑡h𝑒𝑛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4702096"/>
                <a:ext cx="82296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0700" y="5071428"/>
                <a:ext cx="82296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Theorem 13 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)+(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5071428"/>
                <a:ext cx="82296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0700" y="5433220"/>
                <a:ext cx="82296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Theorem 14 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5433220"/>
                <a:ext cx="82296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Prime </a:t>
            </a:r>
            <a:r>
              <a:rPr lang="en-US" sz="3600" dirty="0" smtClean="0"/>
              <a:t>Number </a:t>
            </a:r>
            <a:r>
              <a:rPr lang="en-US" sz="3600" dirty="0"/>
              <a:t>and </a:t>
            </a:r>
            <a:r>
              <a:rPr lang="en-US" sz="3600" dirty="0" smtClean="0"/>
              <a:t>GCD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828800"/>
                <a:ext cx="8305800" cy="101566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A positive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greater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is called </a:t>
                </a:r>
                <a:r>
                  <a:rPr lang="en-US" sz="2000" b="1" dirty="0" smtClean="0"/>
                  <a:t>prime</a:t>
                </a:r>
                <a:r>
                  <a:rPr lang="en-US" sz="2000" dirty="0" smtClean="0"/>
                  <a:t> if the only positive factors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A positive integer that is greater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and is not prime is called </a:t>
                </a:r>
                <a:r>
                  <a:rPr lang="en-US" sz="2000" b="1" dirty="0" smtClean="0"/>
                  <a:t>composite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28800"/>
                <a:ext cx="8305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08" t="-2395" r="-73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81000" y="2895600"/>
            <a:ext cx="8305800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Every positive integer greater than 1 can be written uniquely as a prime or as the product of two or more primes where the prime factors are written in order of non-decreasing size.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81000" y="3862864"/>
                <a:ext cx="8305800" cy="3724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is composite integer,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has a prime divisor less than or equal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62864"/>
                <a:ext cx="8305800" cy="372410"/>
              </a:xfrm>
              <a:prstGeom prst="rect">
                <a:avLst/>
              </a:prstGeom>
              <a:blipFill rotWithShape="1">
                <a:blip r:embed="rId3"/>
                <a:stretch>
                  <a:fillRect l="-66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81000" y="4273374"/>
            <a:ext cx="8305800" cy="3724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There are infinitely many primes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1000" y="4724400"/>
                <a:ext cx="8305800" cy="101566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be integers, not both zero. The largest integer d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is called Greatest Common Divisor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, denoted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𝑑</m:t>
                    </m:r>
                    <m:r>
                      <a:rPr lang="en-US" sz="2000" i="1" dirty="0" smtClean="0"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sz="2000" i="1" dirty="0" err="1" smtClean="0">
                        <a:latin typeface="Cambria Math"/>
                      </a:rPr>
                      <m:t>gcd</m:t>
                    </m:r>
                    <m:r>
                      <a:rPr lang="en-US" sz="2000" i="1" dirty="0" smtClean="0">
                        <a:latin typeface="Cambria Math"/>
                      </a:rPr>
                      <m:t>⁡(</m:t>
                    </m:r>
                    <m:r>
                      <a:rPr lang="en-US" sz="2000" i="1" dirty="0" err="1" smtClean="0">
                        <a:latin typeface="Cambria Math"/>
                      </a:rPr>
                      <m:t>𝑎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gcd</m:t>
                    </m:r>
                    <m:r>
                      <a:rPr lang="en-US" sz="2000" i="1" dirty="0" smtClean="0">
                        <a:latin typeface="Cambria Math"/>
                      </a:rPr>
                      <m:t>⁡(</m:t>
                    </m:r>
                    <m:r>
                      <a:rPr lang="en-US" sz="2000" i="1" dirty="0" err="1" smtClean="0">
                        <a:latin typeface="Cambria Math"/>
                      </a:rPr>
                      <m:t>𝑎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</a:rPr>
                      <m:t>) = 1 </m:t>
                    </m:r>
                  </m:oMath>
                </a14:m>
                <a:r>
                  <a:rPr lang="en-US" sz="2000" dirty="0" smtClean="0"/>
                  <a:t>then integer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are relatively prime.  </a:t>
                </a:r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724400"/>
                <a:ext cx="83058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808" t="-2395" r="-73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Prime Number and </a:t>
            </a:r>
            <a:r>
              <a:rPr lang="en-US" sz="3600" dirty="0" smtClean="0"/>
              <a:t>GCD 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8300" y="1828800"/>
                <a:ext cx="8305800" cy="75469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The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…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pairwise relatively prime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 whenever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1828800"/>
                <a:ext cx="8305800" cy="754694"/>
              </a:xfrm>
              <a:prstGeom prst="rect">
                <a:avLst/>
              </a:prstGeom>
              <a:blipFill rotWithShape="1">
                <a:blip r:embed="rId2"/>
                <a:stretch>
                  <a:fillRect l="-734" t="-1613" b="-1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8300" y="2654300"/>
                <a:ext cx="8305800" cy="101566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The Least Common Multiple, lcm, of the positive integer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is the smallest positive integer that is divisible by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. It is denotes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𝑙𝑐𝑚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err="1" smtClean="0">
                        <a:latin typeface="Cambria Math"/>
                      </a:rPr>
                      <m:t>𝑎</m:t>
                    </m:r>
                    <m:r>
                      <a:rPr lang="en-US" sz="2000" i="1" dirty="0" err="1" smtClean="0">
                        <a:latin typeface="Cambria Math"/>
                      </a:rPr>
                      <m:t>,</m:t>
                    </m:r>
                    <m:r>
                      <a:rPr lang="en-US" sz="2000" i="1" dirty="0" err="1" smtClean="0">
                        <a:latin typeface="Cambria Math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2654300"/>
                <a:ext cx="8305800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734" t="-2395" r="-73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52600" y="3810000"/>
                <a:ext cx="5228840" cy="536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/>
                        <m:t>𝑎</m:t>
                      </m:r>
                      <m:r>
                        <a:rPr lang="en-US" sz="2200" i="1"/>
                        <m:t>=</m:t>
                      </m:r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200" i="1"/>
                        <m:t>…</m:t>
                      </m:r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𝑛</m:t>
                              </m:r>
                            </m:sub>
                          </m:sSub>
                        </m:sup>
                      </m:sSubSup>
                      <m:r>
                        <a:rPr lang="en-US" sz="2200" i="1"/>
                        <m:t>    </m:t>
                      </m:r>
                      <m:r>
                        <a:rPr lang="en-US" sz="2200" i="1"/>
                        <m:t>𝑎𝑛𝑑</m:t>
                      </m:r>
                      <m:r>
                        <a:rPr lang="en-US" sz="2200" i="1"/>
                        <m:t>   </m:t>
                      </m:r>
                      <m:r>
                        <a:rPr lang="en-US" sz="2200" i="1"/>
                        <m:t>𝑏</m:t>
                      </m:r>
                      <m:r>
                        <a:rPr lang="en-US" sz="2200" i="1"/>
                        <m:t>=</m:t>
                      </m:r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𝑏</m:t>
                              </m:r>
                            </m:e>
                            <m:sub>
                              <m:r>
                                <a:rPr lang="en-US" sz="2200" i="1"/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𝑏</m:t>
                              </m:r>
                            </m:e>
                            <m:sub>
                              <m:r>
                                <a:rPr lang="en-US" sz="2200" i="1"/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2200" i="1"/>
                        <m:t>…</m:t>
                      </m:r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𝑏</m:t>
                              </m:r>
                            </m:e>
                            <m:sub>
                              <m:r>
                                <a:rPr lang="en-US" sz="2200" i="1"/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10000"/>
                <a:ext cx="5228840" cy="5361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95400" y="4419600"/>
                <a:ext cx="6248400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/>
                        <m:t>gcd</m:t>
                      </m:r>
                      <m:r>
                        <a:rPr lang="en-US" sz="2200" i="1" smtClean="0"/>
                        <m:t> </m:t>
                      </m:r>
                      <m:r>
                        <a:rPr lang="en-US" sz="2200" i="1"/>
                        <m:t>(</m:t>
                      </m:r>
                      <m:r>
                        <a:rPr lang="en-US" sz="2200" i="1"/>
                        <m:t>𝑎</m:t>
                      </m:r>
                      <m:r>
                        <a:rPr lang="en-US" sz="2200" i="1"/>
                        <m:t>,</m:t>
                      </m:r>
                      <m:r>
                        <a:rPr lang="en-US" sz="2200" i="1"/>
                        <m:t>𝑏</m:t>
                      </m:r>
                      <m:r>
                        <a:rPr lang="en-US" sz="2200" i="1"/>
                        <m:t>)=</m:t>
                      </m:r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/>
                            <m:t>min</m:t>
                          </m:r>
                          <m:r>
                            <a:rPr lang="en-US" sz="2200" i="1" smtClean="0"/>
                            <m:t> </m:t>
                          </m:r>
                          <m:r>
                            <a:rPr lang="en-US" sz="2200" i="1"/>
                            <m:t>(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1</m:t>
                              </m:r>
                            </m:sub>
                          </m:sSub>
                          <m:r>
                            <a:rPr lang="en-US" sz="2200" i="1"/>
                            <m:t>,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𝑏</m:t>
                              </m:r>
                            </m:e>
                            <m:sub>
                              <m:r>
                                <a:rPr lang="en-US" sz="2200" i="1"/>
                                <m:t>1</m:t>
                              </m:r>
                            </m:sub>
                          </m:sSub>
                          <m:r>
                            <a:rPr lang="en-US" sz="2200" i="1"/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/>
                            <m:t>min</m:t>
                          </m:r>
                          <m:r>
                            <a:rPr lang="en-US" sz="2200" i="1" smtClean="0"/>
                            <m:t> </m:t>
                          </m:r>
                          <m:r>
                            <a:rPr lang="en-US" sz="2200" i="1"/>
                            <m:t>(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2</m:t>
                              </m:r>
                            </m:sub>
                          </m:sSub>
                          <m:r>
                            <a:rPr lang="en-US" sz="2200" i="1"/>
                            <m:t>,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𝑏</m:t>
                              </m:r>
                            </m:e>
                            <m:sub>
                              <m:r>
                                <a:rPr lang="en-US" sz="2200" i="1"/>
                                <m:t>2</m:t>
                              </m:r>
                            </m:sub>
                          </m:sSub>
                          <m:r>
                            <a:rPr lang="en-US" sz="2200" i="1"/>
                            <m:t>)</m:t>
                          </m:r>
                        </m:sup>
                      </m:sSubSup>
                      <m:r>
                        <a:rPr lang="en-US" sz="2200" i="1"/>
                        <m:t>…</m:t>
                      </m:r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/>
                                <m:t>min</m:t>
                              </m:r>
                              <m:r>
                                <a:rPr lang="en-US" sz="2200" i="1" smtClean="0"/>
                                <m:t> </m:t>
                              </m:r>
                              <m:r>
                                <a:rPr lang="en-US" sz="2200" i="1"/>
                                <m:t>(</m:t>
                              </m:r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𝑛</m:t>
                              </m:r>
                            </m:sub>
                          </m:sSub>
                          <m:r>
                            <a:rPr lang="en-US" sz="2200" i="1"/>
                            <m:t>,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𝑏</m:t>
                              </m:r>
                            </m:e>
                            <m:sub>
                              <m:r>
                                <a:rPr lang="en-US" sz="2200" i="1"/>
                                <m:t>𝑛</m:t>
                              </m:r>
                            </m:sub>
                          </m:sSub>
                          <m:r>
                            <a:rPr lang="en-US" sz="2200" i="1"/>
                            <m:t>)</m:t>
                          </m:r>
                        </m:sup>
                      </m:sSubSup>
                      <m:r>
                        <a:rPr lang="en-US" sz="2200" i="1"/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19600"/>
                <a:ext cx="6248400" cy="5763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371600" y="5063738"/>
                <a:ext cx="6324600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lcm</m:t>
                      </m:r>
                      <m:r>
                        <a:rPr lang="en-US" sz="2200" i="1" smtClean="0"/>
                        <m:t> </m:t>
                      </m:r>
                      <m:r>
                        <a:rPr lang="en-US" sz="2200" i="1"/>
                        <m:t>(</m:t>
                      </m:r>
                      <m:r>
                        <a:rPr lang="en-US" sz="2200" i="1"/>
                        <m:t>𝑎</m:t>
                      </m:r>
                      <m:r>
                        <a:rPr lang="en-US" sz="2200" i="1"/>
                        <m:t>,</m:t>
                      </m:r>
                      <m:r>
                        <a:rPr lang="en-US" sz="2200" i="1"/>
                        <m:t>𝑏</m:t>
                      </m:r>
                      <m:r>
                        <a:rPr lang="en-US" sz="2200" i="1"/>
                        <m:t>)=</m:t>
                      </m:r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/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ax</m:t>
                          </m:r>
                          <m:r>
                            <a:rPr lang="en-US" sz="2200" i="1" smtClean="0"/>
                            <m:t> </m:t>
                          </m:r>
                          <m:r>
                            <a:rPr lang="en-US" sz="2200" i="1"/>
                            <m:t>(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1</m:t>
                              </m:r>
                            </m:sub>
                          </m:sSub>
                          <m:r>
                            <a:rPr lang="en-US" sz="2200" i="1"/>
                            <m:t>,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𝑏</m:t>
                              </m:r>
                            </m:e>
                            <m:sub>
                              <m:r>
                                <a:rPr lang="en-US" sz="2200" i="1"/>
                                <m:t>1</m:t>
                              </m:r>
                            </m:sub>
                          </m:sSub>
                          <m:r>
                            <a:rPr lang="en-US" sz="2200" i="1"/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200"/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ax</m:t>
                          </m:r>
                          <m:r>
                            <a:rPr lang="en-US" sz="2200" i="1" smtClean="0"/>
                            <m:t> </m:t>
                          </m:r>
                          <m:r>
                            <a:rPr lang="en-US" sz="2200" i="1"/>
                            <m:t>(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2</m:t>
                              </m:r>
                            </m:sub>
                          </m:sSub>
                          <m:r>
                            <a:rPr lang="en-US" sz="2200" i="1"/>
                            <m:t>,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𝑏</m:t>
                              </m:r>
                            </m:e>
                            <m:sub>
                              <m:r>
                                <a:rPr lang="en-US" sz="2200" i="1"/>
                                <m:t>2</m:t>
                              </m:r>
                            </m:sub>
                          </m:sSub>
                          <m:r>
                            <a:rPr lang="en-US" sz="2200" i="1"/>
                            <m:t>)</m:t>
                          </m:r>
                        </m:sup>
                      </m:sSubSup>
                      <m:r>
                        <a:rPr lang="en-US" sz="2200" i="1"/>
                        <m:t>…</m:t>
                      </m:r>
                      <m:sSubSup>
                        <m:sSubSupPr>
                          <m:ctrlPr>
                            <a:rPr lang="en-US" sz="2200" i="1"/>
                          </m:ctrlPr>
                        </m:sSubSupPr>
                        <m:e>
                          <m:r>
                            <a:rPr lang="en-US" sz="2200" i="1"/>
                            <m:t>𝑝</m:t>
                          </m:r>
                        </m:e>
                        <m:sub>
                          <m:r>
                            <a:rPr lang="en-US" sz="2200" i="1"/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/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ax</m:t>
                              </m:r>
                              <m:r>
                                <a:rPr lang="en-US" sz="2200" i="1" smtClean="0"/>
                                <m:t> </m:t>
                              </m:r>
                              <m:r>
                                <a:rPr lang="en-US" sz="2200" i="1"/>
                                <m:t>(</m:t>
                              </m:r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𝑛</m:t>
                              </m:r>
                            </m:sub>
                          </m:sSub>
                          <m:r>
                            <a:rPr lang="en-US" sz="2200" i="1"/>
                            <m:t>,</m:t>
                          </m:r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𝑏</m:t>
                              </m:r>
                            </m:e>
                            <m:sub>
                              <m:r>
                                <a:rPr lang="en-US" sz="2200" i="1"/>
                                <m:t>𝑛</m:t>
                              </m:r>
                            </m:sub>
                          </m:sSub>
                          <m:r>
                            <a:rPr lang="en-US" sz="2200" i="1"/>
                            <m:t>)</m:t>
                          </m:r>
                        </m:sup>
                      </m:sSubSup>
                      <m:r>
                        <a:rPr lang="en-US" sz="2200" i="1"/>
                        <m:t>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063738"/>
                <a:ext cx="6324600" cy="5763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55600" y="5651499"/>
                <a:ext cx="8305800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𝑎𝑏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𝑔𝑐𝑑</m:t>
                      </m:r>
                      <m:d>
                        <m:d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200" b="0" i="1" smtClean="0">
                          <a:latin typeface="Cambria Math"/>
                        </a:rPr>
                        <m:t>𝑙𝑐𝑚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𝑎</m:t>
                      </m:r>
                      <m:r>
                        <a:rPr lang="en-US" sz="2200" b="0" i="1" smtClean="0">
                          <a:latin typeface="Cambria Math"/>
                        </a:rPr>
                        <m:t>,</m:t>
                      </m:r>
                      <m:r>
                        <a:rPr lang="en-US" sz="2200" b="0" i="1" smtClean="0">
                          <a:latin typeface="Cambria Math"/>
                        </a:rPr>
                        <m:t>𝑏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5651499"/>
                <a:ext cx="8305800" cy="430887"/>
              </a:xfrm>
              <a:prstGeom prst="rect">
                <a:avLst/>
              </a:prstGeom>
              <a:blipFill rotWithShape="1">
                <a:blip r:embed="rId7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7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Greatest Common Divisor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81000" y="1828800"/>
                <a:ext cx="8305800" cy="3847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9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𝑎</m:t>
                    </m:r>
                    <m:r>
                      <a:rPr lang="en-US" sz="1900" b="0" i="1" smtClean="0">
                        <a:latin typeface="Cambria Math"/>
                      </a:rPr>
                      <m:t>=</m:t>
                    </m:r>
                    <m:r>
                      <a:rPr lang="en-US" sz="1900" b="0" i="1" smtClean="0">
                        <a:latin typeface="Cambria Math"/>
                      </a:rPr>
                      <m:t>𝑏𝑞</m:t>
                    </m:r>
                    <m:r>
                      <a:rPr lang="en-US" sz="1900" b="0" i="1" smtClean="0">
                        <a:latin typeface="Cambria Math"/>
                      </a:rPr>
                      <m:t>+</m:t>
                    </m:r>
                    <m:r>
                      <a:rPr lang="en-US" sz="19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19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/>
                      </a:rPr>
                      <m:t>𝑎</m:t>
                    </m:r>
                    <m:r>
                      <a:rPr lang="en-US" sz="1900" b="0" i="1" smtClean="0">
                        <a:latin typeface="Cambria Math"/>
                      </a:rPr>
                      <m:t>,</m:t>
                    </m:r>
                    <m:r>
                      <a:rPr lang="en-US" sz="1900" b="0" i="1" smtClean="0">
                        <a:latin typeface="Cambria Math"/>
                      </a:rPr>
                      <m:t>𝑏</m:t>
                    </m:r>
                    <m:r>
                      <a:rPr lang="en-US" sz="1900" b="0" i="1" smtClean="0">
                        <a:latin typeface="Cambria Math"/>
                      </a:rPr>
                      <m:t>,</m:t>
                    </m:r>
                    <m:r>
                      <a:rPr lang="en-US" sz="1900" b="0" i="1" smtClean="0">
                        <a:latin typeface="Cambria Math"/>
                      </a:rPr>
                      <m:t>𝑞</m:t>
                    </m:r>
                    <m:r>
                      <a:rPr lang="en-US" sz="1900" b="0" i="1" smtClean="0">
                        <a:latin typeface="Cambria Math"/>
                      </a:rPr>
                      <m:t> </m:t>
                    </m:r>
                    <m:r>
                      <a:rPr lang="en-US" sz="1900" b="0" i="1" smtClean="0">
                        <a:latin typeface="Cambria Math"/>
                      </a:rPr>
                      <m:t>𝑎𝑛𝑑</m:t>
                    </m:r>
                    <m:r>
                      <a:rPr lang="en-US" sz="1900" b="0" i="1" smtClean="0">
                        <a:latin typeface="Cambria Math"/>
                      </a:rPr>
                      <m:t> </m:t>
                    </m:r>
                    <m:r>
                      <a:rPr lang="en-US" sz="19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1900" dirty="0" smtClean="0"/>
                  <a:t> are integers,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19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19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9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/>
                      </a:rPr>
                      <m:t>gcd</m:t>
                    </m:r>
                    <m:r>
                      <a:rPr lang="en-US" sz="1900" b="0" i="1" smtClean="0">
                        <a:latin typeface="Cambria Math"/>
                      </a:rPr>
                      <m:t>⁡(</m:t>
                    </m:r>
                    <m:r>
                      <a:rPr lang="en-US" sz="1900" b="0" i="1" smtClean="0">
                        <a:latin typeface="Cambria Math"/>
                      </a:rPr>
                      <m:t>𝑏</m:t>
                    </m:r>
                    <m:r>
                      <a:rPr lang="en-US" sz="1900" b="0" i="1" smtClean="0">
                        <a:latin typeface="Cambria Math"/>
                      </a:rPr>
                      <m:t>,</m:t>
                    </m:r>
                    <m:r>
                      <a:rPr lang="en-US" sz="1900" b="0" i="1" smtClean="0">
                        <a:latin typeface="Cambria Math"/>
                      </a:rPr>
                      <m:t>𝑟</m:t>
                    </m:r>
                    <m:r>
                      <a:rPr lang="en-US" sz="19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900" dirty="0" smtClean="0"/>
                  <a:t>.</a:t>
                </a:r>
                <a:endParaRPr lang="en-US" sz="1900" b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28800"/>
                <a:ext cx="8305800" cy="384721"/>
              </a:xfrm>
              <a:prstGeom prst="rect">
                <a:avLst/>
              </a:prstGeom>
              <a:blipFill rotWithShape="1">
                <a:blip r:embed="rId2"/>
                <a:stretch>
                  <a:fillRect l="-734" t="-9524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99542" y="2317234"/>
                <a:ext cx="579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divides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" y="2317234"/>
                <a:ext cx="5791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99542" y="2687598"/>
                <a:ext cx="579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divides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" y="2687598"/>
                <a:ext cx="5791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47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99542" y="3045262"/>
                <a:ext cx="830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Therefore, any common divisor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, is also common divisor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" y="3045262"/>
                <a:ext cx="830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61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99542" y="3419754"/>
                <a:ext cx="830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The problem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 ?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" y="3419754"/>
                <a:ext cx="8305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33829" y="3801786"/>
                <a:ext cx="8271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𝑙𝑒𝑡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.  It can be written as </a:t>
                </a:r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29" y="3801786"/>
                <a:ext cx="827151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9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047242" y="4120634"/>
                <a:ext cx="36238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42" y="4120634"/>
                <a:ext cx="362381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084327" y="4504730"/>
                <a:ext cx="3586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27" y="4504730"/>
                <a:ext cx="358672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793242" y="4874062"/>
                <a:ext cx="3933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     0≤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42" y="4874062"/>
                <a:ext cx="393312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31342" y="5249586"/>
                <a:ext cx="14089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42" y="5249586"/>
                <a:ext cx="1408912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75581" y="5671149"/>
                <a:ext cx="77909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 …=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81" y="5671149"/>
                <a:ext cx="77909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256818" y="5295268"/>
                <a:ext cx="642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𝑠𝑞𝑢𝑒𝑛𝑐𝑒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𝑟𝑒𝑚𝑖𝑛𝑑𝑒𝑟𝑠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𝑑𝑖𝑣𝑖𝑑𝑒𝑠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&gt;…&gt;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≥0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818" y="5295268"/>
                <a:ext cx="6429982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086600" cy="350838"/>
          </a:xfrm>
        </p:spPr>
        <p:txBody>
          <a:bodyPr/>
          <a:lstStyle/>
          <a:p>
            <a:r>
              <a:rPr lang="en-US" sz="3200" dirty="0" smtClean="0"/>
              <a:t>Example 01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34977" y="2514600"/>
                <a:ext cx="63532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62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414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248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77" y="2514600"/>
                <a:ext cx="6353223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46663" y="2914710"/>
                <a:ext cx="35867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14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48∙1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66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3" y="2914710"/>
                <a:ext cx="3586726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08000" y="1841500"/>
                <a:ext cx="312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414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662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 ?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841500"/>
                <a:ext cx="3124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55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51180" y="3362223"/>
                <a:ext cx="35867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48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66∙1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8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0" y="3362223"/>
                <a:ext cx="358672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51180" y="3762333"/>
                <a:ext cx="35867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66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8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2∙2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0" y="3762333"/>
                <a:ext cx="3586726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62268" y="4206833"/>
                <a:ext cx="35867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indent="-114300" algn="l"/>
                <a:r>
                  <a:rPr lang="en-US" sz="2000" dirty="0" smtClean="0"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8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2∙41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68" y="4206833"/>
                <a:ext cx="3586726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62268" y="4636808"/>
                <a:ext cx="312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414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662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68" y="4636808"/>
                <a:ext cx="31242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14800" y="18415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The Euclidean algorithms is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86468" y="2460030"/>
            <a:ext cx="477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Procedure 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 : positive integers 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291471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x :=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33148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y := 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114800" y="3684152"/>
                <a:ext cx="441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684152"/>
                <a:ext cx="44196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1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114800" y="406405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Begin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74394" y="4433391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 := x mod 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83100" y="483652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x := 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83100" y="52366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y := 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14134" y="56059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End  {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is x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19" grpId="0"/>
      <p:bldP spid="20" grpId="0"/>
      <p:bldP spid="21" grpId="0"/>
      <p:bldP spid="5" grpId="0"/>
      <p:bldP spid="23" grpId="0"/>
      <p:bldP spid="6" grpId="0"/>
      <p:bldP spid="7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number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81000" y="1828800"/>
                <a:ext cx="8305800" cy="101566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/>
                  <a:t>Two relative prime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  <m:r>
                      <a:rPr lang="en-US" sz="2000" i="1" dirty="0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000" dirty="0" smtClean="0"/>
                  <a:t> then there is uniquely inverse of a module m. labelled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000" dirty="0" smtClean="0"/>
                  <a:t> , so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00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≡1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. Integer less than m and congruence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000" dirty="0" smtClean="0"/>
                  <a:t> module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is also inverse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module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28800"/>
                <a:ext cx="83058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08" t="-2395" r="-73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7200" y="3581400"/>
                <a:ext cx="8382000" cy="646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/>
                  <a:t>Since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gcd</m:t>
                    </m:r>
                    <m:r>
                      <a:rPr lang="en-US" i="1" dirty="0" smtClean="0">
                        <a:latin typeface="Cambria Math"/>
                      </a:rPr>
                      <m:t>⁡(3,7)=1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then there will be inverse of 3 </a:t>
                </a:r>
                <a:r>
                  <a:rPr lang="en-US" dirty="0"/>
                  <a:t>modulo 7.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7 = 2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 dirty="0" smtClean="0">
                        <a:latin typeface="Cambria Math"/>
                      </a:rPr>
                      <m:t> 3 + 1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i="1" dirty="0">
                        <a:latin typeface="Cambria Math"/>
                      </a:rPr>
                      <m:t>−2 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 dirty="0">
                        <a:latin typeface="Cambria Math"/>
                      </a:rPr>
                      <m:t> 3 + 7 = 1   </m:t>
                    </m:r>
                    <m:r>
                      <a:rPr lang="en-US" i="1" dirty="0">
                        <a:latin typeface="Cambria Math"/>
                        <a:sym typeface="Wingdings"/>
                      </a:rPr>
                      <m:t></m:t>
                    </m:r>
                    <m:r>
                      <a:rPr lang="en-US" i="1" dirty="0">
                        <a:latin typeface="Cambria Math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e>
                    </m:acc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</a:rPr>
                      <m:t>3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≡1 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𝑚𝑜𝑑𝑢𝑙𝑒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7)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=−2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81400"/>
                <a:ext cx="8382000" cy="646908"/>
              </a:xfrm>
              <a:prstGeom prst="rect">
                <a:avLst/>
              </a:prstGeom>
              <a:blipFill rotWithShape="1">
                <a:blip r:embed="rId3"/>
                <a:stretch>
                  <a:fillRect l="-58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8300" y="3124200"/>
            <a:ext cx="831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Example :  Find inverse of 3 modulo 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33400" y="4724400"/>
                <a:ext cx="8153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dirty="0" smtClean="0"/>
                  <a:t>Other integers that are congruence with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also inverse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such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,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9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12</m:t>
                    </m:r>
                  </m:oMath>
                </a14:m>
                <a:r>
                  <a:rPr lang="en-US" dirty="0" smtClean="0"/>
                  <a:t>, etc.</a:t>
                </a:r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724400"/>
                <a:ext cx="81534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7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57200" y="4242280"/>
                <a:ext cx="3563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then </a:t>
                </a:r>
                <a:r>
                  <a:rPr lang="en-US" dirty="0" smtClean="0"/>
                  <a:t>inverse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7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42280"/>
                <a:ext cx="35637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84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0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5588</TotalTime>
  <Words>2312</Words>
  <Application>Microsoft Office PowerPoint</Application>
  <PresentationFormat>On-screen Show (4:3)</PresentationFormat>
  <Paragraphs>145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UPH4</vt:lpstr>
      <vt:lpstr>Microsoft Equation 3.0</vt:lpstr>
      <vt:lpstr>PowerPoint Presentation</vt:lpstr>
      <vt:lpstr>Introduction</vt:lpstr>
      <vt:lpstr> Basic Concepts</vt:lpstr>
      <vt:lpstr>Congruences</vt:lpstr>
      <vt:lpstr>Prime Number and GCD</vt:lpstr>
      <vt:lpstr>Prime Number and GCD (Cont)</vt:lpstr>
      <vt:lpstr>Greatest Common Divisor</vt:lpstr>
      <vt:lpstr>Example 01</vt:lpstr>
      <vt:lpstr>Inverse number</vt:lpstr>
      <vt:lpstr>Applications of Number Theory</vt:lpstr>
      <vt:lpstr>Pseudo-Numbers</vt:lpstr>
      <vt:lpstr>Criptography</vt:lpstr>
      <vt:lpstr>International Standard Book Number</vt:lpstr>
      <vt:lpstr>Chinese Remainder</vt:lpstr>
      <vt:lpstr>Calculation with big Integer</vt:lpstr>
      <vt:lpstr>Fermat Theory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462</cp:revision>
  <dcterms:created xsi:type="dcterms:W3CDTF">2008-06-16T09:38:38Z</dcterms:created>
  <dcterms:modified xsi:type="dcterms:W3CDTF">2014-10-22T07:47:01Z</dcterms:modified>
</cp:coreProperties>
</file>