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69" r:id="rId3"/>
    <p:sldId id="296" r:id="rId4"/>
    <p:sldId id="299" r:id="rId5"/>
    <p:sldId id="298" r:id="rId6"/>
    <p:sldId id="300" r:id="rId7"/>
    <p:sldId id="301" r:id="rId8"/>
    <p:sldId id="302" r:id="rId9"/>
    <p:sldId id="306" r:id="rId10"/>
    <p:sldId id="307" r:id="rId11"/>
    <p:sldId id="303" r:id="rId12"/>
    <p:sldId id="308" r:id="rId13"/>
    <p:sldId id="309" r:id="rId14"/>
    <p:sldId id="311" r:id="rId15"/>
    <p:sldId id="310" r:id="rId16"/>
  </p:sldIdLst>
  <p:sldSz cx="9144000" cy="6858000" type="screen4x3"/>
  <p:notesSz cx="6858000" cy="9144000"/>
  <p:custDataLst>
    <p:tags r:id="rId18"/>
  </p:custDataLst>
  <p:defaultTextStyle>
    <a:defPPr>
      <a:defRPr lang="en-US"/>
    </a:defPPr>
    <a:lvl1pPr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3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45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fld id="{40564EEC-7A6E-4AF2-87E9-035A007A172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5589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EF53EB3E-92CB-449F-9487-5F0FC343E2F8}" type="slidenum">
              <a:rPr lang="en-US" altLang="en-US" smtClean="0"/>
              <a:pPr algn="r" eaLnBrk="1" hangingPunct="1">
                <a:spcBef>
                  <a:spcPct val="0"/>
                </a:spcBef>
              </a:pPr>
              <a:t>1</a:t>
            </a:fld>
            <a:endParaRPr lang="en-US" altLang="en-US" dirty="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0600" y="2057400"/>
            <a:ext cx="7772400" cy="1470025"/>
          </a:xfrm>
        </p:spPr>
        <p:txBody>
          <a:bodyPr/>
          <a:lstStyle>
            <a:lvl1pPr algn="r">
              <a:defRPr sz="40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810000"/>
            <a:ext cx="7772400" cy="1295400"/>
          </a:xfrm>
        </p:spPr>
        <p:txBody>
          <a:bodyPr/>
          <a:lstStyle>
            <a:lvl1pPr marL="0" indent="0" algn="r">
              <a:buFontTx/>
              <a:buNone/>
              <a:defRPr sz="2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5795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77000"/>
            <a:ext cx="2895600" cy="4000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77000"/>
            <a:ext cx="2133600" cy="4000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F8B042-E807-487B-A33B-A1D0A64911D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319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5BA61F-39F7-471C-A4E8-A0CEDDADF19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572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762000"/>
            <a:ext cx="21336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762000"/>
            <a:ext cx="62484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557253-E5C1-47F1-A04C-EE52445F66D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333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DF407F-F47D-401B-BF01-105D8ED8D39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226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2E954E-6940-4502-977D-93F0BD0A56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85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752600"/>
            <a:ext cx="4191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52600"/>
            <a:ext cx="4191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7C0C28-D684-41D6-987D-7C4EF406BA9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918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2EF65E-48F2-497F-83D4-AACB1181521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489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D3B3F8-67F3-4119-87DF-47F349C304D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093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BC87FA-2CA7-41DA-A9D0-611FED6EC6F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622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FFE7E6-50B6-44DB-A32B-B01AAE893B9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173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F55EC2-3FA6-46C9-9F50-F75940849ED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9774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52600" y="762000"/>
            <a:ext cx="7086600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752600"/>
            <a:ext cx="85344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81000" y="6477000"/>
            <a:ext cx="2133600" cy="381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solidFill>
                  <a:srgbClr val="002368"/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48000" y="6477000"/>
            <a:ext cx="2895600" cy="381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002368"/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77000"/>
            <a:ext cx="2133600" cy="3810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002368"/>
                </a:solidFill>
                <a:latin typeface="+mn-lt"/>
              </a:defRPr>
            </a:lvl1pPr>
          </a:lstStyle>
          <a:p>
            <a:pPr>
              <a:defRPr/>
            </a:pPr>
            <a:fld id="{9C5833F0-88EC-4BC3-847A-25688DF380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31" r:id="rId1"/>
    <p:sldLayoutId id="2147484021" r:id="rId2"/>
    <p:sldLayoutId id="2147484022" r:id="rId3"/>
    <p:sldLayoutId id="2147484023" r:id="rId4"/>
    <p:sldLayoutId id="2147484024" r:id="rId5"/>
    <p:sldLayoutId id="2147484025" r:id="rId6"/>
    <p:sldLayoutId id="2147484026" r:id="rId7"/>
    <p:sldLayoutId id="2147484027" r:id="rId8"/>
    <p:sldLayoutId id="2147484028" r:id="rId9"/>
    <p:sldLayoutId id="2147484029" r:id="rId10"/>
    <p:sldLayoutId id="2147484030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Trebuchet MS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Trebuchet MS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Trebuchet MS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Trebuchet MS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Trebuchet MS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Trebuchet MS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Trebuchet MS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Trebuchet MS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rgbClr val="002368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2368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2368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2368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02368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002368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002368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002368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002368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10" Type="http://schemas.openxmlformats.org/officeDocument/2006/relationships/image" Target="../media/image44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Relationship Id="rId9" Type="http://schemas.openxmlformats.org/officeDocument/2006/relationships/image" Target="../media/image5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Relationship Id="rId9" Type="http://schemas.openxmlformats.org/officeDocument/2006/relationships/image" Target="../media/image6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image" Target="../media/image62.png"/><Relationship Id="rId7" Type="http://schemas.openxmlformats.org/officeDocument/2006/relationships/image" Target="../media/image66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Relationship Id="rId9" Type="http://schemas.openxmlformats.org/officeDocument/2006/relationships/image" Target="../media/image6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3" Type="http://schemas.openxmlformats.org/officeDocument/2006/relationships/image" Target="../media/image70.png"/><Relationship Id="rId7" Type="http://schemas.openxmlformats.org/officeDocument/2006/relationships/image" Target="../media/image74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10" Type="http://schemas.openxmlformats.org/officeDocument/2006/relationships/image" Target="../media/image77.png"/><Relationship Id="rId4" Type="http://schemas.openxmlformats.org/officeDocument/2006/relationships/image" Target="../media/image71.png"/><Relationship Id="rId9" Type="http://schemas.openxmlformats.org/officeDocument/2006/relationships/image" Target="../media/image7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3" Type="http://schemas.openxmlformats.org/officeDocument/2006/relationships/image" Target="../media/image79.png"/><Relationship Id="rId7" Type="http://schemas.openxmlformats.org/officeDocument/2006/relationships/image" Target="../media/image83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png"/><Relationship Id="rId5" Type="http://schemas.openxmlformats.org/officeDocument/2006/relationships/image" Target="../media/image81.png"/><Relationship Id="rId10" Type="http://schemas.openxmlformats.org/officeDocument/2006/relationships/image" Target="../media/image86.png"/><Relationship Id="rId4" Type="http://schemas.openxmlformats.org/officeDocument/2006/relationships/image" Target="../media/image80.png"/><Relationship Id="rId9" Type="http://schemas.openxmlformats.org/officeDocument/2006/relationships/image" Target="../media/image8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13" Type="http://schemas.openxmlformats.org/officeDocument/2006/relationships/image" Target="../media/image18.png"/><Relationship Id="rId3" Type="http://schemas.openxmlformats.org/officeDocument/2006/relationships/image" Target="../media/image10.png"/><Relationship Id="rId7" Type="http://schemas.openxmlformats.org/officeDocument/2006/relationships/oleObject" Target="../embeddings/oleObject2.bin"/><Relationship Id="rId12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3.png"/><Relationship Id="rId11" Type="http://schemas.openxmlformats.org/officeDocument/2006/relationships/image" Target="../media/image16.png"/><Relationship Id="rId5" Type="http://schemas.openxmlformats.org/officeDocument/2006/relationships/image" Target="../media/image12.png"/><Relationship Id="rId10" Type="http://schemas.openxmlformats.org/officeDocument/2006/relationships/image" Target="../media/image15.png"/><Relationship Id="rId4" Type="http://schemas.openxmlformats.org/officeDocument/2006/relationships/image" Target="../media/image11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400800" y="5638800"/>
            <a:ext cx="2438400" cy="533400"/>
          </a:xfrm>
        </p:spPr>
        <p:txBody>
          <a:bodyPr/>
          <a:lstStyle/>
          <a:p>
            <a:pPr eaLnBrk="1" hangingPunct="1"/>
            <a:r>
              <a:rPr lang="en-US" altLang="en-US" dirty="0"/>
              <a:t>Samuel Lukas</a:t>
            </a: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2743200" y="457200"/>
            <a:ext cx="4495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2200">
                <a:solidFill>
                  <a:srgbClr val="002368"/>
                </a:solidFill>
                <a:latin typeface="Trebuchet MS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000">
                <a:solidFill>
                  <a:srgbClr val="002368"/>
                </a:solidFill>
                <a:latin typeface="Trebuchet MS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rgbClr val="002368"/>
                </a:solidFill>
                <a:latin typeface="Trebuchet MS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rgbClr val="002368"/>
                </a:solidFill>
                <a:latin typeface="Trebuchet MS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rgbClr val="002368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2368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2368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2368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2368"/>
                </a:solidFill>
                <a:latin typeface="Trebuchet MS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3200" b="1" dirty="0">
                <a:solidFill>
                  <a:schemeClr val="bg1"/>
                </a:solidFill>
                <a:latin typeface="Arial" charset="0"/>
              </a:rPr>
              <a:t>Computer Science</a:t>
            </a:r>
            <a:endParaRPr lang="id-ID" altLang="en-US" sz="3200" b="1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3076" name="TextBox 4"/>
          <p:cNvSpPr txBox="1">
            <a:spLocks noChangeArrowheads="1"/>
          </p:cNvSpPr>
          <p:nvPr/>
        </p:nvSpPr>
        <p:spPr bwMode="auto">
          <a:xfrm>
            <a:off x="342900" y="2819400"/>
            <a:ext cx="84582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2200">
                <a:solidFill>
                  <a:srgbClr val="002368"/>
                </a:solidFill>
                <a:latin typeface="Trebuchet MS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000">
                <a:solidFill>
                  <a:srgbClr val="002368"/>
                </a:solidFill>
                <a:latin typeface="Trebuchet MS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rgbClr val="002368"/>
                </a:solidFill>
                <a:latin typeface="Trebuchet MS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rgbClr val="002368"/>
                </a:solidFill>
                <a:latin typeface="Trebuchet MS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rgbClr val="002368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2368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2368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2368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2368"/>
                </a:solidFill>
                <a:latin typeface="Trebuchet MS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4000" b="1" dirty="0">
                <a:solidFill>
                  <a:schemeClr val="bg1"/>
                </a:solidFill>
                <a:latin typeface="Arial" charset="0"/>
              </a:rPr>
              <a:t>Counting theory</a:t>
            </a:r>
            <a:endParaRPr lang="id-ID" altLang="en-US" sz="4000" b="1" dirty="0">
              <a:solidFill>
                <a:schemeClr val="bg1"/>
              </a:solidFill>
              <a:latin typeface="Arial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300" b="1" dirty="0">
                <a:latin typeface="Arial" panose="020B0604020202020204" pitchFamily="34" charset="0"/>
                <a:cs typeface="Arial" panose="020B0604020202020204" pitchFamily="34" charset="0"/>
              </a:rPr>
              <a:t>Solving Recursive 02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04800" y="1905000"/>
                <a:ext cx="520584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2.     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en-US" sz="20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−1</m:t>
                          </m:r>
                        </m:sub>
                      </m:sSub>
                      <m:r>
                        <a:rPr lang="en-US" sz="2000" b="0" i="1" smtClean="0">
                          <a:latin typeface="Cambria Math"/>
                        </a:rPr>
                        <m:t>+1   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∧</m:t>
                      </m:r>
                      <m:r>
                        <a:rPr lang="en-US" sz="2000" b="0" i="1" smtClean="0">
                          <a:latin typeface="Cambria Math"/>
                        </a:rPr>
                        <m:t>   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/>
                        </a:rPr>
                        <m:t>=1 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→</m:t>
                      </m:r>
                      <m:r>
                        <a:rPr lang="en-US" sz="2000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100</m:t>
                          </m:r>
                        </m:sub>
                      </m:sSub>
                      <m:r>
                        <a:rPr lang="en-US" sz="2000" b="0" i="1" smtClean="0">
                          <a:latin typeface="Cambria Math"/>
                        </a:rPr>
                        <m:t>= ?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1905000"/>
                <a:ext cx="5205849" cy="400110"/>
              </a:xfrm>
              <a:prstGeom prst="rect">
                <a:avLst/>
              </a:prstGeom>
              <a:blipFill rotWithShape="1">
                <a:blip r:embed="rId2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787400" y="2447955"/>
                <a:ext cx="217777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en-US" sz="2000" b="0" i="1" smtClean="0">
                          <a:latin typeface="Cambria Math"/>
                        </a:rPr>
                        <m:t>=2</m:t>
                      </m:r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−1</m:t>
                          </m:r>
                        </m:sub>
                      </m:sSub>
                      <m:r>
                        <a:rPr lang="en-US" sz="2000" b="0" i="1" smtClean="0">
                          <a:latin typeface="Cambria Math"/>
                        </a:rPr>
                        <m:t>+1   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 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400" y="2447955"/>
                <a:ext cx="2177776" cy="400110"/>
              </a:xfrm>
              <a:prstGeom prst="rect">
                <a:avLst/>
              </a:prstGeom>
              <a:blipFill rotWithShape="1">
                <a:blip r:embed="rId3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762000" y="2845040"/>
                <a:ext cx="76962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−1</m:t>
                          </m:r>
                        </m:sub>
                      </m:sSub>
                      <m:r>
                        <a:rPr lang="en-US" sz="2000" b="0" i="1" smtClean="0">
                          <a:latin typeface="Cambria Math"/>
                        </a:rPr>
                        <m:t>=2</m:t>
                      </m:r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−2</m:t>
                          </m:r>
                        </m:sub>
                      </m:sSub>
                      <m:r>
                        <a:rPr lang="en-US" sz="2000" b="0" i="1" smtClean="0">
                          <a:latin typeface="Cambria Math"/>
                        </a:rPr>
                        <m:t>+1   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→ 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</m:sub>
                      </m:sSub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2(2</m:t>
                          </m:r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−2</m:t>
                          </m:r>
                        </m:sub>
                      </m:sSub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+1)+1=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−2</m:t>
                          </m:r>
                        </m:sub>
                      </m:sSub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+2+1 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2845040"/>
                <a:ext cx="7696200" cy="400110"/>
              </a:xfrm>
              <a:prstGeom prst="rect">
                <a:avLst/>
              </a:prstGeom>
              <a:blipFill rotWithShape="1">
                <a:blip r:embed="rId4"/>
                <a:stretch>
                  <a:fillRect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800100" y="3312706"/>
                <a:ext cx="82169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−2</m:t>
                          </m:r>
                        </m:sub>
                      </m:sSub>
                      <m:r>
                        <a:rPr lang="en-US" sz="20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−3</m:t>
                          </m:r>
                        </m:sub>
                      </m:sSub>
                      <m:r>
                        <a:rPr lang="en-US" sz="2000" b="0" i="1" smtClean="0">
                          <a:latin typeface="Cambria Math"/>
                        </a:rPr>
                        <m:t>+1 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→ 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</m:sub>
                      </m:sSub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 (2</m:t>
                          </m:r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−3</m:t>
                          </m:r>
                        </m:sub>
                      </m:sSub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+1)+2∙1=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3</m:t>
                          </m:r>
                        </m:sup>
                      </m:sSup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−3</m:t>
                          </m:r>
                        </m:sub>
                      </m:sSub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+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+2+1 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100" y="3312706"/>
                <a:ext cx="8216900" cy="400110"/>
              </a:xfrm>
              <a:prstGeom prst="rect">
                <a:avLst/>
              </a:prstGeom>
              <a:blipFill rotWithShape="1"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800100" y="3763616"/>
                <a:ext cx="76962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−3</m:t>
                          </m:r>
                        </m:sub>
                      </m:sSub>
                      <m:r>
                        <a:rPr lang="en-US" sz="20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−4</m:t>
                          </m:r>
                        </m:sub>
                      </m:sSub>
                      <m:r>
                        <a:rPr lang="en-US" sz="2000" b="0" i="1" smtClean="0">
                          <a:latin typeface="Cambria Math"/>
                        </a:rPr>
                        <m:t>+1 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→ 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</m:sub>
                      </m:sSub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4</m:t>
                          </m:r>
                        </m:sup>
                      </m:sSup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𝑛</m:t>
                          </m:r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−4</m:t>
                          </m:r>
                        </m:sub>
                      </m:sSub>
                      <m:r>
                        <a:rPr lang="en-US" sz="2000" i="1">
                          <a:latin typeface="Cambria Math"/>
                          <a:ea typeface="Cambria Math"/>
                        </a:rPr>
                        <m:t>+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3</m:t>
                          </m:r>
                        </m:sup>
                      </m:sSup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+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+2+1 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100" y="3763616"/>
                <a:ext cx="7696200" cy="400110"/>
              </a:xfrm>
              <a:prstGeom prst="rect">
                <a:avLst/>
              </a:prstGeom>
              <a:blipFill rotWithShape="1">
                <a:blip r:embed="rId6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800100" y="4534734"/>
                <a:ext cx="7696200" cy="4358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en-US" sz="20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−1</m:t>
                          </m:r>
                        </m:sup>
                      </m:sSup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−(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−1)</m:t>
                          </m:r>
                        </m:sub>
                      </m:sSub>
                      <m:r>
                        <a:rPr lang="en-US" sz="2000" b="0" i="1" smtClean="0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−2</m:t>
                          </m:r>
                        </m:sup>
                      </m:sSup>
                      <m:r>
                        <a:rPr lang="en-US" sz="2000" b="0" i="1" smtClean="0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−3</m:t>
                          </m:r>
                        </m:sup>
                      </m:sSup>
                      <m:r>
                        <a:rPr lang="en-US" sz="2000" b="0" i="1" smtClean="0">
                          <a:latin typeface="Cambria Math"/>
                        </a:rPr>
                        <m:t>+…+2+1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100" y="4534734"/>
                <a:ext cx="7696200" cy="435889"/>
              </a:xfrm>
              <a:prstGeom prst="rect">
                <a:avLst/>
              </a:prstGeom>
              <a:blipFill rotWithShape="1">
                <a:blip r:embed="rId7"/>
                <a:stretch>
                  <a:fillRect b="-11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800100" y="5370733"/>
                <a:ext cx="76962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smtClean="0">
                              <a:latin typeface="Cambria Math"/>
                              <a:ea typeface="Cambria Math"/>
                            </a:rPr>
                            <m:t>∴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100</m:t>
                          </m:r>
                        </m:sub>
                      </m:sSub>
                      <m:r>
                        <a:rPr lang="en-US" sz="20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/>
                            </a:rPr>
                            <m:t>100</m:t>
                          </m:r>
                        </m:sup>
                      </m:sSup>
                      <m:r>
                        <a:rPr lang="en-US" sz="2000" b="0" i="1" smtClean="0">
                          <a:latin typeface="Cambria Math"/>
                        </a:rPr>
                        <m:t>−1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 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100" y="5370733"/>
                <a:ext cx="7696200" cy="400110"/>
              </a:xfrm>
              <a:prstGeom prst="rect">
                <a:avLst/>
              </a:prstGeom>
              <a:blipFill rotWithShape="1">
                <a:blip r:embed="rId8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787400" y="4970623"/>
                <a:ext cx="76962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en-US" sz="20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−1</m:t>
                          </m:r>
                        </m:sup>
                      </m:sSup>
                      <m:r>
                        <a:rPr lang="en-US" sz="2000" b="0" i="1" smtClean="0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−2</m:t>
                          </m:r>
                        </m:sup>
                      </m:sSup>
                      <m:r>
                        <a:rPr lang="en-US" sz="2000" b="0" i="1" smtClean="0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−3</m:t>
                          </m:r>
                        </m:sup>
                      </m:sSup>
                      <m:r>
                        <a:rPr lang="en-US" sz="2000" b="0" i="1" smtClean="0">
                          <a:latin typeface="Cambria Math"/>
                        </a:rPr>
                        <m:t>+…+2+1=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/>
                            </a:rPr>
                            <m:t>𝑛</m:t>
                          </m:r>
                        </m:sup>
                      </m:sSup>
                      <m:r>
                        <a:rPr lang="en-US" sz="2000" b="0" i="1" smtClean="0">
                          <a:latin typeface="Cambria Math"/>
                        </a:rPr>
                        <m:t>−1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400" y="4970623"/>
                <a:ext cx="7696200" cy="40011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800100" y="4163726"/>
                <a:ext cx="76962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/>
                        </a:rPr>
                        <m:t>…</m:t>
                      </m:r>
                      <m:r>
                        <a:rPr lang="en-US" sz="2000" b="0" i="1" smtClean="0">
                          <a:latin typeface="Cambria Math"/>
                        </a:rPr>
                        <m:t>.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100" y="4163726"/>
                <a:ext cx="7696200" cy="40011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3787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1" grpId="0"/>
      <p:bldP spid="14" grpId="0"/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Basic Principles Solving Recursive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457200" y="1828800"/>
                <a:ext cx="8305800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sz="2000" dirty="0"/>
                  <a:t>Linier Homogenous Recursive equation involves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𝑘</m:t>
                    </m:r>
                    <m:r>
                      <a:rPr lang="en-US" sz="2000" i="1" dirty="0" smtClean="0">
                        <a:latin typeface="Cambria Math"/>
                      </a:rPr>
                      <m:t>’</m:t>
                    </m:r>
                    <m:r>
                      <a:rPr lang="en-US" sz="2000" i="1" dirty="0" smtClean="0">
                        <a:latin typeface="Cambria Math"/>
                      </a:rPr>
                      <m:t>𝑠</m:t>
                    </m:r>
                  </m:oMath>
                </a14:m>
                <a:r>
                  <a:rPr lang="en-US" sz="2000" dirty="0"/>
                  <a:t> elements with real coefficients is stated :</a:t>
                </a: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828800"/>
                <a:ext cx="8305800" cy="707886"/>
              </a:xfrm>
              <a:prstGeom prst="rect">
                <a:avLst/>
              </a:prstGeom>
              <a:blipFill rotWithShape="1">
                <a:blip r:embed="rId2"/>
                <a:stretch>
                  <a:fillRect l="-734" t="-3448" r="-660" b="-155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57200" y="2458680"/>
                <a:ext cx="830580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</a:rPr>
                      <m:t>+…</m:t>
                    </m:r>
                    <m:r>
                      <a:rPr lang="en-US" sz="20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/>
                          </a:rPr>
                          <m:t>−</m:t>
                        </m:r>
                        <m:r>
                          <a:rPr lang="en-US" sz="2000" b="0" i="1" smtClean="0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latin typeface="Cambria Math"/>
                            <a:ea typeface="Cambria Math"/>
                          </a:rPr>
                          <m:t>∀</m:t>
                        </m:r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𝑘</m:t>
                        </m:r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, </m:t>
                        </m:r>
                        <m:r>
                          <a:rPr lang="en-US" sz="2000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sz="2000" i="1" smtClean="0">
                        <a:latin typeface="Cambria Math"/>
                        <a:ea typeface="Cambria Math"/>
                      </a:rPr>
                      <m:t>≠</m:t>
                    </m:r>
                    <m:r>
                      <a:rPr lang="en-US" sz="2000" b="0" i="1" smtClean="0">
                        <a:latin typeface="Cambria Math"/>
                        <a:ea typeface="Cambria Math"/>
                      </a:rPr>
                      <m:t>0</m:t>
                    </m:r>
                  </m:oMath>
                </a14:m>
                <a:r>
                  <a:rPr lang="en-US" sz="2000" dirty="0"/>
                  <a:t>  with initial conditions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</a:rPr>
                      <m:t>, …, </m:t>
                    </m:r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𝑘</m:t>
                        </m:r>
                        <m:r>
                          <a:rPr lang="en-US" sz="2000" b="0" i="1" smtClean="0"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𝑘</m:t>
                        </m:r>
                        <m:r>
                          <a:rPr lang="en-US" sz="2000" b="0" i="1" smtClean="0">
                            <a:latin typeface="Cambria Math"/>
                          </a:rPr>
                          <m:t>−1</m:t>
                        </m:r>
                      </m:sub>
                    </m:sSub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458680"/>
                <a:ext cx="8305800" cy="707886"/>
              </a:xfrm>
              <a:prstGeom prst="rect">
                <a:avLst/>
              </a:prstGeom>
              <a:blipFill rotWithShape="1">
                <a:blip r:embed="rId3"/>
                <a:stretch>
                  <a:fillRect t="-3448" r="-660" b="-1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457200" y="5105400"/>
                <a:ext cx="8305800" cy="10156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latin typeface="Cambria Math"/>
                            <a:ea typeface="Cambria Math"/>
                          </a:rPr>
                          <m:t>∀</m:t>
                        </m:r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𝜖</m:t>
                        </m:r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{1,2,…,</m:t>
                        </m:r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𝑘</m:t>
                        </m:r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}, </m:t>
                        </m:r>
                        <m:r>
                          <a:rPr lang="en-US" sz="2000" b="0" i="1" smtClean="0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are the roots of characteristics recursive equation then the general solution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en-US" sz="2000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2000" i="1"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en-US" sz="2000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2000" i="1"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en-US" sz="2000" b="0" i="1" smtClean="0">
                        <a:latin typeface="Cambria Math"/>
                      </a:rPr>
                      <m:t>+…+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2000" i="1"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000" dirty="0"/>
                  <a:t>.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 is derivied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</a:rPr>
                      <m:t> </m:t>
                    </m:r>
                    <m:r>
                      <a:rPr lang="en-US" sz="2000" i="1">
                        <a:latin typeface="Cambria Math"/>
                      </a:rPr>
                      <m:t>&amp;</m:t>
                    </m:r>
                    <m:r>
                      <a:rPr lang="en-US" sz="2000" b="0" i="1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5105400"/>
                <a:ext cx="8305800" cy="1015663"/>
              </a:xfrm>
              <a:prstGeom prst="rect">
                <a:avLst/>
              </a:prstGeom>
              <a:blipFill rotWithShape="1">
                <a:blip r:embed="rId4"/>
                <a:stretch>
                  <a:fillRect l="-734" t="-2410" r="-660" b="-10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92200" y="3126720"/>
                <a:ext cx="17451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=2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2200" y="3126720"/>
                <a:ext cx="1745158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092200" y="3448982"/>
                <a:ext cx="20141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−2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2200" y="3448982"/>
                <a:ext cx="2014141" cy="369332"/>
              </a:xfrm>
              <a:prstGeom prst="rect">
                <a:avLst/>
              </a:prstGeom>
              <a:blipFill rotWithShape="1">
                <a:blip r:embed="rId6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122858" y="3844746"/>
                <a:ext cx="19383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=2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+2</m:t>
                      </m:r>
                      <m:r>
                        <a:rPr lang="en-US" b="0" i="1" smtClean="0"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2858" y="3844746"/>
                <a:ext cx="1938351" cy="369332"/>
              </a:xfrm>
              <a:prstGeom prst="rect">
                <a:avLst/>
              </a:prstGeom>
              <a:blipFill rotWithShape="1">
                <a:blip r:embed="rId7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092200" y="4292342"/>
                <a:ext cx="18666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=2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−1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−2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2200" y="4292342"/>
                <a:ext cx="1866665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092200" y="4660642"/>
                <a:ext cx="22154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=2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∙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+3</m:t>
                      </m:r>
                      <m:r>
                        <a:rPr lang="en-US" b="0" i="1" smtClean="0"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2200" y="4660642"/>
                <a:ext cx="2215478" cy="369332"/>
              </a:xfrm>
              <a:prstGeom prst="rect">
                <a:avLst/>
              </a:prstGeom>
              <a:blipFill rotWithShape="1">
                <a:blip r:embed="rId9"/>
                <a:stretch>
                  <a:fillRect l="-549"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4045632" y="3127255"/>
            <a:ext cx="3357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Linier &amp; Non homogenous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064000" y="3560087"/>
            <a:ext cx="2602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Linier &amp; homogenous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007532" y="3888997"/>
            <a:ext cx="3091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Linier &amp; non-homogenous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025900" y="4330679"/>
            <a:ext cx="2920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Not-Linier &amp; homogenous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029415" y="4700190"/>
            <a:ext cx="337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Not-Linier &amp; non-homogenous</a:t>
            </a:r>
          </a:p>
        </p:txBody>
      </p:sp>
      <p:cxnSp>
        <p:nvCxnSpPr>
          <p:cNvPr id="21" name="Straight Arrow Connector 20"/>
          <p:cNvCxnSpPr/>
          <p:nvPr/>
        </p:nvCxnSpPr>
        <p:spPr bwMode="auto">
          <a:xfrm>
            <a:off x="3024137" y="3728739"/>
            <a:ext cx="107424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Straight Arrow Connector 21"/>
          <p:cNvCxnSpPr/>
          <p:nvPr/>
        </p:nvCxnSpPr>
        <p:spPr bwMode="auto">
          <a:xfrm>
            <a:off x="2951658" y="4070349"/>
            <a:ext cx="107424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Straight Arrow Connector 22"/>
          <p:cNvCxnSpPr/>
          <p:nvPr/>
        </p:nvCxnSpPr>
        <p:spPr bwMode="auto">
          <a:xfrm>
            <a:off x="2933290" y="4515345"/>
            <a:ext cx="107424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Straight Arrow Connector 23"/>
          <p:cNvCxnSpPr>
            <a:endCxn id="18" idx="1"/>
          </p:cNvCxnSpPr>
          <p:nvPr/>
        </p:nvCxnSpPr>
        <p:spPr bwMode="auto">
          <a:xfrm>
            <a:off x="3104058" y="4880094"/>
            <a:ext cx="925357" cy="476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Straight Arrow Connector 24"/>
          <p:cNvCxnSpPr>
            <a:stCxn id="5" idx="3"/>
            <a:endCxn id="6" idx="1"/>
          </p:cNvCxnSpPr>
          <p:nvPr/>
        </p:nvCxnSpPr>
        <p:spPr bwMode="auto">
          <a:xfrm>
            <a:off x="2837358" y="3311386"/>
            <a:ext cx="1208274" cy="53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87494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5" grpId="0"/>
      <p:bldP spid="10" grpId="0"/>
      <p:bldP spid="11" grpId="0"/>
      <p:bldP spid="12" grpId="0"/>
      <p:bldP spid="13" grpId="0"/>
      <p:bldP spid="6" grpId="0"/>
      <p:bldP spid="15" grpId="0"/>
      <p:bldP spid="16" grpId="0"/>
      <p:bldP spid="17" grpId="0"/>
      <p:bldP spid="1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300" b="1" dirty="0">
                <a:latin typeface="Arial" panose="020B0604020202020204" pitchFamily="34" charset="0"/>
                <a:cs typeface="Arial" panose="020B0604020202020204" pitchFamily="34" charset="0"/>
              </a:rPr>
              <a:t>Recursive Problem 01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57200" y="1981200"/>
                <a:ext cx="822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dirty="0"/>
                  <a:t>01.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=5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−6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</a:rPr>
                          <m:t>−2</m:t>
                        </m:r>
                      </m:sub>
                    </m:sSub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=7   &amp; 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=16</m:t>
                    </m:r>
                  </m:oMath>
                </a14:m>
                <a:r>
                  <a:rPr lang="en-US" dirty="0"/>
                  <a:t> find out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10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 ?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981200"/>
                <a:ext cx="8229600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593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990600" y="2482334"/>
                <a:ext cx="7543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dirty="0"/>
                  <a:t>Characteristics of equation is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=5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−6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</a:rPr>
                          <m:t>−2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  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→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𝑟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  <a:ea typeface="Cambria Math"/>
                      </a:rPr>
                      <m:t>=5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𝑟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−6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2482334"/>
                <a:ext cx="7543800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728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990600" y="2833132"/>
                <a:ext cx="7543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dirty="0"/>
                  <a:t>Roots of Characteristics equation are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=2 &amp;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=3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2833132"/>
                <a:ext cx="7543800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728" t="-833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977900" y="3180081"/>
                <a:ext cx="7543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b="0" dirty="0"/>
                  <a:t>Then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900" y="3180081"/>
                <a:ext cx="7543800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646" t="-833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016000" y="3611960"/>
                <a:ext cx="7543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𝑛</m:t>
                      </m:r>
                      <m:r>
                        <a:rPr lang="en-US" b="0" i="1" smtClean="0">
                          <a:latin typeface="Cambria Math"/>
                        </a:rPr>
                        <m:t>=0   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0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3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0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=7   →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   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  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  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2  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=7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000" y="3611960"/>
                <a:ext cx="7543800" cy="369332"/>
              </a:xfrm>
              <a:prstGeom prst="rect">
                <a:avLst/>
              </a:prstGeom>
              <a:blipFill rotWithShape="1">
                <a:blip r:embed="rId6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016000" y="3980618"/>
                <a:ext cx="7543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𝑛</m:t>
                      </m:r>
                      <m:r>
                        <a:rPr lang="en-US" b="0" i="1" smtClean="0">
                          <a:latin typeface="Cambria Math"/>
                        </a:rPr>
                        <m:t>=1   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3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=16 →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3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=16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000" y="3980618"/>
                <a:ext cx="7543800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028700" y="4422775"/>
                <a:ext cx="7543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∴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=5  &amp;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    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2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=5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∙2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+ 2∙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3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700" y="4422775"/>
                <a:ext cx="7543800" cy="369332"/>
              </a:xfrm>
              <a:prstGeom prst="rect">
                <a:avLst/>
              </a:prstGeom>
              <a:blipFill rotWithShape="1">
                <a:blip r:embed="rId8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028700" y="4840248"/>
                <a:ext cx="7543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∴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10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=5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∙2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10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+ 2∙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3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10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700" y="4840248"/>
                <a:ext cx="7543800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7304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9" grpId="0"/>
      <p:bldP spid="11" grpId="0"/>
      <p:bldP spid="12" grpId="0"/>
      <p:bldP spid="13" grpId="0"/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300" b="1" dirty="0">
                <a:latin typeface="Arial" panose="020B0604020202020204" pitchFamily="34" charset="0"/>
                <a:cs typeface="Arial" panose="020B0604020202020204" pitchFamily="34" charset="0"/>
              </a:rPr>
              <a:t>Recursive Problem 02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57200" y="1981200"/>
                <a:ext cx="822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dirty="0"/>
                  <a:t>02.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=4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</a:rPr>
                          <m:t>−2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=1</m:t>
                    </m:r>
                  </m:oMath>
                </a14:m>
                <a:r>
                  <a:rPr lang="en-US" dirty="0"/>
                  <a:t> find out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4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 ?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981200"/>
                <a:ext cx="8229600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593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990600" y="2482334"/>
                <a:ext cx="7543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dirty="0"/>
                  <a:t>Characteristics of equation is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=4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−4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</a:rPr>
                          <m:t>−2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  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→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𝑟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  <a:ea typeface="Cambria Math"/>
                      </a:rPr>
                      <m:t>=4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𝑟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−4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2482334"/>
                <a:ext cx="7543800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728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990600" y="2833132"/>
                <a:ext cx="7543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dirty="0"/>
                  <a:t>Roots of Characteristics equation are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=2 &amp;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=2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2833132"/>
                <a:ext cx="7543800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728" t="-833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977900" y="3180081"/>
                <a:ext cx="7543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b="0" dirty="0"/>
                  <a:t>Then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)∙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900" y="3180081"/>
                <a:ext cx="7543800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646" t="-833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016000" y="3611960"/>
                <a:ext cx="7543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𝑛</m:t>
                      </m:r>
                      <m:r>
                        <a:rPr lang="en-US" b="0" i="1" smtClean="0">
                          <a:latin typeface="Cambria Math"/>
                        </a:rPr>
                        <m:t>=0   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∙2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0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=1   →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   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 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000" y="3611960"/>
                <a:ext cx="7543800" cy="369332"/>
              </a:xfrm>
              <a:prstGeom prst="rect">
                <a:avLst/>
              </a:prstGeom>
              <a:blipFill rotWithShape="1">
                <a:blip r:embed="rId6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016000" y="3980618"/>
                <a:ext cx="7543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𝑛</m:t>
                      </m:r>
                      <m:r>
                        <a:rPr lang="en-US" b="0" i="1" smtClean="0">
                          <a:latin typeface="Cambria Math"/>
                        </a:rPr>
                        <m:t>=1   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∙1)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∙2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=1 →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2+2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=1 →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=−0.5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000" y="3980618"/>
                <a:ext cx="7543800" cy="369332"/>
              </a:xfrm>
              <a:prstGeom prst="rect">
                <a:avLst/>
              </a:prstGeom>
              <a:blipFill rotWithShape="1">
                <a:blip r:embed="rId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028700" y="4422775"/>
                <a:ext cx="7543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∴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=(1−0.5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∙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)∙2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700" y="4422775"/>
                <a:ext cx="7543800" cy="369332"/>
              </a:xfrm>
              <a:prstGeom prst="rect">
                <a:avLst/>
              </a:prstGeom>
              <a:blipFill rotWithShape="1">
                <a:blip r:embed="rId8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028700" y="4840248"/>
                <a:ext cx="7543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∴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4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=−16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700" y="4840248"/>
                <a:ext cx="7543800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501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9" grpId="0"/>
      <p:bldP spid="11" grpId="0"/>
      <p:bldP spid="12" grpId="0"/>
      <p:bldP spid="13" grpId="0"/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300" b="1" dirty="0">
                <a:latin typeface="Arial" panose="020B0604020202020204" pitchFamily="34" charset="0"/>
                <a:cs typeface="Arial" panose="020B0604020202020204" pitchFamily="34" charset="0"/>
              </a:rPr>
              <a:t>Recursive Problem 03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57200" y="1981200"/>
                <a:ext cx="822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dirty="0"/>
                  <a:t>03.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=3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+2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=4.5</m:t>
                    </m:r>
                  </m:oMath>
                </a14:m>
                <a:r>
                  <a:rPr lang="en-US" dirty="0"/>
                  <a:t>    find out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 ?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981200"/>
                <a:ext cx="8229600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593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990600" y="2482334"/>
                <a:ext cx="7543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dirty="0"/>
                  <a:t>Characteristics of equation is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=3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  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→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𝑟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=3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2482334"/>
                <a:ext cx="7543800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728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990600" y="2833132"/>
                <a:ext cx="7543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dirty="0"/>
                  <a:t>General solution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𝑏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∙</m:t>
                        </m:r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2833132"/>
                <a:ext cx="7543800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728" t="-833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977900" y="3600808"/>
                <a:ext cx="7543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b="0" dirty="0"/>
                  <a:t>Then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≡3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 smtClean="0"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−1))+2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900" y="3600808"/>
                <a:ext cx="7543800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646" t="-833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1016000" y="4032687"/>
                <a:ext cx="7543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∴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=3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−3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      &amp;  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3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+2   →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 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=−1  &amp;   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 =−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/>
                        </a:rPr>
                        <m:t>1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.5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000" y="4032687"/>
                <a:ext cx="7543800" cy="369332"/>
              </a:xfrm>
              <a:prstGeom prst="rect">
                <a:avLst/>
              </a:prstGeom>
              <a:blipFill>
                <a:blip r:embed="rId6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1016000" y="4456947"/>
                <a:ext cx="7543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∴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𝑏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∙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3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𝑛</m:t>
                          </m:r>
                        </m:sup>
                      </m:sSup>
                      <m:r>
                        <a:rPr lang="en-US" i="1">
                          <a:latin typeface="Cambria Math"/>
                          <a:ea typeface="Cambria Math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/>
                        </a:rPr>
                        <m:t>1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.5−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000" y="4456947"/>
                <a:ext cx="754380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1028700" y="4843502"/>
                <a:ext cx="7543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𝑛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=1→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=3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𝑏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−0.5−1=4.5    →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𝑏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=7/3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700" y="4843502"/>
                <a:ext cx="7543800" cy="369332"/>
              </a:xfrm>
              <a:prstGeom prst="rect">
                <a:avLst/>
              </a:prstGeom>
              <a:blipFill>
                <a:blip r:embed="rId8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1028700" y="5260975"/>
                <a:ext cx="7543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∴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/>
                        </a:rPr>
                        <m:t>7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∙3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−0.5−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700" y="5260975"/>
                <a:ext cx="754380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990600" y="3246240"/>
                <a:ext cx="7543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dirty="0"/>
                  <a:t>Particular solution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𝑛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3246240"/>
                <a:ext cx="7543800" cy="369332"/>
              </a:xfrm>
              <a:prstGeom prst="rect">
                <a:avLst/>
              </a:prstGeom>
              <a:blipFill rotWithShape="1">
                <a:blip r:embed="rId10"/>
                <a:stretch>
                  <a:fillRect l="-728" t="-833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4317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9" grpId="0"/>
      <p:bldP spid="11" grpId="0"/>
      <p:bldP spid="12" grpId="0"/>
      <p:bldP spid="13" grpId="0"/>
      <p:bldP spid="14" grpId="0"/>
      <p:bldP spid="1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Recursive Problem 04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57200" y="1981200"/>
                <a:ext cx="8229600" cy="4840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dirty="0"/>
                  <a:t>04.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=5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−6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</a:rPr>
                          <m:t>−2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7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69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20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    &amp;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    </m:t>
                        </m:r>
                        <m:r>
                          <a:rPr lang="en-US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343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20</m:t>
                        </m:r>
                      </m:den>
                    </m:f>
                  </m:oMath>
                </a14:m>
                <a:r>
                  <a:rPr lang="en-US" dirty="0"/>
                  <a:t>    find out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 ?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981200"/>
                <a:ext cx="8229600" cy="484043"/>
              </a:xfrm>
              <a:prstGeom prst="rect">
                <a:avLst/>
              </a:prstGeom>
              <a:blipFill rotWithShape="1">
                <a:blip r:embed="rId2"/>
                <a:stretch>
                  <a:fillRect l="-593" b="-75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990600" y="2482334"/>
                <a:ext cx="7543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dirty="0"/>
                  <a:t>Characteristics of equation is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−5</m:t>
                    </m:r>
                    <m:r>
                      <a:rPr lang="en-US" b="0" i="1" smtClean="0">
                        <a:latin typeface="Cambria Math"/>
                      </a:rPr>
                      <m:t>𝑟</m:t>
                    </m:r>
                    <m:r>
                      <a:rPr lang="en-US" b="0" i="1" smtClean="0">
                        <a:latin typeface="Cambria Math"/>
                      </a:rPr>
                      <m:t>+6=0 →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𝑟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={2,3}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2482334"/>
                <a:ext cx="7543800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728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990600" y="2833132"/>
                <a:ext cx="7543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dirty="0"/>
                  <a:t>General solution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  <a:ea typeface="Cambria Math"/>
                      </a:rPr>
                      <m:t>∙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∙</m:t>
                        </m:r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2833132"/>
                <a:ext cx="7543800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728" t="-833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977900" y="3600808"/>
                <a:ext cx="7543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b="0" dirty="0"/>
                  <a:t>Then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∙7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/>
                        <a:ea typeface="Cambria Math"/>
                      </a:rPr>
                      <m:t>≡</m:t>
                    </m:r>
                    <m:r>
                      <a:rPr lang="en-US" b="0" i="1" smtClean="0">
                        <a:latin typeface="Cambria Math"/>
                      </a:rPr>
                      <m:t>5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∙</m:t>
                        </m:r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  <a:ea typeface="Cambria Math"/>
                      </a:rPr>
                      <m:t>∙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7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−6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∙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 smtClean="0">
                        <a:latin typeface="Cambria Math"/>
                        <a:ea typeface="Cambria Math"/>
                      </a:rPr>
                      <m:t>∙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7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−2</m:t>
                        </m:r>
                      </m:sup>
                    </m:sSup>
                    <m:r>
                      <a:rPr lang="en-US" b="0" i="1" smtClean="0">
                        <a:latin typeface="Cambria Math"/>
                        <a:ea typeface="Cambria Math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7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900" y="3600808"/>
                <a:ext cx="7543800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646" t="-833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016000" y="3979392"/>
                <a:ext cx="7543800" cy="6127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∴49∙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=35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−6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+49      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→</m:t>
                      </m:r>
                      <m:r>
                        <a:rPr lang="en-US" b="0" i="1" smtClean="0">
                          <a:latin typeface="Cambria Math"/>
                        </a:rPr>
                        <m:t>  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49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20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000" y="3979392"/>
                <a:ext cx="7543800" cy="6127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003300" y="4482347"/>
                <a:ext cx="7543800" cy="6099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∴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∙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/>
                          <a:ea typeface="Cambria Math"/>
                        </a:rPr>
                        <m:t>∙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3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𝑛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49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20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∙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7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3300" y="4482347"/>
                <a:ext cx="7543800" cy="609911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990600" y="5028168"/>
                <a:ext cx="7543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dirty="0"/>
                  <a:t>Finding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 &amp;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from initial value then 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5028168"/>
                <a:ext cx="7543800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728" t="-833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990600" y="5445641"/>
                <a:ext cx="7543800" cy="6099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∴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49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20</m:t>
                          </m:r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∙7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+3∙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−2∙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3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5445641"/>
                <a:ext cx="7543800" cy="609911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990600" y="3246240"/>
                <a:ext cx="7543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dirty="0"/>
                  <a:t>Particular solution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∙</m:t>
                        </m:r>
                        <m:r>
                          <a:rPr lang="en-US" b="0" i="1" smtClean="0">
                            <a:latin typeface="Cambria Math"/>
                          </a:rPr>
                          <m:t>7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3246240"/>
                <a:ext cx="7543800" cy="369332"/>
              </a:xfrm>
              <a:prstGeom prst="rect">
                <a:avLst/>
              </a:prstGeom>
              <a:blipFill rotWithShape="1">
                <a:blip r:embed="rId10"/>
                <a:stretch>
                  <a:fillRect l="-728" t="-833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7033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300" b="1" dirty="0">
                <a:latin typeface="Arial" panose="020B0604020202020204" pitchFamily="34" charset="0"/>
                <a:cs typeface="Arial" panose="020B0604020202020204" pitchFamily="34" charset="0"/>
              </a:rPr>
              <a:t>Counting Principles &amp; Problem 01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1869420"/>
            <a:ext cx="59041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Additional &amp; Multiplication principles</a:t>
            </a:r>
          </a:p>
        </p:txBody>
      </p:sp>
      <p:sp>
        <p:nvSpPr>
          <p:cNvPr id="5" name="Rectangle 4"/>
          <p:cNvSpPr/>
          <p:nvPr/>
        </p:nvSpPr>
        <p:spPr>
          <a:xfrm>
            <a:off x="469900" y="2414270"/>
            <a:ext cx="8229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/>
            <a:r>
              <a:rPr lang="en-US" dirty="0"/>
              <a:t>1. Computer science students can choose one tittle out of three available projects. Number of title in each project is 5, 4 and 7. How many title possibilities can a student choose ?  </a:t>
            </a:r>
          </a:p>
        </p:txBody>
      </p:sp>
      <p:sp>
        <p:nvSpPr>
          <p:cNvPr id="7" name="Rectangle 6"/>
          <p:cNvSpPr/>
          <p:nvPr/>
        </p:nvSpPr>
        <p:spPr>
          <a:xfrm>
            <a:off x="469900" y="3356085"/>
            <a:ext cx="8229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/>
            <a:r>
              <a:rPr lang="en-US" dirty="0"/>
              <a:t>2.	How many difference license plates are available if each plate contains a sequence of three letters followed by three digits without any constraint rule?  </a:t>
            </a:r>
          </a:p>
        </p:txBody>
      </p:sp>
      <p:sp>
        <p:nvSpPr>
          <p:cNvPr id="8" name="Rectangle 7"/>
          <p:cNvSpPr/>
          <p:nvPr/>
        </p:nvSpPr>
        <p:spPr>
          <a:xfrm>
            <a:off x="495300" y="4244263"/>
            <a:ext cx="8229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/>
            <a:r>
              <a:rPr lang="en-US" dirty="0"/>
              <a:t>3. 	How many difference bits strings of length seven are there ?</a:t>
            </a:r>
          </a:p>
        </p:txBody>
      </p:sp>
      <p:sp>
        <p:nvSpPr>
          <p:cNvPr id="6" name="Rectangle 5"/>
          <p:cNvSpPr/>
          <p:nvPr/>
        </p:nvSpPr>
        <p:spPr>
          <a:xfrm>
            <a:off x="495300" y="4613595"/>
            <a:ext cx="8229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2100" lvl="0" indent="-292100" algn="just"/>
            <a:r>
              <a:rPr lang="en-US" dirty="0"/>
              <a:t>4.	There are three subject books, Mathematics, Computer and Literature. If there exist 5 mathematics books, 3 computer book and 2 literature books and one student want to borrow two books of different subjects. How many ways of borrowing book are there?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300" b="1" dirty="0">
                <a:latin typeface="Arial" panose="020B0604020202020204" pitchFamily="34" charset="0"/>
                <a:cs typeface="Arial" panose="020B0604020202020204" pitchFamily="34" charset="0"/>
              </a:rPr>
              <a:t>Problem 02  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0" y="7048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,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Rectangle 7"/>
          <p:cNvSpPr>
            <a:spLocks noChangeArrowheads="1"/>
          </p:cNvSpPr>
          <p:nvPr/>
        </p:nvSpPr>
        <p:spPr bwMode="auto">
          <a:xfrm>
            <a:off x="0" y="9048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342900" y="8667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>
              <a:tabLst>
                <a:tab pos="3429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algn="l">
              <a:tabLst>
                <a:tab pos="3429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algn="l">
              <a:tabLst>
                <a:tab pos="3429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algn="l">
              <a:tabLst>
                <a:tab pos="3429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algn="l">
              <a:tabLst>
                <a:tab pos="3429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3429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3429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3429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342900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42900" algn="l"/>
              </a:tabLst>
            </a:pPr>
            <a:r>
              <a:rPr kumimoji="0" lang="sv-SE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.</a:t>
            </a:r>
            <a:endParaRPr kumimoji="0" lang="sv-SE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52966" y="2456199"/>
            <a:ext cx="82931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lvl="0" indent="-571500" algn="l"/>
            <a:r>
              <a:rPr lang="en-US" dirty="0"/>
              <a:t>6.	How many difference binary strings of length four are there if there is no at least two consecutive digits 1 ? </a:t>
            </a:r>
          </a:p>
        </p:txBody>
      </p:sp>
      <p:sp>
        <p:nvSpPr>
          <p:cNvPr id="8" name="Rectangle 58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grpSp>
        <p:nvGrpSpPr>
          <p:cNvPr id="10" name="Group 1"/>
          <p:cNvGrpSpPr>
            <a:grpSpLocks noChangeAspect="1"/>
          </p:cNvGrpSpPr>
          <p:nvPr/>
        </p:nvGrpSpPr>
        <p:grpSpPr bwMode="auto">
          <a:xfrm>
            <a:off x="866669" y="3003354"/>
            <a:ext cx="5181600" cy="3094038"/>
            <a:chOff x="2160" y="2952"/>
            <a:chExt cx="8640" cy="5160"/>
          </a:xfrm>
        </p:grpSpPr>
        <p:sp>
          <p:nvSpPr>
            <p:cNvPr id="11" name="AutoShape 57"/>
            <p:cNvSpPr>
              <a:spLocks noChangeAspect="1" noChangeArrowheads="1" noTextEdit="1"/>
            </p:cNvSpPr>
            <p:nvPr/>
          </p:nvSpPr>
          <p:spPr bwMode="auto">
            <a:xfrm>
              <a:off x="2160" y="2952"/>
              <a:ext cx="8640" cy="51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Oval 56"/>
            <p:cNvSpPr>
              <a:spLocks noChangeArrowheads="1"/>
            </p:cNvSpPr>
            <p:nvPr/>
          </p:nvSpPr>
          <p:spPr bwMode="auto">
            <a:xfrm>
              <a:off x="9960" y="3192"/>
              <a:ext cx="240" cy="2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Oval 55"/>
            <p:cNvSpPr>
              <a:spLocks noChangeArrowheads="1"/>
            </p:cNvSpPr>
            <p:nvPr/>
          </p:nvSpPr>
          <p:spPr bwMode="auto">
            <a:xfrm>
              <a:off x="9960" y="3792"/>
              <a:ext cx="240" cy="2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Oval 54"/>
            <p:cNvSpPr>
              <a:spLocks noChangeArrowheads="1"/>
            </p:cNvSpPr>
            <p:nvPr/>
          </p:nvSpPr>
          <p:spPr bwMode="auto">
            <a:xfrm>
              <a:off x="9960" y="4393"/>
              <a:ext cx="240" cy="2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Oval 53"/>
            <p:cNvSpPr>
              <a:spLocks noChangeArrowheads="1"/>
            </p:cNvSpPr>
            <p:nvPr/>
          </p:nvSpPr>
          <p:spPr bwMode="auto">
            <a:xfrm>
              <a:off x="9960" y="4992"/>
              <a:ext cx="240" cy="2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Oval 52"/>
            <p:cNvSpPr>
              <a:spLocks noChangeArrowheads="1"/>
            </p:cNvSpPr>
            <p:nvPr/>
          </p:nvSpPr>
          <p:spPr bwMode="auto">
            <a:xfrm>
              <a:off x="9960" y="5592"/>
              <a:ext cx="240" cy="2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Oval 51"/>
            <p:cNvSpPr>
              <a:spLocks noChangeArrowheads="1"/>
            </p:cNvSpPr>
            <p:nvPr/>
          </p:nvSpPr>
          <p:spPr bwMode="auto">
            <a:xfrm>
              <a:off x="9960" y="6193"/>
              <a:ext cx="240" cy="23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Oval 50"/>
            <p:cNvSpPr>
              <a:spLocks noChangeArrowheads="1"/>
            </p:cNvSpPr>
            <p:nvPr/>
          </p:nvSpPr>
          <p:spPr bwMode="auto">
            <a:xfrm>
              <a:off x="9960" y="6792"/>
              <a:ext cx="240" cy="2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Oval 49"/>
            <p:cNvSpPr>
              <a:spLocks noChangeArrowheads="1"/>
            </p:cNvSpPr>
            <p:nvPr/>
          </p:nvSpPr>
          <p:spPr bwMode="auto">
            <a:xfrm>
              <a:off x="9960" y="7392"/>
              <a:ext cx="240" cy="2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Oval 48"/>
            <p:cNvSpPr>
              <a:spLocks noChangeArrowheads="1"/>
            </p:cNvSpPr>
            <p:nvPr/>
          </p:nvSpPr>
          <p:spPr bwMode="auto">
            <a:xfrm>
              <a:off x="8880" y="3432"/>
              <a:ext cx="240" cy="2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" name="Oval 47"/>
            <p:cNvSpPr>
              <a:spLocks noChangeArrowheads="1"/>
            </p:cNvSpPr>
            <p:nvPr/>
          </p:nvSpPr>
          <p:spPr bwMode="auto">
            <a:xfrm>
              <a:off x="8880" y="4393"/>
              <a:ext cx="240" cy="2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1" name="Oval 46"/>
            <p:cNvSpPr>
              <a:spLocks noChangeArrowheads="1"/>
            </p:cNvSpPr>
            <p:nvPr/>
          </p:nvSpPr>
          <p:spPr bwMode="auto">
            <a:xfrm>
              <a:off x="8880" y="5352"/>
              <a:ext cx="240" cy="2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120" name="Oval 45"/>
            <p:cNvSpPr>
              <a:spLocks noChangeArrowheads="1"/>
            </p:cNvSpPr>
            <p:nvPr/>
          </p:nvSpPr>
          <p:spPr bwMode="auto">
            <a:xfrm>
              <a:off x="8880" y="6431"/>
              <a:ext cx="240" cy="24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121" name="Oval 44"/>
            <p:cNvSpPr>
              <a:spLocks noChangeArrowheads="1"/>
            </p:cNvSpPr>
            <p:nvPr/>
          </p:nvSpPr>
          <p:spPr bwMode="auto">
            <a:xfrm>
              <a:off x="8880" y="7392"/>
              <a:ext cx="240" cy="2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123" name="Oval 43"/>
            <p:cNvSpPr>
              <a:spLocks noChangeArrowheads="1"/>
            </p:cNvSpPr>
            <p:nvPr/>
          </p:nvSpPr>
          <p:spPr bwMode="auto">
            <a:xfrm>
              <a:off x="7440" y="3912"/>
              <a:ext cx="240" cy="2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124" name="Oval 42"/>
            <p:cNvSpPr>
              <a:spLocks noChangeArrowheads="1"/>
            </p:cNvSpPr>
            <p:nvPr/>
          </p:nvSpPr>
          <p:spPr bwMode="auto">
            <a:xfrm>
              <a:off x="7440" y="5352"/>
              <a:ext cx="240" cy="2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125" name="Oval 41"/>
            <p:cNvSpPr>
              <a:spLocks noChangeArrowheads="1"/>
            </p:cNvSpPr>
            <p:nvPr/>
          </p:nvSpPr>
          <p:spPr bwMode="auto">
            <a:xfrm>
              <a:off x="7440" y="6792"/>
              <a:ext cx="240" cy="2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126" name="Oval 40"/>
            <p:cNvSpPr>
              <a:spLocks noChangeArrowheads="1"/>
            </p:cNvSpPr>
            <p:nvPr/>
          </p:nvSpPr>
          <p:spPr bwMode="auto">
            <a:xfrm>
              <a:off x="5520" y="4512"/>
              <a:ext cx="240" cy="2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127" name="Oval 39"/>
            <p:cNvSpPr>
              <a:spLocks noChangeArrowheads="1"/>
            </p:cNvSpPr>
            <p:nvPr/>
          </p:nvSpPr>
          <p:spPr bwMode="auto">
            <a:xfrm>
              <a:off x="5520" y="6792"/>
              <a:ext cx="240" cy="2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128" name="Line 38"/>
            <p:cNvSpPr>
              <a:spLocks noChangeShapeType="1"/>
            </p:cNvSpPr>
            <p:nvPr/>
          </p:nvSpPr>
          <p:spPr bwMode="auto">
            <a:xfrm flipV="1">
              <a:off x="5782" y="4023"/>
              <a:ext cx="1680" cy="60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129" name="Line 37"/>
            <p:cNvSpPr>
              <a:spLocks noChangeShapeType="1"/>
            </p:cNvSpPr>
            <p:nvPr/>
          </p:nvSpPr>
          <p:spPr bwMode="auto">
            <a:xfrm>
              <a:off x="5782" y="4624"/>
              <a:ext cx="1680" cy="8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130" name="Line 36"/>
            <p:cNvSpPr>
              <a:spLocks noChangeShapeType="1"/>
            </p:cNvSpPr>
            <p:nvPr/>
          </p:nvSpPr>
          <p:spPr bwMode="auto">
            <a:xfrm>
              <a:off x="5760" y="6912"/>
              <a:ext cx="16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131" name="Line 35"/>
            <p:cNvSpPr>
              <a:spLocks noChangeShapeType="1"/>
            </p:cNvSpPr>
            <p:nvPr/>
          </p:nvSpPr>
          <p:spPr bwMode="auto">
            <a:xfrm flipV="1">
              <a:off x="7680" y="3552"/>
              <a:ext cx="1200" cy="4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132" name="Line 34"/>
            <p:cNvSpPr>
              <a:spLocks noChangeShapeType="1"/>
            </p:cNvSpPr>
            <p:nvPr/>
          </p:nvSpPr>
          <p:spPr bwMode="auto">
            <a:xfrm>
              <a:off x="7680" y="4032"/>
              <a:ext cx="1200" cy="4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133" name="Line 33"/>
            <p:cNvSpPr>
              <a:spLocks noChangeShapeType="1"/>
            </p:cNvSpPr>
            <p:nvPr/>
          </p:nvSpPr>
          <p:spPr bwMode="auto">
            <a:xfrm>
              <a:off x="7680" y="5472"/>
              <a:ext cx="12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134" name="Line 32"/>
            <p:cNvSpPr>
              <a:spLocks noChangeShapeType="1"/>
            </p:cNvSpPr>
            <p:nvPr/>
          </p:nvSpPr>
          <p:spPr bwMode="auto">
            <a:xfrm flipV="1">
              <a:off x="7680" y="6552"/>
              <a:ext cx="120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135" name="Line 31"/>
            <p:cNvSpPr>
              <a:spLocks noChangeShapeType="1"/>
            </p:cNvSpPr>
            <p:nvPr/>
          </p:nvSpPr>
          <p:spPr bwMode="auto">
            <a:xfrm>
              <a:off x="7680" y="6912"/>
              <a:ext cx="1200" cy="6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136" name="Line 30"/>
            <p:cNvSpPr>
              <a:spLocks noChangeShapeType="1"/>
            </p:cNvSpPr>
            <p:nvPr/>
          </p:nvSpPr>
          <p:spPr bwMode="auto">
            <a:xfrm flipV="1">
              <a:off x="9120" y="3312"/>
              <a:ext cx="840" cy="2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137" name="Line 29"/>
            <p:cNvSpPr>
              <a:spLocks noChangeShapeType="1"/>
            </p:cNvSpPr>
            <p:nvPr/>
          </p:nvSpPr>
          <p:spPr bwMode="auto">
            <a:xfrm>
              <a:off x="9120" y="3552"/>
              <a:ext cx="84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138" name="Line 28"/>
            <p:cNvSpPr>
              <a:spLocks noChangeShapeType="1"/>
            </p:cNvSpPr>
            <p:nvPr/>
          </p:nvSpPr>
          <p:spPr bwMode="auto">
            <a:xfrm>
              <a:off x="9120" y="4512"/>
              <a:ext cx="8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139" name="Line 27"/>
            <p:cNvSpPr>
              <a:spLocks noChangeShapeType="1"/>
            </p:cNvSpPr>
            <p:nvPr/>
          </p:nvSpPr>
          <p:spPr bwMode="auto">
            <a:xfrm flipV="1">
              <a:off x="9120" y="5112"/>
              <a:ext cx="84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140" name="Line 26"/>
            <p:cNvSpPr>
              <a:spLocks noChangeShapeType="1"/>
            </p:cNvSpPr>
            <p:nvPr/>
          </p:nvSpPr>
          <p:spPr bwMode="auto">
            <a:xfrm>
              <a:off x="9120" y="5472"/>
              <a:ext cx="840" cy="2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141" name="Line 25"/>
            <p:cNvSpPr>
              <a:spLocks noChangeShapeType="1"/>
            </p:cNvSpPr>
            <p:nvPr/>
          </p:nvSpPr>
          <p:spPr bwMode="auto">
            <a:xfrm flipV="1">
              <a:off x="9120" y="6312"/>
              <a:ext cx="840" cy="2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142" name="Line 24"/>
            <p:cNvSpPr>
              <a:spLocks noChangeShapeType="1"/>
            </p:cNvSpPr>
            <p:nvPr/>
          </p:nvSpPr>
          <p:spPr bwMode="auto">
            <a:xfrm>
              <a:off x="9120" y="6552"/>
              <a:ext cx="84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143" name="Line 23"/>
            <p:cNvSpPr>
              <a:spLocks noChangeShapeType="1"/>
            </p:cNvSpPr>
            <p:nvPr/>
          </p:nvSpPr>
          <p:spPr bwMode="auto">
            <a:xfrm>
              <a:off x="9120" y="7512"/>
              <a:ext cx="840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144" name="Text Box 22"/>
            <p:cNvSpPr txBox="1">
              <a:spLocks noChangeArrowheads="1"/>
            </p:cNvSpPr>
            <p:nvPr/>
          </p:nvSpPr>
          <p:spPr bwMode="auto">
            <a:xfrm>
              <a:off x="10342" y="3064"/>
              <a:ext cx="360" cy="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5954" tIns="42977" rIns="85954" bIns="42977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0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145" name="Text Box 21"/>
            <p:cNvSpPr txBox="1">
              <a:spLocks noChangeArrowheads="1"/>
            </p:cNvSpPr>
            <p:nvPr/>
          </p:nvSpPr>
          <p:spPr bwMode="auto">
            <a:xfrm>
              <a:off x="10342" y="3724"/>
              <a:ext cx="360" cy="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5954" tIns="42977" rIns="85954" bIns="42977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1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146" name="Text Box 20"/>
            <p:cNvSpPr txBox="1">
              <a:spLocks noChangeArrowheads="1"/>
            </p:cNvSpPr>
            <p:nvPr/>
          </p:nvSpPr>
          <p:spPr bwMode="auto">
            <a:xfrm>
              <a:off x="10342" y="4309"/>
              <a:ext cx="360" cy="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5954" tIns="42977" rIns="85954" bIns="42977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0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147" name="Text Box 19"/>
            <p:cNvSpPr txBox="1">
              <a:spLocks noChangeArrowheads="1"/>
            </p:cNvSpPr>
            <p:nvPr/>
          </p:nvSpPr>
          <p:spPr bwMode="auto">
            <a:xfrm>
              <a:off x="10342" y="5509"/>
              <a:ext cx="360" cy="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5954" tIns="42977" rIns="85954" bIns="42977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1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148" name="Text Box 18"/>
            <p:cNvSpPr txBox="1">
              <a:spLocks noChangeArrowheads="1"/>
            </p:cNvSpPr>
            <p:nvPr/>
          </p:nvSpPr>
          <p:spPr bwMode="auto">
            <a:xfrm>
              <a:off x="10342" y="6064"/>
              <a:ext cx="360" cy="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5954" tIns="42977" rIns="85954" bIns="42977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0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149" name="Text Box 17"/>
            <p:cNvSpPr txBox="1">
              <a:spLocks noChangeArrowheads="1"/>
            </p:cNvSpPr>
            <p:nvPr/>
          </p:nvSpPr>
          <p:spPr bwMode="auto">
            <a:xfrm>
              <a:off x="10342" y="6724"/>
              <a:ext cx="360" cy="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5954" tIns="42977" rIns="85954" bIns="42977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1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150" name="Text Box 16"/>
            <p:cNvSpPr txBox="1">
              <a:spLocks noChangeArrowheads="1"/>
            </p:cNvSpPr>
            <p:nvPr/>
          </p:nvSpPr>
          <p:spPr bwMode="auto">
            <a:xfrm>
              <a:off x="10342" y="7310"/>
              <a:ext cx="360" cy="4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5954" tIns="42977" rIns="85954" bIns="42977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0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151" name="Text Box 15"/>
            <p:cNvSpPr txBox="1">
              <a:spLocks noChangeArrowheads="1"/>
            </p:cNvSpPr>
            <p:nvPr/>
          </p:nvSpPr>
          <p:spPr bwMode="auto">
            <a:xfrm>
              <a:off x="10341" y="4894"/>
              <a:ext cx="360" cy="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5954" tIns="42977" rIns="85954" bIns="42977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0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152" name="Text Box 14"/>
            <p:cNvSpPr txBox="1">
              <a:spLocks noChangeArrowheads="1"/>
            </p:cNvSpPr>
            <p:nvPr/>
          </p:nvSpPr>
          <p:spPr bwMode="auto">
            <a:xfrm>
              <a:off x="8781" y="3904"/>
              <a:ext cx="360" cy="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5954" tIns="42977" rIns="85954" bIns="42977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1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153" name="Text Box 13"/>
            <p:cNvSpPr txBox="1">
              <a:spLocks noChangeArrowheads="1"/>
            </p:cNvSpPr>
            <p:nvPr/>
          </p:nvSpPr>
          <p:spPr bwMode="auto">
            <a:xfrm>
              <a:off x="8781" y="4864"/>
              <a:ext cx="360" cy="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5954" tIns="42977" rIns="85954" bIns="42977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0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154" name="Text Box 12"/>
            <p:cNvSpPr txBox="1">
              <a:spLocks noChangeArrowheads="1"/>
            </p:cNvSpPr>
            <p:nvPr/>
          </p:nvSpPr>
          <p:spPr bwMode="auto">
            <a:xfrm>
              <a:off x="8781" y="5944"/>
              <a:ext cx="360" cy="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5954" tIns="42977" rIns="85954" bIns="42977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0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155" name="Text Box 11"/>
            <p:cNvSpPr txBox="1">
              <a:spLocks noChangeArrowheads="1"/>
            </p:cNvSpPr>
            <p:nvPr/>
          </p:nvSpPr>
          <p:spPr bwMode="auto">
            <a:xfrm>
              <a:off x="8781" y="6904"/>
              <a:ext cx="360" cy="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5954" tIns="42977" rIns="85954" bIns="42977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1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156" name="Text Box 10"/>
            <p:cNvSpPr txBox="1">
              <a:spLocks noChangeArrowheads="1"/>
            </p:cNvSpPr>
            <p:nvPr/>
          </p:nvSpPr>
          <p:spPr bwMode="auto">
            <a:xfrm>
              <a:off x="7371" y="3424"/>
              <a:ext cx="360" cy="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5954" tIns="42977" rIns="85954" bIns="42977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0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157" name="Text Box 9"/>
            <p:cNvSpPr txBox="1">
              <a:spLocks noChangeArrowheads="1"/>
            </p:cNvSpPr>
            <p:nvPr/>
          </p:nvSpPr>
          <p:spPr bwMode="auto">
            <a:xfrm>
              <a:off x="7341" y="4864"/>
              <a:ext cx="360" cy="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5954" tIns="42977" rIns="85954" bIns="42977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1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158" name="Text Box 8"/>
            <p:cNvSpPr txBox="1">
              <a:spLocks noChangeArrowheads="1"/>
            </p:cNvSpPr>
            <p:nvPr/>
          </p:nvSpPr>
          <p:spPr bwMode="auto">
            <a:xfrm>
              <a:off x="7371" y="6304"/>
              <a:ext cx="360" cy="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5954" tIns="42977" rIns="85954" bIns="42977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0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159" name="Text Box 7"/>
            <p:cNvSpPr txBox="1">
              <a:spLocks noChangeArrowheads="1"/>
            </p:cNvSpPr>
            <p:nvPr/>
          </p:nvSpPr>
          <p:spPr bwMode="auto">
            <a:xfrm>
              <a:off x="5451" y="4024"/>
              <a:ext cx="360" cy="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5954" tIns="42977" rIns="85954" bIns="42977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0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160" name="Text Box 6"/>
            <p:cNvSpPr txBox="1">
              <a:spLocks noChangeArrowheads="1"/>
            </p:cNvSpPr>
            <p:nvPr/>
          </p:nvSpPr>
          <p:spPr bwMode="auto">
            <a:xfrm>
              <a:off x="5451" y="6184"/>
              <a:ext cx="360" cy="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5954" tIns="42977" rIns="85954" bIns="42977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1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161" name="Oval 5"/>
            <p:cNvSpPr>
              <a:spLocks noChangeArrowheads="1"/>
            </p:cNvSpPr>
            <p:nvPr/>
          </p:nvSpPr>
          <p:spPr bwMode="auto">
            <a:xfrm>
              <a:off x="3981" y="5584"/>
              <a:ext cx="240" cy="24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162" name="Line 4"/>
            <p:cNvSpPr>
              <a:spLocks noChangeShapeType="1"/>
            </p:cNvSpPr>
            <p:nvPr/>
          </p:nvSpPr>
          <p:spPr bwMode="auto">
            <a:xfrm flipV="1">
              <a:off x="4221" y="4624"/>
              <a:ext cx="1320" cy="10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163" name="Line 3"/>
            <p:cNvSpPr>
              <a:spLocks noChangeShapeType="1"/>
            </p:cNvSpPr>
            <p:nvPr/>
          </p:nvSpPr>
          <p:spPr bwMode="auto">
            <a:xfrm>
              <a:off x="4200" y="5712"/>
              <a:ext cx="1320" cy="12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164" name="Text Box 2"/>
            <p:cNvSpPr txBox="1">
              <a:spLocks noChangeArrowheads="1"/>
            </p:cNvSpPr>
            <p:nvPr/>
          </p:nvSpPr>
          <p:spPr bwMode="auto">
            <a:xfrm>
              <a:off x="8790" y="2952"/>
              <a:ext cx="360" cy="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5954" tIns="42977" rIns="85954" bIns="42977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0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77" name="Rectangle 76"/>
          <p:cNvSpPr/>
          <p:nvPr/>
        </p:nvSpPr>
        <p:spPr>
          <a:xfrm>
            <a:off x="452966" y="1754476"/>
            <a:ext cx="8178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algn="l"/>
            <a:r>
              <a:rPr lang="en-US" dirty="0"/>
              <a:t>5.	How many difference binary strings of length eight are there if it is started with digit 1 and ended by digit 00 ?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300" b="1" dirty="0">
                <a:latin typeface="Arial" panose="020B0604020202020204" pitchFamily="34" charset="0"/>
                <a:cs typeface="Arial" panose="020B0604020202020204" pitchFamily="34" charset="0"/>
              </a:rPr>
              <a:t>Problem 03</a:t>
            </a:r>
          </a:p>
        </p:txBody>
      </p:sp>
      <p:sp>
        <p:nvSpPr>
          <p:cNvPr id="8" name="Rectangle 7"/>
          <p:cNvSpPr/>
          <p:nvPr/>
        </p:nvSpPr>
        <p:spPr>
          <a:xfrm>
            <a:off x="427566" y="1809868"/>
            <a:ext cx="82931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algn="l"/>
            <a:r>
              <a:rPr lang="en-US" dirty="0"/>
              <a:t>7.	How many different shortest routes are there from A to B ? 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146199"/>
            <a:ext cx="3209925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452966" y="3539429"/>
                <a:ext cx="8293100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lvl="0" indent="-457200" algn="l"/>
                <a:r>
                  <a:rPr lang="en-US" dirty="0"/>
                  <a:t>8.	There are n people in a queue for the cinema. There are let into the cinema in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/>
                  <a:t> batches, each batch consisting of one or more persons. In how many ways can the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/>
                  <a:t> batches be chosen ?   </a:t>
                </a: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966" y="3539429"/>
                <a:ext cx="8293100" cy="923330"/>
              </a:xfrm>
              <a:prstGeom prst="rect">
                <a:avLst/>
              </a:prstGeom>
              <a:blipFill rotWithShape="1">
                <a:blip r:embed="rId4"/>
                <a:stretch>
                  <a:fillRect l="-588" t="-3311" r="-808" b="-9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440266" y="4489448"/>
                <a:ext cx="8293100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lvl="0" indent="-457200" algn="just">
                  <a:buAutoNum type="arabicPeriod" startAt="9"/>
                </a:pPr>
                <a:r>
                  <a:rPr lang="en-US" dirty="0"/>
                  <a:t>If you draw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 straight line in the plane consisting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parallel in one direction,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parallel in a different direction, …,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parallel in another different direction, and no three of the lines meeting at a point, show that the number of intersection points is </a:t>
                </a: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266" y="4489448"/>
                <a:ext cx="8293100" cy="1200329"/>
              </a:xfrm>
              <a:prstGeom prst="rect">
                <a:avLst/>
              </a:prstGeom>
              <a:blipFill rotWithShape="1">
                <a:blip r:embed="rId5"/>
                <a:stretch>
                  <a:fillRect l="-441" t="-2538" r="-588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8351828"/>
              </p:ext>
            </p:extLst>
          </p:nvPr>
        </p:nvGraphicFramePr>
        <p:xfrm>
          <a:off x="2685256" y="5689777"/>
          <a:ext cx="4029430" cy="4827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7" name="Equation" r:id="rId6" imgW="2032000" imgH="241300" progId="Equation.3">
                  <p:embed/>
                </p:oleObj>
              </mc:Choice>
              <mc:Fallback>
                <p:oleObj name="Equation" r:id="rId6" imgW="2032000" imgH="2413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5256" y="5689777"/>
                        <a:ext cx="4029430" cy="48278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63617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762000"/>
            <a:ext cx="7086600" cy="350838"/>
          </a:xfrm>
        </p:spPr>
        <p:txBody>
          <a:bodyPr/>
          <a:lstStyle/>
          <a:p>
            <a:r>
              <a:rPr lang="en-US" altLang="en-US" sz="3600" dirty="0">
                <a:cs typeface="Tahoma" charset="0"/>
                <a:sym typeface="Symbol" pitchFamily="18" charset="2"/>
              </a:rPr>
              <a:t> </a:t>
            </a:r>
            <a:r>
              <a:rPr lang="en-US" sz="3300" b="1" dirty="0">
                <a:latin typeface="Arial" panose="020B0604020202020204" pitchFamily="34" charset="0"/>
                <a:cs typeface="Arial" panose="020B0604020202020204" pitchFamily="34" charset="0"/>
              </a:rPr>
              <a:t>Recursive Problem 01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09600" y="1769477"/>
            <a:ext cx="800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/>
              <a:t>Fibonacci numbers : 0 , 1, 1, 2, 3, 5, 8, 13, 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622300" y="2499858"/>
                <a:ext cx="8001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/>
                  <a:t>Factorial numbers : 1, 2, 6, 24, …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/>
                          </a:rPr>
                          <m:t>)</m:t>
                        </m:r>
                        <m:r>
                          <a:rPr lang="en-US" sz="2000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2000" dirty="0"/>
                  <a:t>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=</m:t>
                    </m:r>
                    <m:r>
                      <a:rPr lang="en-US" sz="2000" b="0" i="1" smtClean="0">
                        <a:latin typeface="Cambria Math"/>
                      </a:rPr>
                      <m:t>1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300" y="2499858"/>
                <a:ext cx="8001000" cy="400110"/>
              </a:xfrm>
              <a:prstGeom prst="rect">
                <a:avLst/>
              </a:prstGeom>
              <a:blipFill rotWithShape="1">
                <a:blip r:embed="rId2"/>
                <a:stretch>
                  <a:fillRect l="-762" t="-6061" b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22300" y="2130526"/>
                <a:ext cx="7696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dirty="0"/>
                  <a:t>Mathematically, it  is written as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𝑛</m:t>
                        </m:r>
                        <m:r>
                          <a:rPr lang="en-US" i="1">
                            <a:latin typeface="Cambria Math"/>
                          </a:rPr>
                          <m:t>−2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𝑛</m:t>
                        </m:r>
                        <m:r>
                          <a:rPr lang="en-US" i="1">
                            <a:latin typeface="Cambria Math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/>
                  <a:t> 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     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=0,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=1</m:t>
                    </m:r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300" y="2130526"/>
                <a:ext cx="7696200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633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622300" y="2958139"/>
                <a:ext cx="8001000" cy="34163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dirty="0"/>
                  <a:t>The </a:t>
                </a:r>
                <a:r>
                  <a:rPr lang="en-US" b="1" dirty="0"/>
                  <a:t>Tower of Hanoi</a:t>
                </a:r>
                <a:r>
                  <a:rPr lang="en-US" dirty="0"/>
                  <a:t> is a mathematical game or puzzle. It consists of three rods, and a number of disks of different sizes which can slide onto any rod. The puzzle starts with the disks in a neat stack in ascending order of size on one rod, the smallest at the top, thus making a conical shape. The objective of the puzzle is to move the entire stack to another rod, obeying the following simple rules: </a:t>
                </a:r>
              </a:p>
              <a:p>
                <a:pPr marL="635000" indent="-292100" algn="l">
                  <a:buFont typeface="Arial" panose="020B0604020202020204" pitchFamily="34" charset="0"/>
                  <a:buChar char="•"/>
                </a:pPr>
                <a:r>
                  <a:rPr lang="en-US" dirty="0"/>
                  <a:t>Only one disk can be moved at a time.</a:t>
                </a:r>
              </a:p>
              <a:p>
                <a:pPr marL="635000" lvl="1" indent="-292100" algn="l">
                  <a:buFont typeface="Arial" panose="020B0604020202020204" pitchFamily="34" charset="0"/>
                  <a:buChar char="•"/>
                </a:pPr>
                <a:r>
                  <a:rPr lang="en-US" dirty="0"/>
                  <a:t>Each move consists of taking the upper disk from one of the stacks and placing it on top of another stack.</a:t>
                </a:r>
              </a:p>
              <a:p>
                <a:pPr marL="628650" indent="-285750" algn="l">
                  <a:buFont typeface="Arial" panose="020B0604020202020204" pitchFamily="34" charset="0"/>
                  <a:buChar char="•"/>
                </a:pPr>
                <a:r>
                  <a:rPr lang="en-US" dirty="0"/>
                  <a:t>No disk may be placed on top of a smaller disk.</a:t>
                </a:r>
              </a:p>
              <a:p>
                <a:pPr algn="l"/>
                <a:r>
                  <a:rPr lang="en-US" dirty="0"/>
                  <a:t>What is the minimum number of moves required to solve a Tower of Hanoi puzzle if there is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 different sizes of disk.  </a:t>
                </a: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300" y="2958139"/>
                <a:ext cx="8001000" cy="3416320"/>
              </a:xfrm>
              <a:prstGeom prst="rect">
                <a:avLst/>
              </a:prstGeom>
              <a:blipFill rotWithShape="1">
                <a:blip r:embed="rId4"/>
                <a:stretch>
                  <a:fillRect l="-609" t="-891" r="-609" b="-1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4953000" y="6005127"/>
            <a:ext cx="782587" cy="369332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pPr algn="l"/>
            <a:r>
              <a:rPr lang="en-US" dirty="0"/>
              <a:t>2</a:t>
            </a:r>
            <a:r>
              <a:rPr lang="en-US" i="1" baseline="30000" dirty="0"/>
              <a:t>n</a:t>
            </a:r>
            <a:r>
              <a:rPr lang="en-US" dirty="0"/>
              <a:t> – 1</a:t>
            </a:r>
          </a:p>
        </p:txBody>
      </p:sp>
    </p:spTree>
    <p:extLst>
      <p:ext uri="{BB962C8B-B14F-4D97-AF65-F5344CB8AC3E}">
        <p14:creationId xmlns:p14="http://schemas.microsoft.com/office/powerpoint/2010/main" val="2833808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6" grpId="0"/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300" b="1" dirty="0">
                <a:latin typeface="Arial" panose="020B0604020202020204" pitchFamily="34" charset="0"/>
                <a:cs typeface="Arial" panose="020B0604020202020204" pitchFamily="34" charset="0"/>
              </a:rPr>
              <a:t>Recursive Problem 02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452966" y="1826298"/>
                <a:ext cx="8293100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l"/>
                <a:r>
                  <a:rPr lang="en-US" dirty="0"/>
                  <a:t>How many difference binary strings of length five are there if there is no at least two consecutive digits 0 ? Represent the problem for length of the string is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. </a:t>
                </a: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966" y="1826298"/>
                <a:ext cx="8293100" cy="646331"/>
              </a:xfrm>
              <a:prstGeom prst="rect">
                <a:avLst/>
              </a:prstGeom>
              <a:blipFill rotWithShape="1">
                <a:blip r:embed="rId3"/>
                <a:stretch>
                  <a:fillRect l="-588" t="-4717" r="-14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27566" y="2566432"/>
                <a:ext cx="21637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=2  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→</m:t>
                      </m:r>
                      <m:r>
                        <a:rPr lang="en-US" b="0" i="1" smtClean="0">
                          <a:latin typeface="Cambria Math"/>
                        </a:rPr>
                        <m:t>  { 0 , 1 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566" y="2566432"/>
                <a:ext cx="2163797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3048000" y="2571592"/>
                <a:ext cx="28199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=3   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→</m:t>
                      </m:r>
                      <m:r>
                        <a:rPr lang="en-US" b="0" i="1" smtClean="0">
                          <a:latin typeface="Cambria Math"/>
                        </a:rPr>
                        <m:t>   { 01 , 10, 11 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2571592"/>
                <a:ext cx="2819939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1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499869" y="2862660"/>
                <a:ext cx="42337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=5  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→</m:t>
                      </m:r>
                      <m:r>
                        <a:rPr lang="en-US" b="0" i="1" smtClean="0">
                          <a:latin typeface="Cambria Math"/>
                        </a:rPr>
                        <m:t>  { 011 , 010, 101, 110, 111, 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869" y="2862660"/>
                <a:ext cx="4233788" cy="369332"/>
              </a:xfrm>
              <a:prstGeom prst="rect">
                <a:avLst/>
              </a:prstGeom>
              <a:blipFill rotWithShape="1">
                <a:blip r:embed="rId6"/>
                <a:stretch>
                  <a:fillRect b="-1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0" y="457200"/>
          <a:ext cx="11811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1" name="Equation" r:id="rId7" imgW="753849" imgH="147492" progId="Equation.3">
                  <p:embed/>
                </p:oleObj>
              </mc:Choice>
              <mc:Fallback>
                <p:oleObj name="Equation" r:id="rId7" imgW="753849" imgH="147492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457200"/>
                        <a:ext cx="11811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3"/>
          <p:cNvSpPr>
            <a:spLocks noChangeArrowheads="1"/>
          </p:cNvSpPr>
          <p:nvPr/>
        </p:nvSpPr>
        <p:spPr bwMode="auto">
          <a:xfrm>
            <a:off x="457200" y="685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09489" y="3191472"/>
                <a:ext cx="82365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=8  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→</m:t>
                      </m:r>
                      <m:r>
                        <a:rPr lang="en-US" b="0" i="1" smtClean="0">
                          <a:latin typeface="Cambria Math"/>
                        </a:rPr>
                        <m:t>  { 0110 , 0111, 0101, 1010,1011, 1101, 1110, 1111}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489" y="3191472"/>
                <a:ext cx="8236577" cy="369332"/>
              </a:xfrm>
              <a:prstGeom prst="rect">
                <a:avLst/>
              </a:prstGeom>
              <a:blipFill rotWithShape="1">
                <a:blip r:embed="rId9"/>
                <a:stretch>
                  <a:fillRect b="-1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7765469" y="3184608"/>
                <a:ext cx="995696" cy="369332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=13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5469" y="3184608"/>
                <a:ext cx="995696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/>
          <p:cNvCxnSpPr/>
          <p:nvPr/>
        </p:nvCxnSpPr>
        <p:spPr bwMode="auto">
          <a:xfrm>
            <a:off x="6781800" y="3376138"/>
            <a:ext cx="983669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512569" y="3657600"/>
                <a:ext cx="808601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dirty="0"/>
                  <a:t>If number of binary strings of length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  <m:r>
                      <a:rPr lang="en-US" i="1" dirty="0" smtClean="0">
                        <a:latin typeface="Cambria Math"/>
                      </a:rPr>
                      <m:t>−1</m:t>
                    </m:r>
                  </m:oMath>
                </a14:m>
                <a:r>
                  <a:rPr lang="en-US" dirty="0"/>
                  <a:t> that fit the constrains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/>
                  <a:t>. It should be in the form of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…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/>
                  <a:t>    </a:t>
                </a: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569" y="3657600"/>
                <a:ext cx="8086012" cy="646331"/>
              </a:xfrm>
              <a:prstGeom prst="rect">
                <a:avLst/>
              </a:prstGeom>
              <a:blipFill rotWithShape="1">
                <a:blip r:embed="rId11"/>
                <a:stretch>
                  <a:fillRect l="-603" t="-4717" r="-603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556510" y="4315262"/>
                <a:ext cx="80860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=1  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→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𝑎𝑑𝑑𝑖𝑛𝑔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/>
                        <a:ea typeface="Cambria Math"/>
                      </a:rPr>
                      <m:t>𝜖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dirty="0"/>
                  <a:t> to become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.</m:t>
                    </m:r>
                  </m:oMath>
                </a14:m>
                <a:r>
                  <a:rPr lang="en-US" dirty="0"/>
                  <a:t> It is as much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/>
                  <a:t>     </a:t>
                </a: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510" y="4315262"/>
                <a:ext cx="8086012" cy="369332"/>
              </a:xfrm>
              <a:prstGeom prst="rect">
                <a:avLst/>
              </a:prstGeom>
              <a:blipFill rotWithShape="1">
                <a:blip r:embed="rId12"/>
                <a:stretch>
                  <a:fillRect l="-603" t="-833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556510" y="4696978"/>
                <a:ext cx="80860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=0  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𝑎𝑑𝑑𝑖𝑛𝑔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/>
                        <a:ea typeface="Cambria Math"/>
                      </a:rPr>
                      <m:t>𝜖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e>
                    </m:d>
                  </m:oMath>
                </a14:m>
                <a:r>
                  <a:rPr lang="en-US" dirty="0"/>
                  <a:t> to become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.  it is as much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</a:rPr>
                          <m:t>−2</m:t>
                        </m:r>
                      </m:sub>
                    </m:sSub>
                  </m:oMath>
                </a14:m>
                <a:r>
                  <a:rPr lang="en-US" dirty="0"/>
                  <a:t>     </a:t>
                </a: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510" y="4696978"/>
                <a:ext cx="8086012" cy="369332"/>
              </a:xfrm>
              <a:prstGeom prst="rect">
                <a:avLst/>
              </a:prstGeom>
              <a:blipFill rotWithShape="1">
                <a:blip r:embed="rId13"/>
                <a:stretch>
                  <a:fillRect l="-603" t="-833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1843759" y="5092700"/>
                <a:ext cx="2211311" cy="369332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∴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−2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3759" y="5092700"/>
                <a:ext cx="2211311" cy="369332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3644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4" grpId="0"/>
      <p:bldP spid="15" grpId="0"/>
      <p:bldP spid="17" grpId="0"/>
      <p:bldP spid="18" grpId="0" animBg="1"/>
      <p:bldP spid="22" grpId="0"/>
      <p:bldP spid="23" grpId="0"/>
      <p:bldP spid="24" grpId="0"/>
      <p:bldP spid="2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300" b="1" dirty="0">
                <a:latin typeface="Arial" panose="020B0604020202020204" pitchFamily="34" charset="0"/>
                <a:cs typeface="Arial" panose="020B0604020202020204" pitchFamily="34" charset="0"/>
              </a:rPr>
              <a:t>Recursive Problem 03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457200" y="1828800"/>
                <a:ext cx="8229600" cy="10265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l">
                  <a:lnSpc>
                    <a:spcPts val="2500"/>
                  </a:lnSpc>
                  <a:spcAft>
                    <a:spcPts val="600"/>
                  </a:spcAft>
                </a:pPr>
                <a:r>
                  <a:rPr lang="en-US" dirty="0"/>
                  <a:t>String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/>
                                <a:ea typeface="Cambria Math"/>
                              </a:rPr>
                              <m:t>∀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, </m:t>
                        </m:r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i="1" smtClean="0">
                        <a:latin typeface="Cambria Math"/>
                        <a:ea typeface="Cambria Math"/>
                      </a:rPr>
                      <m:t>𝜖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 {0,1,2,…,9}</m:t>
                    </m:r>
                  </m:oMath>
                </a14:m>
                <a:r>
                  <a:rPr lang="en-US" dirty="0"/>
                  <a:t>. String is valid if number of zero is odd. String 1230407869 is not valid whereas 120987045608 is valid.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is number of valid string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 digits. Prove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=8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.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828800"/>
                <a:ext cx="8229600" cy="1026563"/>
              </a:xfrm>
              <a:prstGeom prst="rect">
                <a:avLst/>
              </a:prstGeom>
              <a:blipFill rotWithShape="1">
                <a:blip r:embed="rId2"/>
                <a:stretch>
                  <a:fillRect l="-593" t="-1190" b="-89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87006" y="3029466"/>
                <a:ext cx="8081606" cy="7335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25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i</m:t>
                    </m:r>
                  </m:oMath>
                </a14:m>
                <a:r>
                  <a:rPr lang="en-US" dirty="0"/>
                  <a:t>s a valid string that consists 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  <m:r>
                      <a:rPr lang="en-US" i="1" dirty="0" smtClean="0">
                        <a:latin typeface="Cambria Math"/>
                      </a:rPr>
                      <m:t>−1</m:t>
                    </m:r>
                  </m:oMath>
                </a14:m>
                <a:r>
                  <a:rPr lang="en-US" dirty="0"/>
                  <a:t> digits,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𝑛</m:t>
                        </m:r>
                        <m:r>
                          <a:rPr lang="en-US" i="1"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…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…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𝑛</m:t>
                        </m:r>
                        <m:r>
                          <a:rPr lang="en-US" i="1">
                            <a:latin typeface="Cambria Math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/>
                  <a:t> then number of non valid string of n-1 digits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10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𝑛</m:t>
                            </m:r>
                            <m:r>
                              <a:rPr lang="en-US" i="1">
                                <a:latin typeface="Cambria Math"/>
                              </a:rPr>
                              <m:t>−1</m:t>
                            </m:r>
                          </m:sup>
                        </m:sSup>
                        <m:r>
                          <a:rPr lang="en-US" i="1">
                            <a:latin typeface="Cambria Math"/>
                          </a:rPr>
                          <m:t>−</m:t>
                        </m:r>
                        <m:r>
                          <a:rPr lang="en-US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𝑛</m:t>
                        </m:r>
                        <m:r>
                          <a:rPr lang="en-US" i="1">
                            <a:latin typeface="Cambria Math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006" y="3029466"/>
                <a:ext cx="8081606" cy="733534"/>
              </a:xfrm>
              <a:prstGeom prst="rect">
                <a:avLst/>
              </a:prstGeom>
              <a:blipFill rotWithShape="1">
                <a:blip r:embed="rId3"/>
                <a:stretch>
                  <a:fillRect l="-679" t="-1667" r="-603" b="-9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520700" y="4278868"/>
                <a:ext cx="80860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dirty="0"/>
                  <a:t>If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=0)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∧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𝑖𝑠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𝑣𝑎𝑙𝑖𝑑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)  →  </m:t>
                    </m:r>
                  </m:oMath>
                </a14:m>
                <a:r>
                  <a:rPr lang="en-US" dirty="0"/>
                  <a:t>It is as much as non valid string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</a:rPr>
                          <m:t>−1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700" y="4278868"/>
                <a:ext cx="8086012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603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520700" y="4649723"/>
                <a:ext cx="80860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spcAft>
                    <a:spcPts val="600"/>
                  </a:spcAft>
                </a:pPr>
                <a:r>
                  <a:rPr lang="en-US" dirty="0"/>
                  <a:t>If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/>
                        <a:ea typeface="Cambria Math"/>
                      </a:rPr>
                      <m:t>≠</m:t>
                    </m:r>
                    <m:r>
                      <a:rPr lang="en-US" b="0" i="1" smtClean="0">
                        <a:latin typeface="Cambria Math"/>
                      </a:rPr>
                      <m:t>0)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∧(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𝑖𝑠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𝑣𝑎𝑙𝑖𝑠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) →  </m:t>
                    </m:r>
                  </m:oMath>
                </a14:m>
                <a:r>
                  <a:rPr lang="en-US" dirty="0"/>
                  <a:t>It is as much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/>
                          </a:rPr>
                          <m:t>9</m:t>
                        </m:r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/>
                  <a:t>     </a:t>
                </a: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700" y="4649723"/>
                <a:ext cx="8086012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603" t="-833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487006" y="3822700"/>
                <a:ext cx="789499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…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…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𝑛</m:t>
                        </m:r>
                        <m:r>
                          <a:rPr lang="en-US" i="1">
                            <a:latin typeface="Cambria Math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006" y="3822700"/>
                <a:ext cx="7894994" cy="369332"/>
              </a:xfrm>
              <a:prstGeom prst="rect">
                <a:avLst/>
              </a:prstGeom>
              <a:blipFill rotWithShape="1">
                <a:blip r:embed="rId6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520700" y="5334000"/>
                <a:ext cx="81661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dirty="0"/>
                  <a:t>Therefore, number of valid string </a:t>
                </a: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∴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 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=9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(10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)=8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  <m:r>
                            <a:rPr lang="en-US" i="1">
                              <a:latin typeface="Cambria Math"/>
                            </a:rPr>
                            <m:t>−1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10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  <m:r>
                            <a:rPr lang="en-US" i="1">
                              <a:latin typeface="Cambria Math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700" y="5334000"/>
                <a:ext cx="8166100" cy="646331"/>
              </a:xfrm>
              <a:prstGeom prst="rect">
                <a:avLst/>
              </a:prstGeom>
              <a:blipFill rotWithShape="1">
                <a:blip r:embed="rId7"/>
                <a:stretch>
                  <a:fillRect l="-597" t="-4717" b="-7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3518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3" grpId="0"/>
      <p:bldP spid="24" grpId="0"/>
      <p:bldP spid="11" grpId="0"/>
      <p:bldP spid="2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762000"/>
            <a:ext cx="7086600" cy="350838"/>
          </a:xfrm>
        </p:spPr>
        <p:txBody>
          <a:bodyPr/>
          <a:lstStyle/>
          <a:p>
            <a:r>
              <a:rPr lang="en-US" sz="3300" b="1" dirty="0">
                <a:latin typeface="Arial" panose="020B0604020202020204" pitchFamily="34" charset="0"/>
                <a:cs typeface="Arial" panose="020B0604020202020204" pitchFamily="34" charset="0"/>
              </a:rPr>
              <a:t>Recursive Problem 04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457200" y="1828800"/>
                <a:ext cx="8229600" cy="137473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just">
                  <a:lnSpc>
                    <a:spcPts val="2500"/>
                  </a:lnSpc>
                </a:pPr>
                <a:r>
                  <a:rPr lang="en-US" i="1" dirty="0"/>
                  <a:t>C</a:t>
                </a:r>
                <a:r>
                  <a:rPr lang="en-US" i="1" baseline="-25000" dirty="0"/>
                  <a:t>n</a:t>
                </a:r>
                <a:r>
                  <a:rPr lang="en-US" dirty="0"/>
                  <a:t> is number of ways of multiplication operator can be placed among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  <m:r>
                      <a:rPr lang="en-US" i="1" dirty="0" smtClean="0">
                        <a:latin typeface="Cambria Math"/>
                      </a:rPr>
                      <m:t>+1</m:t>
                    </m:r>
                  </m:oMath>
                </a14:m>
                <a:r>
                  <a:rPr lang="en-US" dirty="0"/>
                  <a:t> numbers stated in form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…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. The operator is displayed as bracket. For example if 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  <m:r>
                      <a:rPr lang="en-US" i="1" dirty="0" smtClean="0">
                        <a:latin typeface="Cambria Math"/>
                      </a:rPr>
                      <m:t> = 3 →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𝐶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3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  <a:ea typeface="Cambria Math"/>
                      </a:rPr>
                      <m:t>=5</m:t>
                    </m:r>
                  </m:oMath>
                </a14:m>
                <a:r>
                  <a:rPr lang="en-US" dirty="0"/>
                  <a:t> that are </a:t>
                </a:r>
              </a:p>
              <a:p>
                <a:pPr lvl="0" algn="just">
                  <a:lnSpc>
                    <a:spcPts val="2500"/>
                  </a:lnSpc>
                </a:pPr>
                <a:r>
                  <a:rPr lang="en-US" dirty="0"/>
                  <a:t>((</a:t>
                </a:r>
                <a:r>
                  <a:rPr lang="en-US" i="1" dirty="0"/>
                  <a:t>x</a:t>
                </a:r>
                <a:r>
                  <a:rPr lang="en-US" i="1" baseline="-25000" dirty="0"/>
                  <a:t>0</a:t>
                </a:r>
                <a:r>
                  <a:rPr lang="en-US" i="1" dirty="0"/>
                  <a:t> x</a:t>
                </a:r>
                <a:r>
                  <a:rPr lang="en-US" i="1" baseline="-25000" dirty="0"/>
                  <a:t>1</a:t>
                </a:r>
                <a:r>
                  <a:rPr lang="en-US" i="1" dirty="0"/>
                  <a:t>) x</a:t>
                </a:r>
                <a:r>
                  <a:rPr lang="en-US" i="1" baseline="-25000" dirty="0"/>
                  <a:t>2</a:t>
                </a:r>
                <a:r>
                  <a:rPr lang="en-US" i="1" dirty="0"/>
                  <a:t>)x</a:t>
                </a:r>
                <a:r>
                  <a:rPr lang="en-US" i="1" baseline="-25000" dirty="0"/>
                  <a:t>3 ,    </a:t>
                </a:r>
                <a:r>
                  <a:rPr lang="en-US" dirty="0"/>
                  <a:t>(</a:t>
                </a:r>
                <a:r>
                  <a:rPr lang="en-US" i="1" dirty="0"/>
                  <a:t>x</a:t>
                </a:r>
                <a:r>
                  <a:rPr lang="en-US" i="1" baseline="-25000" dirty="0"/>
                  <a:t>0</a:t>
                </a:r>
                <a:r>
                  <a:rPr lang="en-US" i="1" dirty="0"/>
                  <a:t> (x</a:t>
                </a:r>
                <a:r>
                  <a:rPr lang="en-US" i="1" baseline="-25000" dirty="0"/>
                  <a:t>1</a:t>
                </a:r>
                <a:r>
                  <a:rPr lang="en-US" i="1" dirty="0"/>
                  <a:t> x</a:t>
                </a:r>
                <a:r>
                  <a:rPr lang="en-US" i="1" baseline="-25000" dirty="0"/>
                  <a:t>2</a:t>
                </a:r>
                <a:r>
                  <a:rPr lang="en-US" i="1" dirty="0"/>
                  <a:t>))x</a:t>
                </a:r>
                <a:r>
                  <a:rPr lang="en-US" i="1" baseline="-25000" dirty="0"/>
                  <a:t>3 ,    </a:t>
                </a:r>
                <a:r>
                  <a:rPr lang="en-US" dirty="0"/>
                  <a:t>(</a:t>
                </a:r>
                <a:r>
                  <a:rPr lang="en-US" i="1" dirty="0"/>
                  <a:t>x</a:t>
                </a:r>
                <a:r>
                  <a:rPr lang="en-US" i="1" baseline="-25000" dirty="0"/>
                  <a:t>0</a:t>
                </a:r>
                <a:r>
                  <a:rPr lang="en-US" i="1" dirty="0"/>
                  <a:t> x</a:t>
                </a:r>
                <a:r>
                  <a:rPr lang="en-US" i="1" baseline="-25000" dirty="0"/>
                  <a:t>1</a:t>
                </a:r>
                <a:r>
                  <a:rPr lang="en-US" i="1" dirty="0"/>
                  <a:t>) (x</a:t>
                </a:r>
                <a:r>
                  <a:rPr lang="en-US" i="1" baseline="-25000" dirty="0"/>
                  <a:t>2 </a:t>
                </a:r>
                <a:r>
                  <a:rPr lang="en-US" i="1" dirty="0"/>
                  <a:t>x</a:t>
                </a:r>
                <a:r>
                  <a:rPr lang="en-US" i="1" baseline="-25000" dirty="0"/>
                  <a:t>3 </a:t>
                </a:r>
                <a:r>
                  <a:rPr lang="en-US" i="1" dirty="0"/>
                  <a:t>)</a:t>
                </a:r>
                <a:r>
                  <a:rPr lang="en-US" i="1" baseline="-25000" dirty="0"/>
                  <a:t>,      </a:t>
                </a:r>
                <a:r>
                  <a:rPr lang="en-US" i="1" dirty="0"/>
                  <a:t>x</a:t>
                </a:r>
                <a:r>
                  <a:rPr lang="en-US" i="1" baseline="-25000" dirty="0"/>
                  <a:t>0</a:t>
                </a:r>
                <a:r>
                  <a:rPr lang="en-US" i="1" dirty="0"/>
                  <a:t> ((x</a:t>
                </a:r>
                <a:r>
                  <a:rPr lang="en-US" i="1" baseline="-25000" dirty="0"/>
                  <a:t>1</a:t>
                </a:r>
                <a:r>
                  <a:rPr lang="en-US" i="1" dirty="0"/>
                  <a:t> x</a:t>
                </a:r>
                <a:r>
                  <a:rPr lang="en-US" i="1" baseline="-25000" dirty="0"/>
                  <a:t>2</a:t>
                </a:r>
                <a:r>
                  <a:rPr lang="en-US" i="1" dirty="0"/>
                  <a:t>))x</a:t>
                </a:r>
                <a:r>
                  <a:rPr lang="en-US" i="1" baseline="-25000" dirty="0"/>
                  <a:t>3 , </a:t>
                </a:r>
                <a:r>
                  <a:rPr lang="en-US" dirty="0" err="1"/>
                  <a:t>dan</a:t>
                </a:r>
                <a:r>
                  <a:rPr lang="en-US" dirty="0"/>
                  <a:t>  </a:t>
                </a:r>
                <a:r>
                  <a:rPr lang="en-US" i="1" dirty="0"/>
                  <a:t>x</a:t>
                </a:r>
                <a:r>
                  <a:rPr lang="en-US" i="1" baseline="-25000" dirty="0"/>
                  <a:t>0</a:t>
                </a:r>
                <a:r>
                  <a:rPr lang="en-US" i="1" dirty="0"/>
                  <a:t> (x</a:t>
                </a:r>
                <a:r>
                  <a:rPr lang="en-US" i="1" baseline="-25000" dirty="0"/>
                  <a:t>1</a:t>
                </a:r>
                <a:r>
                  <a:rPr lang="en-US" i="1" dirty="0"/>
                  <a:t> (x</a:t>
                </a:r>
                <a:r>
                  <a:rPr lang="en-US" i="1" baseline="-25000" dirty="0"/>
                  <a:t>2 </a:t>
                </a:r>
                <a:r>
                  <a:rPr lang="en-US" i="1" dirty="0"/>
                  <a:t>x</a:t>
                </a:r>
                <a:r>
                  <a:rPr lang="en-US" i="1" baseline="-25000" dirty="0"/>
                  <a:t>3</a:t>
                </a:r>
                <a:r>
                  <a:rPr lang="en-US" i="1" dirty="0"/>
                  <a:t>)) </a:t>
                </a:r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828800"/>
                <a:ext cx="8229600" cy="1374735"/>
              </a:xfrm>
              <a:prstGeom prst="rect">
                <a:avLst/>
              </a:prstGeom>
              <a:blipFill rotWithShape="1">
                <a:blip r:embed="rId3"/>
                <a:stretch>
                  <a:fillRect l="-593" t="-885" r="-593" b="-39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457200" y="3352800"/>
                <a:ext cx="8229600" cy="19883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 algn="l">
                  <a:lnSpc>
                    <a:spcPts val="2500"/>
                  </a:lnSpc>
                </a:pPr>
                <a:r>
                  <a:rPr lang="en-US" dirty="0"/>
                  <a:t>Suppose number of ways of multiplication operator can be placed among </a:t>
                </a:r>
                <a:r>
                  <a:rPr lang="en-US" i="1" dirty="0"/>
                  <a:t>n+1</a:t>
                </a:r>
                <a:r>
                  <a:rPr lang="en-US" dirty="0"/>
                  <a:t> numbers is denoted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i="1" dirty="0"/>
                  <a:t>. </a:t>
                </a:r>
                <a:r>
                  <a:rPr lang="en-US" dirty="0"/>
                  <a:t>It should be one final multiplication operator. If it is located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  <m:r>
                          <a:rPr lang="en-US" b="0" i="1" smtClean="0">
                            <a:latin typeface="Cambria Math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/>
                  <a:t> then (</a:t>
                </a:r>
                <a:r>
                  <a:rPr lang="en-US" i="1" dirty="0"/>
                  <a:t>x</a:t>
                </a:r>
                <a:r>
                  <a:rPr lang="en-US" i="1" baseline="-25000" dirty="0"/>
                  <a:t>0</a:t>
                </a:r>
                <a:r>
                  <a:rPr lang="en-US" i="1" dirty="0"/>
                  <a:t> x</a:t>
                </a:r>
                <a:r>
                  <a:rPr lang="en-US" i="1" baseline="-25000" dirty="0"/>
                  <a:t>1 … </a:t>
                </a:r>
                <a:r>
                  <a:rPr lang="en-US" i="1" dirty="0" err="1"/>
                  <a:t>x</a:t>
                </a:r>
                <a:r>
                  <a:rPr lang="en-US" i="1" baseline="-25000" dirty="0" err="1"/>
                  <a:t>k</a:t>
                </a:r>
                <a:r>
                  <a:rPr lang="en-US" dirty="0"/>
                  <a:t>)(</a:t>
                </a:r>
                <a:r>
                  <a:rPr lang="en-US" i="1" dirty="0"/>
                  <a:t>x</a:t>
                </a:r>
                <a:r>
                  <a:rPr lang="en-US" i="1" baseline="-25000" dirty="0"/>
                  <a:t>k+1</a:t>
                </a:r>
                <a:r>
                  <a:rPr lang="en-US" i="1" dirty="0"/>
                  <a:t> x</a:t>
                </a:r>
                <a:r>
                  <a:rPr lang="en-US" i="1" baseline="-25000" dirty="0"/>
                  <a:t>k+2 … </a:t>
                </a:r>
                <a:r>
                  <a:rPr lang="en-US" i="1" dirty="0" err="1"/>
                  <a:t>x</a:t>
                </a:r>
                <a:r>
                  <a:rPr lang="en-US" i="1" baseline="-25000" dirty="0" err="1"/>
                  <a:t>n</a:t>
                </a:r>
                <a:r>
                  <a:rPr lang="en-US" dirty="0"/>
                  <a:t>)</a:t>
                </a:r>
                <a:r>
                  <a:rPr lang="en-US" i="1" dirty="0"/>
                  <a:t>. </a:t>
                </a:r>
              </a:p>
              <a:p>
                <a:pPr algn="l">
                  <a:lnSpc>
                    <a:spcPts val="2500"/>
                  </a:lnSpc>
                </a:pPr>
                <a:r>
                  <a:rPr lang="en-US" i="1" dirty="0"/>
                  <a:t>There 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ways for (</a:t>
                </a:r>
                <a:r>
                  <a:rPr lang="en-US" i="1" dirty="0"/>
                  <a:t>x</a:t>
                </a:r>
                <a:r>
                  <a:rPr lang="en-US" i="1" baseline="-25000" dirty="0"/>
                  <a:t>0</a:t>
                </a:r>
                <a:r>
                  <a:rPr lang="en-US" i="1" dirty="0"/>
                  <a:t> x</a:t>
                </a:r>
                <a:r>
                  <a:rPr lang="en-US" i="1" baseline="-25000" dirty="0"/>
                  <a:t>1 … </a:t>
                </a:r>
                <a:r>
                  <a:rPr lang="en-US" i="1" dirty="0" err="1"/>
                  <a:t>x</a:t>
                </a:r>
                <a:r>
                  <a:rPr lang="en-US" i="1" baseline="-25000" dirty="0" err="1"/>
                  <a:t>k</a:t>
                </a:r>
                <a:r>
                  <a:rPr lang="en-US" dirty="0"/>
                  <a:t>)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  <m:r>
                          <a:rPr lang="en-US" b="0" i="1" smtClean="0">
                            <a:latin typeface="Cambria Math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/>
                  <a:t> ways for (</a:t>
                </a:r>
                <a:r>
                  <a:rPr lang="en-US" i="1" dirty="0"/>
                  <a:t>x</a:t>
                </a:r>
                <a:r>
                  <a:rPr lang="en-US" i="1" baseline="-25000" dirty="0"/>
                  <a:t>k+1</a:t>
                </a:r>
                <a:r>
                  <a:rPr lang="en-US" i="1" dirty="0"/>
                  <a:t> x</a:t>
                </a:r>
                <a:r>
                  <a:rPr lang="en-US" i="1" baseline="-25000" dirty="0"/>
                  <a:t>k+2 … </a:t>
                </a:r>
                <a:r>
                  <a:rPr lang="en-US" i="1" dirty="0" err="1"/>
                  <a:t>x</a:t>
                </a:r>
                <a:r>
                  <a:rPr lang="en-US" i="1" baseline="-25000" dirty="0" err="1"/>
                  <a:t>n</a:t>
                </a:r>
                <a:r>
                  <a:rPr lang="en-US" dirty="0"/>
                  <a:t>)</a:t>
                </a:r>
                <a:r>
                  <a:rPr lang="en-US" i="1" dirty="0"/>
                  <a:t>. </a:t>
                </a:r>
                <a:r>
                  <a:rPr lang="en-US" dirty="0"/>
                  <a:t> Consequently there 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  <m:r>
                          <a:rPr lang="en-US" b="0" i="1" smtClean="0">
                            <a:latin typeface="Cambria Math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/>
                  <a:t>ways. There are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 possibilities for the </a:t>
                </a:r>
                <a:r>
                  <a:rPr lang="en-US" i="1" dirty="0"/>
                  <a:t>k</a:t>
                </a:r>
                <a:r>
                  <a:rPr lang="en-US" dirty="0"/>
                  <a:t> from all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  <m:r>
                      <a:rPr lang="en-US" i="1" dirty="0" smtClean="0">
                        <a:latin typeface="Cambria Math"/>
                      </a:rPr>
                      <m:t> + 1</m:t>
                    </m:r>
                  </m:oMath>
                </a14:m>
                <a:r>
                  <a:rPr lang="en-US" dirty="0"/>
                  <a:t> numbers started from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0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  <m:r>
                      <a:rPr lang="en-US" i="1" dirty="0" smtClean="0">
                        <a:latin typeface="Cambria Math"/>
                      </a:rPr>
                      <m:t> − 1</m:t>
                    </m:r>
                  </m:oMath>
                </a14:m>
                <a:r>
                  <a:rPr lang="en-US" dirty="0"/>
                  <a:t>. Therefore, </a:t>
                </a: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3352800"/>
                <a:ext cx="8229600" cy="1988365"/>
              </a:xfrm>
              <a:prstGeom prst="rect">
                <a:avLst/>
              </a:prstGeom>
              <a:blipFill rotWithShape="1">
                <a:blip r:embed="rId4"/>
                <a:stretch>
                  <a:fillRect l="-593" t="-613" b="-39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4252112"/>
              </p:ext>
            </p:extLst>
          </p:nvPr>
        </p:nvGraphicFramePr>
        <p:xfrm>
          <a:off x="838200" y="5341165"/>
          <a:ext cx="7162800" cy="8105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1" name="Equation" r:id="rId5" imgW="4508500" imgH="431800" progId="Equation.3">
                  <p:embed/>
                </p:oleObj>
              </mc:Choice>
              <mc:Fallback>
                <p:oleObj name="Equation" r:id="rId5" imgW="4508500" imgH="4318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5341165"/>
                        <a:ext cx="7162800" cy="81053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15102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300" b="1" dirty="0">
                <a:latin typeface="Arial" panose="020B0604020202020204" pitchFamily="34" charset="0"/>
                <a:cs typeface="Arial" panose="020B0604020202020204" pitchFamily="34" charset="0"/>
              </a:rPr>
              <a:t>Solving Recursive 01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04800" y="1905000"/>
                <a:ext cx="501150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1.     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en-US" sz="20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−1</m:t>
                          </m:r>
                        </m:sub>
                      </m:sSub>
                      <m:r>
                        <a:rPr lang="en-US" sz="2000" b="0" i="1" smtClean="0">
                          <a:latin typeface="Cambria Math"/>
                        </a:rPr>
                        <m:t>+3   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∧</m:t>
                      </m:r>
                      <m:r>
                        <a:rPr lang="en-US" sz="2000" b="0" i="1" smtClean="0">
                          <a:latin typeface="Cambria Math"/>
                        </a:rPr>
                        <m:t>   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/>
                        </a:rPr>
                        <m:t>=2 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→</m:t>
                      </m:r>
                      <m:r>
                        <a:rPr lang="en-US" sz="2000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100</m:t>
                          </m:r>
                        </m:sub>
                      </m:sSub>
                      <m:r>
                        <a:rPr lang="en-US" sz="2000" b="0" i="1" smtClean="0">
                          <a:latin typeface="Cambria Math"/>
                        </a:rPr>
                        <m:t>= ?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1905000"/>
                <a:ext cx="5011500" cy="400110"/>
              </a:xfrm>
              <a:prstGeom prst="rect">
                <a:avLst/>
              </a:prstGeom>
              <a:blipFill rotWithShape="1">
                <a:blip r:embed="rId2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990600" y="2457510"/>
                <a:ext cx="206543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en-US" sz="20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−1</m:t>
                          </m:r>
                        </m:sub>
                      </m:sSub>
                      <m:r>
                        <a:rPr lang="en-US" sz="2000" b="0" i="1" smtClean="0">
                          <a:latin typeface="Cambria Math"/>
                        </a:rPr>
                        <m:t>+3   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 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2457510"/>
                <a:ext cx="2065437" cy="400110"/>
              </a:xfrm>
              <a:prstGeom prst="rect">
                <a:avLst/>
              </a:prstGeom>
              <a:blipFill rotWithShape="1">
                <a:blip r:embed="rId3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990600" y="2842015"/>
                <a:ext cx="76962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−1</m:t>
                          </m:r>
                        </m:sub>
                      </m:sSub>
                      <m:r>
                        <a:rPr lang="en-US" sz="20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−2</m:t>
                          </m:r>
                        </m:sub>
                      </m:sSub>
                      <m:r>
                        <a:rPr lang="en-US" sz="2000" b="0" i="1" smtClean="0">
                          <a:latin typeface="Cambria Math"/>
                        </a:rPr>
                        <m:t>+3   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→ 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</m:sub>
                      </m:sSub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−2</m:t>
                          </m:r>
                        </m:sub>
                      </m:sSub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+2∙3 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2842015"/>
                <a:ext cx="7696200" cy="400110"/>
              </a:xfrm>
              <a:prstGeom prst="rect">
                <a:avLst/>
              </a:prstGeom>
              <a:blipFill rotWithShape="1">
                <a:blip r:embed="rId4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016000" y="3194470"/>
                <a:ext cx="76962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−2</m:t>
                          </m:r>
                        </m:sub>
                      </m:sSub>
                      <m:r>
                        <a:rPr lang="en-US" sz="20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−3</m:t>
                          </m:r>
                        </m:sub>
                      </m:sSub>
                      <m:r>
                        <a:rPr lang="en-US" sz="2000" b="0" i="1" smtClean="0">
                          <a:latin typeface="Cambria Math"/>
                        </a:rPr>
                        <m:t>+3   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→ 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</m:sub>
                      </m:sSub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−3</m:t>
                          </m:r>
                        </m:sub>
                      </m:sSub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+3∙3 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000" y="3194470"/>
                <a:ext cx="7696200" cy="400110"/>
              </a:xfrm>
              <a:prstGeom prst="rect">
                <a:avLst/>
              </a:prstGeom>
              <a:blipFill rotWithShape="1">
                <a:blip r:embed="rId5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016000" y="3585505"/>
                <a:ext cx="76962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−3</m:t>
                          </m:r>
                        </m:sub>
                      </m:sSub>
                      <m:r>
                        <a:rPr lang="en-US" sz="20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−4</m:t>
                          </m:r>
                        </m:sub>
                      </m:sSub>
                      <m:r>
                        <a:rPr lang="en-US" sz="2000" b="0" i="1" smtClean="0">
                          <a:latin typeface="Cambria Math"/>
                        </a:rPr>
                        <m:t>+3   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→ 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</m:sub>
                      </m:sSub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−4</m:t>
                          </m:r>
                        </m:sub>
                      </m:sSub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+4∙3 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000" y="3585505"/>
                <a:ext cx="7696200" cy="400110"/>
              </a:xfrm>
              <a:prstGeom prst="rect">
                <a:avLst/>
              </a:prstGeom>
              <a:blipFill rotWithShape="1">
                <a:blip r:embed="rId6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003300" y="3979379"/>
                <a:ext cx="7696200" cy="4296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−1</m:t>
                          </m:r>
                        </m:sub>
                      </m:sSub>
                      <m:r>
                        <a:rPr lang="en-US" sz="20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−(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−1)</m:t>
                          </m:r>
                        </m:sub>
                      </m:sSub>
                      <m:r>
                        <a:rPr lang="en-US" sz="2000" b="0" i="1" smtClean="0">
                          <a:latin typeface="Cambria Math"/>
                        </a:rPr>
                        <m:t>+(</m:t>
                      </m:r>
                      <m:r>
                        <a:rPr lang="en-US" sz="2000" b="0" i="1" smtClean="0">
                          <a:latin typeface="Cambria Math"/>
                        </a:rPr>
                        <m:t>𝑛</m:t>
                      </m:r>
                      <m:r>
                        <a:rPr lang="en-US" sz="2000" b="0" i="1" smtClean="0">
                          <a:latin typeface="Cambria Math"/>
                        </a:rPr>
                        <m:t>−1)∙3   → 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</m:sub>
                      </m:sSub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+(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𝑛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−1)∙3 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3300" y="3979379"/>
                <a:ext cx="7696200" cy="429669"/>
              </a:xfrm>
              <a:prstGeom prst="rect">
                <a:avLst/>
              </a:prstGeom>
              <a:blipFill rotWithShape="1">
                <a:blip r:embed="rId7"/>
                <a:stretch>
                  <a:fillRect b="-1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991673" y="4409048"/>
                <a:ext cx="76962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smtClean="0">
                              <a:latin typeface="Cambria Math"/>
                              <a:ea typeface="Cambria Math"/>
                            </a:rPr>
                            <m:t>∴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en-US" sz="2000" b="0" i="1" smtClean="0">
                          <a:latin typeface="Cambria Math"/>
                        </a:rPr>
                        <m:t>=2+3</m:t>
                      </m:r>
                      <m:r>
                        <a:rPr lang="en-US" sz="2000" b="0" i="1" smtClean="0">
                          <a:latin typeface="Cambria Math"/>
                        </a:rPr>
                        <m:t>𝑛</m:t>
                      </m:r>
                      <m:r>
                        <a:rPr lang="en-US" sz="2000" b="0" i="1" smtClean="0">
                          <a:latin typeface="Cambria Math"/>
                        </a:rPr>
                        <m:t>−3   → 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</m:sub>
                      </m:sSub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=3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𝑛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−1 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673" y="4409048"/>
                <a:ext cx="7696200" cy="40011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003300" y="4803882"/>
                <a:ext cx="76962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smtClean="0">
                              <a:latin typeface="Cambria Math"/>
                              <a:ea typeface="Cambria Math"/>
                            </a:rPr>
                            <m:t>∴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100</m:t>
                          </m:r>
                        </m:sub>
                      </m:sSub>
                      <m:r>
                        <a:rPr lang="en-US" sz="2000" b="0" i="1" smtClean="0">
                          <a:latin typeface="Cambria Math"/>
                        </a:rPr>
                        <m:t>=299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 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3300" y="4803882"/>
                <a:ext cx="7696200" cy="400110"/>
              </a:xfrm>
              <a:prstGeom prst="rect">
                <a:avLst/>
              </a:prstGeom>
              <a:blipFill rotWithShape="1">
                <a:blip r:embed="rId9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7091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8"/>
  <p:tag name="MMPROD_UIDATA" val="&lt;database version=&quot;6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&quot;/&gt;&lt;property id=&quot;20307&quot; value=&quot;256&quot;/&gt;&lt;/object&gt;&lt;object type=&quot;3&quot; unique_id=&quot;10005&quot;&gt;&lt;property id=&quot;20148&quot; value=&quot;5&quot;/&gt;&lt;property id=&quot;20300&quot; value=&quot;Slide 2&quot;/&gt;&lt;property id=&quot;20307&quot; value=&quot;257&quot;/&gt;&lt;/object&gt;&lt;/object&gt;&lt;/object&gt;&lt;/database&gt;"/>
</p:tagLst>
</file>

<file path=ppt/theme/theme1.xml><?xml version="1.0" encoding="utf-8"?>
<a:theme xmlns:a="http://schemas.openxmlformats.org/drawingml/2006/main" name="UPH4">
  <a:themeElements>
    <a:clrScheme name="UPH4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UPH4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UPH4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PH4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PH4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PH4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PH4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PH4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PH4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PH4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PH4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PH4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PH4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PH4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6468</TotalTime>
  <Words>548</Words>
  <Application>Microsoft Office PowerPoint</Application>
  <PresentationFormat>On-screen Show (4:3)</PresentationFormat>
  <Paragraphs>143</Paragraphs>
  <Slides>15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 Unicode MS</vt:lpstr>
      <vt:lpstr>Arial</vt:lpstr>
      <vt:lpstr>Cambria Math</vt:lpstr>
      <vt:lpstr>Symbol</vt:lpstr>
      <vt:lpstr>Tahoma</vt:lpstr>
      <vt:lpstr>Times New Roman</vt:lpstr>
      <vt:lpstr>Trebuchet MS</vt:lpstr>
      <vt:lpstr>UPH4</vt:lpstr>
      <vt:lpstr>Equation</vt:lpstr>
      <vt:lpstr>PowerPoint Presentation</vt:lpstr>
      <vt:lpstr>Counting Principles &amp; Problem 01</vt:lpstr>
      <vt:lpstr>Problem 02  </vt:lpstr>
      <vt:lpstr>Problem 03</vt:lpstr>
      <vt:lpstr> Recursive Problem 01</vt:lpstr>
      <vt:lpstr>Recursive Problem 02</vt:lpstr>
      <vt:lpstr>Recursive Problem 03</vt:lpstr>
      <vt:lpstr>Recursive Problem 04</vt:lpstr>
      <vt:lpstr>Solving Recursive 01</vt:lpstr>
      <vt:lpstr>Solving Recursive 02</vt:lpstr>
      <vt:lpstr>Basic Principles Solving Recursive </vt:lpstr>
      <vt:lpstr>Recursive Problem 01</vt:lpstr>
      <vt:lpstr>Recursive Problem 02</vt:lpstr>
      <vt:lpstr>Recursive Problem 03</vt:lpstr>
      <vt:lpstr>Recursive Problem 04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anita</dc:creator>
  <cp:lastModifiedBy>lab-tif3</cp:lastModifiedBy>
  <cp:revision>512</cp:revision>
  <dcterms:created xsi:type="dcterms:W3CDTF">2008-06-16T09:38:38Z</dcterms:created>
  <dcterms:modified xsi:type="dcterms:W3CDTF">2018-03-21T01:48:13Z</dcterms:modified>
</cp:coreProperties>
</file>