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99" r:id="rId4"/>
    <p:sldId id="296" r:id="rId5"/>
    <p:sldId id="273" r:id="rId6"/>
    <p:sldId id="274" r:id="rId7"/>
    <p:sldId id="293" r:id="rId8"/>
    <p:sldId id="297" r:id="rId9"/>
    <p:sldId id="292" r:id="rId10"/>
    <p:sldId id="286" r:id="rId11"/>
    <p:sldId id="288" r:id="rId12"/>
    <p:sldId id="300" r:id="rId13"/>
    <p:sldId id="289" r:id="rId14"/>
    <p:sldId id="290" r:id="rId15"/>
    <p:sldId id="301" r:id="rId16"/>
  </p:sldIdLst>
  <p:sldSz cx="9144000" cy="6858000" type="screen4x3"/>
  <p:notesSz cx="6858000" cy="9144000"/>
  <p:custDataLst>
    <p:tags r:id="rId18"/>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40564EEC-7A6E-4AF2-87E9-035A007A172A}" type="slidenum">
              <a:rPr lang="en-US"/>
              <a:pPr>
                <a:defRPr/>
              </a:pPr>
              <a:t>‹#›</a:t>
            </a:fld>
            <a:endParaRPr lang="en-US" dirty="0"/>
          </a:p>
        </p:txBody>
      </p:sp>
    </p:spTree>
    <p:extLst>
      <p:ext uri="{BB962C8B-B14F-4D97-AF65-F5344CB8AC3E}">
        <p14:creationId xmlns:p14="http://schemas.microsoft.com/office/powerpoint/2010/main" val="10445589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F53EB3E-92CB-449F-9487-5F0FC343E2F8}" type="slidenum">
              <a:rPr lang="en-US" altLang="en-US" smtClean="0"/>
              <a:pPr algn="r" eaLnBrk="1" hangingPunct="1">
                <a:spcBef>
                  <a:spcPct val="0"/>
                </a:spcBef>
              </a:pPr>
              <a:t>1</a:t>
            </a:fld>
            <a:endParaRPr lang="en-US"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D5F8B042-E807-487B-A33B-A1D0A64911D9}" type="slidenum">
              <a:rPr lang="en-US"/>
              <a:pPr>
                <a:defRPr/>
              </a:pPr>
              <a:t>‹#›</a:t>
            </a:fld>
            <a:endParaRPr lang="en-US" dirty="0"/>
          </a:p>
        </p:txBody>
      </p:sp>
    </p:spTree>
    <p:extLst>
      <p:ext uri="{BB962C8B-B14F-4D97-AF65-F5344CB8AC3E}">
        <p14:creationId xmlns:p14="http://schemas.microsoft.com/office/powerpoint/2010/main" val="423131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5BA61F-39F7-471C-A4E8-A0CEDDADF190}" type="slidenum">
              <a:rPr lang="en-US"/>
              <a:pPr>
                <a:defRPr/>
              </a:pPr>
              <a:t>‹#›</a:t>
            </a:fld>
            <a:endParaRPr lang="en-US" dirty="0"/>
          </a:p>
        </p:txBody>
      </p:sp>
    </p:spTree>
    <p:extLst>
      <p:ext uri="{BB962C8B-B14F-4D97-AF65-F5344CB8AC3E}">
        <p14:creationId xmlns:p14="http://schemas.microsoft.com/office/powerpoint/2010/main" val="351657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557253-E5C1-47F1-A04C-EE52445F66DD}" type="slidenum">
              <a:rPr lang="en-US"/>
              <a:pPr>
                <a:defRPr/>
              </a:pPr>
              <a:t>‹#›</a:t>
            </a:fld>
            <a:endParaRPr lang="en-US" dirty="0"/>
          </a:p>
        </p:txBody>
      </p:sp>
    </p:spTree>
    <p:extLst>
      <p:ext uri="{BB962C8B-B14F-4D97-AF65-F5344CB8AC3E}">
        <p14:creationId xmlns:p14="http://schemas.microsoft.com/office/powerpoint/2010/main" val="312833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DF407F-F47D-401B-BF01-105D8ED8D39F}" type="slidenum">
              <a:rPr lang="en-US"/>
              <a:pPr>
                <a:defRPr/>
              </a:pPr>
              <a:t>‹#›</a:t>
            </a:fld>
            <a:endParaRPr lang="en-US" dirty="0"/>
          </a:p>
        </p:txBody>
      </p:sp>
    </p:spTree>
    <p:extLst>
      <p:ext uri="{BB962C8B-B14F-4D97-AF65-F5344CB8AC3E}">
        <p14:creationId xmlns:p14="http://schemas.microsoft.com/office/powerpoint/2010/main" val="16932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2E954E-6940-4502-977D-93F0BD0A56B5}" type="slidenum">
              <a:rPr lang="en-US"/>
              <a:pPr>
                <a:defRPr/>
              </a:pPr>
              <a:t>‹#›</a:t>
            </a:fld>
            <a:endParaRPr lang="en-US" dirty="0"/>
          </a:p>
        </p:txBody>
      </p:sp>
    </p:spTree>
    <p:extLst>
      <p:ext uri="{BB962C8B-B14F-4D97-AF65-F5344CB8AC3E}">
        <p14:creationId xmlns:p14="http://schemas.microsoft.com/office/powerpoint/2010/main" val="7708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7C0C28-D684-41D6-987D-7C4EF406BA9A}" type="slidenum">
              <a:rPr lang="en-US"/>
              <a:pPr>
                <a:defRPr/>
              </a:pPr>
              <a:t>‹#›</a:t>
            </a:fld>
            <a:endParaRPr lang="en-US" dirty="0"/>
          </a:p>
        </p:txBody>
      </p:sp>
    </p:spTree>
    <p:extLst>
      <p:ext uri="{BB962C8B-B14F-4D97-AF65-F5344CB8AC3E}">
        <p14:creationId xmlns:p14="http://schemas.microsoft.com/office/powerpoint/2010/main" val="31859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82EF65E-48F2-497F-83D4-AACB1181521B}" type="slidenum">
              <a:rPr lang="en-US"/>
              <a:pPr>
                <a:defRPr/>
              </a:pPr>
              <a:t>‹#›</a:t>
            </a:fld>
            <a:endParaRPr lang="en-US" dirty="0"/>
          </a:p>
        </p:txBody>
      </p:sp>
    </p:spTree>
    <p:extLst>
      <p:ext uri="{BB962C8B-B14F-4D97-AF65-F5344CB8AC3E}">
        <p14:creationId xmlns:p14="http://schemas.microsoft.com/office/powerpoint/2010/main" val="392748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8D3B3F8-67F3-4119-87DF-47F349C304D2}" type="slidenum">
              <a:rPr lang="en-US"/>
              <a:pPr>
                <a:defRPr/>
              </a:pPr>
              <a:t>‹#›</a:t>
            </a:fld>
            <a:endParaRPr lang="en-US" dirty="0"/>
          </a:p>
        </p:txBody>
      </p:sp>
    </p:spTree>
    <p:extLst>
      <p:ext uri="{BB962C8B-B14F-4D97-AF65-F5344CB8AC3E}">
        <p14:creationId xmlns:p14="http://schemas.microsoft.com/office/powerpoint/2010/main" val="356009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ABC87FA-2CA7-41DA-A9D0-611FED6EC6F7}" type="slidenum">
              <a:rPr lang="en-US"/>
              <a:pPr>
                <a:defRPr/>
              </a:pPr>
              <a:t>‹#›</a:t>
            </a:fld>
            <a:endParaRPr lang="en-US" dirty="0"/>
          </a:p>
        </p:txBody>
      </p:sp>
    </p:spTree>
    <p:extLst>
      <p:ext uri="{BB962C8B-B14F-4D97-AF65-F5344CB8AC3E}">
        <p14:creationId xmlns:p14="http://schemas.microsoft.com/office/powerpoint/2010/main" val="29996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FFE7E6-50B6-44DB-A32B-B01AAE893B90}" type="slidenum">
              <a:rPr lang="en-US"/>
              <a:pPr>
                <a:defRPr/>
              </a:pPr>
              <a:t>‹#›</a:t>
            </a:fld>
            <a:endParaRPr lang="en-US" dirty="0"/>
          </a:p>
        </p:txBody>
      </p:sp>
    </p:spTree>
    <p:extLst>
      <p:ext uri="{BB962C8B-B14F-4D97-AF65-F5344CB8AC3E}">
        <p14:creationId xmlns:p14="http://schemas.microsoft.com/office/powerpoint/2010/main" val="47717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F55EC2-3FA6-46C9-9F50-F75940849ED0}" type="slidenum">
              <a:rPr lang="en-US"/>
              <a:pPr>
                <a:defRPr/>
              </a:pPr>
              <a:t>‹#›</a:t>
            </a:fld>
            <a:endParaRPr lang="en-US" dirty="0"/>
          </a:p>
        </p:txBody>
      </p:sp>
    </p:spTree>
    <p:extLst>
      <p:ext uri="{BB962C8B-B14F-4D97-AF65-F5344CB8AC3E}">
        <p14:creationId xmlns:p14="http://schemas.microsoft.com/office/powerpoint/2010/main" val="356977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C5833F0-88EC-4BC3-847A-25688DF380B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1"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4.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png"/><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oleObject" Target="../embeddings/oleObject7.bin"/><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smtClean="0"/>
              <a:t>Samuel Lukas</a:t>
            </a:r>
          </a:p>
        </p:txBody>
      </p:sp>
      <p:sp>
        <p:nvSpPr>
          <p:cNvPr id="3075" name="Rectangle 3"/>
          <p:cNvSpPr>
            <a:spLocks noChangeArrowheads="1"/>
          </p:cNvSpPr>
          <p:nvPr/>
        </p:nvSpPr>
        <p:spPr bwMode="auto">
          <a:xfrm>
            <a:off x="2743200" y="457200"/>
            <a:ext cx="449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3200" b="1" dirty="0" smtClean="0">
                <a:solidFill>
                  <a:schemeClr val="bg1"/>
                </a:solidFill>
                <a:latin typeface="Arial" charset="0"/>
              </a:rPr>
              <a:t>Mathematics</a:t>
            </a:r>
            <a:endParaRPr lang="id-ID" altLang="en-US" sz="3200" b="1" dirty="0">
              <a:solidFill>
                <a:schemeClr val="bg1"/>
              </a:solidFill>
              <a:latin typeface="Arial" charset="0"/>
            </a:endParaRPr>
          </a:p>
        </p:txBody>
      </p:sp>
      <p:sp>
        <p:nvSpPr>
          <p:cNvPr id="3076" name="TextBox 4"/>
          <p:cNvSpPr txBox="1">
            <a:spLocks noChangeArrowheads="1"/>
          </p:cNvSpPr>
          <p:nvPr/>
        </p:nvSpPr>
        <p:spPr bwMode="auto">
          <a:xfrm>
            <a:off x="381000" y="3276600"/>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000" b="1" dirty="0" err="1" smtClean="0">
                <a:solidFill>
                  <a:schemeClr val="bg1"/>
                </a:solidFill>
                <a:latin typeface="Arial" charset="0"/>
              </a:rPr>
              <a:t>Teory</a:t>
            </a:r>
            <a:r>
              <a:rPr lang="en-US" altLang="en-US" sz="4000" b="1" dirty="0" smtClean="0">
                <a:solidFill>
                  <a:schemeClr val="bg1"/>
                </a:solidFill>
                <a:latin typeface="Arial" charset="0"/>
              </a:rPr>
              <a:t> Graph</a:t>
            </a:r>
            <a:endParaRPr lang="id-ID" altLang="en-US" sz="4000" b="1"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title"/>
          </p:nvPr>
        </p:nvSpPr>
        <p:spPr/>
        <p:txBody>
          <a:bodyPr/>
          <a:lstStyle/>
          <a:p>
            <a:r>
              <a:rPr lang="fi-FI" sz="3600" b="1" dirty="0" smtClean="0"/>
              <a:t>Graph Colouring</a:t>
            </a:r>
            <a:endParaRPr lang="id-ID" altLang="en-US" sz="4000" b="1" dirty="0" smtClean="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457200" y="1828800"/>
                <a:ext cx="8305800" cy="1964897"/>
              </a:xfrm>
              <a:prstGeom prst="rect">
                <a:avLst/>
              </a:prstGeom>
            </p:spPr>
            <p:txBody>
              <a:bodyPr wrap="square">
                <a:spAutoFit/>
              </a:bodyPr>
              <a:lstStyle/>
              <a:p>
                <a:pPr algn="just"/>
                <a:r>
                  <a:rPr lang="fi-FI" sz="2000" dirty="0" smtClean="0"/>
                  <a:t>Suatu graph G ingin diberikan warna pada setiap edgenya dengan aturan dua buah edge tidak memiliki warna yang sama apabila kedua edge itu memiliki titik awal atau akhir yang sama. Atau dengan kata lain, dua edge yang bersebelahan tidak memiliki warna yang sama. Jumlah minimal seluruh warna yang yang digunakan pada suatu graph disebut dengan edge </a:t>
                </a:r>
                <a:r>
                  <a:rPr lang="fi-FI" sz="2000" b="1" dirty="0"/>
                  <a:t>chromatic </a:t>
                </a:r>
                <a:r>
                  <a:rPr lang="fi-FI" sz="2000" b="1" dirty="0" smtClean="0"/>
                  <a:t>number, </a:t>
                </a:r>
                <a14:m>
                  <m:oMath xmlns:m="http://schemas.openxmlformats.org/officeDocument/2006/math">
                    <m:sSub>
                      <m:sSubPr>
                        <m:ctrlPr>
                          <a:rPr lang="fi-FI" sz="2000" i="1" smtClean="0">
                            <a:latin typeface="Cambria Math"/>
                            <a:ea typeface="Cambria Math"/>
                          </a:rPr>
                        </m:ctrlPr>
                      </m:sSubPr>
                      <m:e>
                        <m:r>
                          <a:rPr lang="fi-FI" sz="2000" b="0" i="1">
                            <a:latin typeface="Cambria Math"/>
                            <a:ea typeface="Cambria Math"/>
                          </a:rPr>
                          <m:t>𝜒</m:t>
                        </m:r>
                      </m:e>
                      <m:sub>
                        <m:r>
                          <a:rPr lang="en-US" sz="2000" b="0" i="1" smtClean="0">
                            <a:latin typeface="Cambria Math"/>
                            <a:ea typeface="Cambria Math"/>
                          </a:rPr>
                          <m:t>𝑐</m:t>
                        </m:r>
                      </m:sub>
                    </m:sSub>
                    <m:r>
                      <a:rPr lang="en-US" sz="2000" b="0" i="1" smtClean="0">
                        <a:latin typeface="Cambria Math"/>
                        <a:ea typeface="Cambria Math"/>
                      </a:rPr>
                      <m:t>(</m:t>
                    </m:r>
                    <m:r>
                      <a:rPr lang="en-US" sz="2000" b="0" i="1" smtClean="0">
                        <a:latin typeface="Cambria Math"/>
                        <a:ea typeface="Cambria Math"/>
                      </a:rPr>
                      <m:t>𝐺</m:t>
                    </m:r>
                    <m:r>
                      <a:rPr lang="en-US" sz="2000" b="0" i="1" smtClean="0">
                        <a:latin typeface="Cambria Math"/>
                        <a:ea typeface="Cambria Math"/>
                      </a:rPr>
                      <m:t>)</m:t>
                    </m:r>
                  </m:oMath>
                </a14:m>
                <a:r>
                  <a:rPr lang="en-US" sz="2000" dirty="0" smtClean="0"/>
                  <a:t>, </a:t>
                </a:r>
                <a14:m>
                  <m:oMath xmlns:m="http://schemas.openxmlformats.org/officeDocument/2006/math">
                    <m:sSub>
                      <m:sSubPr>
                        <m:ctrlPr>
                          <a:rPr lang="fi-FI" sz="2000" i="1">
                            <a:latin typeface="Cambria Math"/>
                            <a:ea typeface="Cambria Math"/>
                          </a:rPr>
                        </m:ctrlPr>
                      </m:sSubPr>
                      <m:e>
                        <m:r>
                          <a:rPr lang="fi-FI" sz="2000" i="1">
                            <a:latin typeface="Cambria Math"/>
                            <a:ea typeface="Cambria Math"/>
                          </a:rPr>
                          <m:t>𝜒</m:t>
                        </m:r>
                      </m:e>
                      <m:sub>
                        <m:r>
                          <a:rPr lang="en-US" sz="2000" i="1">
                            <a:latin typeface="Cambria Math"/>
                            <a:ea typeface="Cambria Math"/>
                          </a:rPr>
                          <m:t>𝑐</m:t>
                        </m:r>
                      </m:sub>
                    </m:sSub>
                    <m:r>
                      <a:rPr lang="en-US" sz="2000" i="1">
                        <a:latin typeface="Cambria Math"/>
                        <a:ea typeface="Cambria Math"/>
                      </a:rPr>
                      <m:t>(</m:t>
                    </m:r>
                    <m:r>
                      <a:rPr lang="en-US" sz="2000" i="1">
                        <a:latin typeface="Cambria Math"/>
                        <a:ea typeface="Cambria Math"/>
                      </a:rPr>
                      <m:t>𝐺</m:t>
                    </m:r>
                    <m:r>
                      <a:rPr lang="en-US" sz="2000" i="1">
                        <a:latin typeface="Cambria Math"/>
                        <a:ea typeface="Cambria Math"/>
                      </a:rPr>
                      <m:t>)≥</m:t>
                    </m:r>
                    <m:r>
                      <m:rPr>
                        <m:sty m:val="p"/>
                      </m:rPr>
                      <a:rPr lang="en-US" sz="2000" b="0" i="0" smtClean="0">
                        <a:latin typeface="Cambria Math"/>
                        <a:ea typeface="Cambria Math"/>
                      </a:rPr>
                      <m:t>max</m:t>
                    </m:r>
                    <m:r>
                      <a:rPr lang="en-US" sz="2000" b="0" i="1" smtClean="0">
                        <a:latin typeface="Cambria Math"/>
                        <a:ea typeface="Cambria Math"/>
                      </a:rPr>
                      <m:t>⁡(</m:t>
                    </m:r>
                    <m:r>
                      <a:rPr lang="en-US" sz="2000" b="0" i="1" smtClean="0">
                        <a:latin typeface="Cambria Math"/>
                        <a:ea typeface="Cambria Math"/>
                      </a:rPr>
                      <m:t>𝑑</m:t>
                    </m:r>
                    <m:d>
                      <m:dPr>
                        <m:ctrlPr>
                          <a:rPr lang="en-US" sz="2000" b="0" i="1" smtClean="0">
                            <a:latin typeface="Cambria Math"/>
                            <a:ea typeface="Cambria Math"/>
                          </a:rPr>
                        </m:ctrlPr>
                      </m:dPr>
                      <m:e>
                        <m:sSub>
                          <m:sSubPr>
                            <m:ctrlPr>
                              <a:rPr lang="en-US" sz="2000" b="0" i="1" smtClean="0">
                                <a:latin typeface="Cambria Math"/>
                                <a:ea typeface="Cambria Math"/>
                              </a:rPr>
                            </m:ctrlPr>
                          </m:sSubPr>
                          <m:e>
                            <m:r>
                              <a:rPr lang="en-US" sz="2000" b="0" i="1" smtClean="0">
                                <a:latin typeface="Cambria Math"/>
                                <a:ea typeface="Cambria Math"/>
                              </a:rPr>
                              <m:t>𝑥</m:t>
                            </m:r>
                          </m:e>
                          <m:sub>
                            <m:r>
                              <a:rPr lang="en-US" sz="2000" b="0" i="1" smtClean="0">
                                <a:latin typeface="Cambria Math"/>
                                <a:ea typeface="Cambria Math"/>
                              </a:rPr>
                              <m:t>𝑖</m:t>
                            </m:r>
                          </m:sub>
                        </m:sSub>
                        <m:r>
                          <a:rPr lang="en-US" sz="2000" b="0" i="1" smtClean="0">
                            <a:latin typeface="Cambria Math"/>
                            <a:ea typeface="Cambria Math"/>
                          </a:rPr>
                          <m:t>,∀</m:t>
                        </m:r>
                        <m:r>
                          <a:rPr lang="en-US" sz="2000" b="0" i="1" smtClean="0">
                            <a:latin typeface="Cambria Math"/>
                            <a:ea typeface="Cambria Math"/>
                          </a:rPr>
                          <m:t>𝑖</m:t>
                        </m:r>
                        <m:r>
                          <a:rPr lang="en-US" sz="2000" b="0" i="1" smtClean="0">
                            <a:latin typeface="Cambria Math"/>
                            <a:ea typeface="Cambria Math"/>
                          </a:rPr>
                          <m:t>∈</m:t>
                        </m:r>
                        <m:r>
                          <a:rPr lang="en-US" sz="2000" b="0" i="1" smtClean="0">
                            <a:latin typeface="Cambria Math"/>
                            <a:ea typeface="Cambria Math"/>
                          </a:rPr>
                          <m:t>𝐺</m:t>
                        </m:r>
                      </m:e>
                    </m:d>
                    <m:r>
                      <a:rPr lang="en-US" sz="2000" b="0" i="1" smtClean="0">
                        <a:latin typeface="Cambria Math"/>
                        <a:ea typeface="Cambria Math"/>
                      </a:rPr>
                      <m:t>)</m:t>
                    </m:r>
                  </m:oMath>
                </a14:m>
                <a:r>
                  <a:rPr lang="en-US" sz="2000" dirty="0" smtClean="0"/>
                  <a:t>. </a:t>
                </a:r>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457200" y="1828800"/>
                <a:ext cx="8305800" cy="1964897"/>
              </a:xfrm>
              <a:prstGeom prst="rect">
                <a:avLst/>
              </a:prstGeom>
              <a:blipFill rotWithShape="1">
                <a:blip r:embed="rId3"/>
                <a:stretch>
                  <a:fillRect l="-734" t="-1242" r="-660" b="-3727"/>
                </a:stretch>
              </a:blipFill>
            </p:spPr>
            <p:txBody>
              <a:bodyPr/>
              <a:lstStyle/>
              <a:p>
                <a:r>
                  <a:rPr lang="en-US">
                    <a:noFill/>
                  </a:rPr>
                  <a:t> </a:t>
                </a:r>
              </a:p>
            </p:txBody>
          </p:sp>
        </mc:Fallback>
      </mc:AlternateContent>
      <p:pic>
        <p:nvPicPr>
          <p:cNvPr id="4922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3" y="3793697"/>
            <a:ext cx="5133975" cy="233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690014698"/>
              </p:ext>
            </p:extLst>
          </p:nvPr>
        </p:nvGraphicFramePr>
        <p:xfrm>
          <a:off x="1219200" y="4705842"/>
          <a:ext cx="934720" cy="304800"/>
        </p:xfrm>
        <a:graphic>
          <a:graphicData uri="http://schemas.openxmlformats.org/presentationml/2006/ole">
            <mc:AlternateContent xmlns:mc="http://schemas.openxmlformats.org/markup-compatibility/2006">
              <mc:Choice xmlns:v="urn:schemas-microsoft-com:vml" Requires="v">
                <p:oleObj spid="_x0000_s49243" name="Equation" r:id="rId5" imgW="583920" imgH="190440" progId="Equation.3">
                  <p:embed/>
                </p:oleObj>
              </mc:Choice>
              <mc:Fallback>
                <p:oleObj name="Equation" r:id="rId5" imgW="583920" imgH="190440" progId="Equation.3">
                  <p:embed/>
                  <p:pic>
                    <p:nvPicPr>
                      <p:cNvPr id="0" name=""/>
                      <p:cNvPicPr/>
                      <p:nvPr/>
                    </p:nvPicPr>
                    <p:blipFill>
                      <a:blip r:embed="rId6"/>
                      <a:stretch>
                        <a:fillRect/>
                      </a:stretch>
                    </p:blipFill>
                    <p:spPr>
                      <a:xfrm>
                        <a:off x="1219200" y="4705842"/>
                        <a:ext cx="934720" cy="304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54930176"/>
              </p:ext>
            </p:extLst>
          </p:nvPr>
        </p:nvGraphicFramePr>
        <p:xfrm>
          <a:off x="7467598" y="4807442"/>
          <a:ext cx="893762" cy="304800"/>
        </p:xfrm>
        <a:graphic>
          <a:graphicData uri="http://schemas.openxmlformats.org/presentationml/2006/ole">
            <mc:AlternateContent xmlns:mc="http://schemas.openxmlformats.org/markup-compatibility/2006">
              <mc:Choice xmlns:v="urn:schemas-microsoft-com:vml" Requires="v">
                <p:oleObj spid="_x0000_s49244" name="Equation" r:id="rId7" imgW="558720" imgH="190440" progId="Equation.3">
                  <p:embed/>
                </p:oleObj>
              </mc:Choice>
              <mc:Fallback>
                <p:oleObj name="Equation" r:id="rId7" imgW="558720" imgH="190440" progId="Equation.3">
                  <p:embed/>
                  <p:pic>
                    <p:nvPicPr>
                      <p:cNvPr id="0" name="Object 3"/>
                      <p:cNvPicPr>
                        <a:picLocks noChangeAspect="1" noChangeArrowheads="1"/>
                      </p:cNvPicPr>
                      <p:nvPr/>
                    </p:nvPicPr>
                    <p:blipFill>
                      <a:blip r:embed="rId8"/>
                      <a:srcRect/>
                      <a:stretch>
                        <a:fillRect/>
                      </a:stretch>
                    </p:blipFill>
                    <p:spPr bwMode="auto">
                      <a:xfrm>
                        <a:off x="7467598" y="4807442"/>
                        <a:ext cx="893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600" dirty="0" err="1" smtClean="0"/>
              <a:t>Theorema</a:t>
            </a:r>
            <a:r>
              <a:rPr lang="en-US" altLang="en-US" sz="3600" dirty="0" smtClean="0"/>
              <a:t> 02</a:t>
            </a:r>
            <a:endParaRPr lang="id-ID" altLang="en-US" sz="3600" b="1" dirty="0" smtClean="0"/>
          </a:p>
        </p:txBody>
      </p:sp>
      <p:sp>
        <p:nvSpPr>
          <p:cNvPr id="3" name="Rectangle 7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545" name="Picture 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88" y="1828800"/>
            <a:ext cx="8385624" cy="66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2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34897667"/>
              </p:ext>
            </p:extLst>
          </p:nvPr>
        </p:nvGraphicFramePr>
        <p:xfrm>
          <a:off x="3810000" y="2717800"/>
          <a:ext cx="3132221" cy="838200"/>
        </p:xfrm>
        <a:graphic>
          <a:graphicData uri="http://schemas.openxmlformats.org/presentationml/2006/ole">
            <mc:AlternateContent xmlns:mc="http://schemas.openxmlformats.org/markup-compatibility/2006">
              <mc:Choice xmlns:v="urn:schemas-microsoft-com:vml" Requires="v">
                <p:oleObj spid="_x0000_s12561" name="Equation" r:id="rId4" imgW="1981200" imgH="508000" progId="Equation.3">
                  <p:embed/>
                </p:oleObj>
              </mc:Choice>
              <mc:Fallback>
                <p:oleObj name="Equation" r:id="rId4" imgW="1981200" imgH="508000" progId="Equation.3">
                  <p:embed/>
                  <p:pic>
                    <p:nvPicPr>
                      <p:cNvPr id="0" name="Object 2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717800"/>
                        <a:ext cx="3132221" cy="838200"/>
                      </a:xfrm>
                      <a:prstGeom prst="rect">
                        <a:avLst/>
                      </a:prstGeom>
                      <a:noFill/>
                    </p:spPr>
                  </p:pic>
                </p:oleObj>
              </mc:Fallback>
            </mc:AlternateContent>
          </a:graphicData>
        </a:graphic>
      </p:graphicFrame>
      <p:pic>
        <p:nvPicPr>
          <p:cNvPr id="12550" name="Picture 2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99" y="2971800"/>
            <a:ext cx="29008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51" name="Picture 2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699" y="4267200"/>
            <a:ext cx="317988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52" name="Picture 2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4219575"/>
            <a:ext cx="3115774"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Rectangle 2"/>
          <p:cNvSpPr/>
          <p:nvPr/>
        </p:nvSpPr>
        <p:spPr>
          <a:xfrm>
            <a:off x="304800" y="1828800"/>
            <a:ext cx="8458200" cy="1200329"/>
          </a:xfrm>
          <a:prstGeom prst="rect">
            <a:avLst/>
          </a:prstGeom>
        </p:spPr>
        <p:txBody>
          <a:bodyPr wrap="square">
            <a:spAutoFit/>
          </a:bodyPr>
          <a:lstStyle/>
          <a:p>
            <a:pPr algn="just"/>
            <a:r>
              <a:rPr lang="fi-FI" sz="2400" dirty="0"/>
              <a:t>Tree / Pohon adalah suatu graph terhubung yang biasanya digambarkan dalam bentuk struktur atau </a:t>
            </a:r>
            <a:r>
              <a:rPr lang="fi-FI" sz="2400" dirty="0" smtClean="0"/>
              <a:t>diagram </a:t>
            </a:r>
            <a:r>
              <a:rPr lang="fi-FI" sz="2400" dirty="0"/>
              <a:t>pohon </a:t>
            </a:r>
            <a:r>
              <a:rPr lang="fi-FI" sz="2400" dirty="0" smtClean="0"/>
              <a:t>dan </a:t>
            </a:r>
            <a:r>
              <a:rPr lang="fi-FI" sz="2400" dirty="0"/>
              <a:t>ia tidak mempunyai </a:t>
            </a:r>
            <a:r>
              <a:rPr lang="fi-FI" sz="2400" i="1" dirty="0"/>
              <a:t>cycle</a:t>
            </a:r>
            <a:endParaRPr lang="en-US" sz="2400" dirty="0"/>
          </a:p>
        </p:txBody>
      </p:sp>
      <p:pic>
        <p:nvPicPr>
          <p:cNvPr id="50226"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3180338"/>
            <a:ext cx="16668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7"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25" y="3193038"/>
            <a:ext cx="14001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8"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723138"/>
            <a:ext cx="1371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81000" y="4648200"/>
            <a:ext cx="8305800" cy="1569660"/>
          </a:xfrm>
          <a:prstGeom prst="rect">
            <a:avLst/>
          </a:prstGeom>
        </p:spPr>
        <p:txBody>
          <a:bodyPr wrap="square">
            <a:spAutoFit/>
          </a:bodyPr>
          <a:lstStyle/>
          <a:p>
            <a:pPr algn="just"/>
            <a:r>
              <a:rPr lang="fi-FI" sz="2400" dirty="0"/>
              <a:t>Secara umum suatu tree yang mempunyai </a:t>
            </a:r>
            <a:r>
              <a:rPr lang="fi-FI" sz="2400" i="1" dirty="0"/>
              <a:t>n</a:t>
            </a:r>
            <a:r>
              <a:rPr lang="fi-FI" sz="2400" dirty="0"/>
              <a:t> vertek adalah suatu graph terhubung yang terdiri dari </a:t>
            </a:r>
            <a:r>
              <a:rPr lang="fi-FI" sz="2400" i="1" dirty="0"/>
              <a:t>n</a:t>
            </a:r>
            <a:r>
              <a:rPr lang="fi-FI" sz="2400" dirty="0"/>
              <a:t> vertek yang tepat mempunyai </a:t>
            </a:r>
            <a:r>
              <a:rPr lang="fi-FI" sz="2400" i="1" dirty="0"/>
              <a:t>n-1</a:t>
            </a:r>
            <a:r>
              <a:rPr lang="fi-FI" sz="2400" dirty="0"/>
              <a:t> edge dan total derajat setiap verteknya adalah </a:t>
            </a:r>
            <a:r>
              <a:rPr lang="fi-FI" sz="2400" i="1" dirty="0"/>
              <a:t>2n-2</a:t>
            </a:r>
            <a:r>
              <a:rPr lang="fi-FI" sz="2400" dirty="0"/>
              <a:t>.</a:t>
            </a:r>
            <a:endParaRPr lang="en-US" sz="2400" dirty="0"/>
          </a:p>
        </p:txBody>
      </p:sp>
    </p:spTree>
    <p:extLst>
      <p:ext uri="{BB962C8B-B14F-4D97-AF65-F5344CB8AC3E}">
        <p14:creationId xmlns:p14="http://schemas.microsoft.com/office/powerpoint/2010/main" val="108005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itle 1"/>
          <p:cNvSpPr>
            <a:spLocks noGrp="1"/>
          </p:cNvSpPr>
          <p:nvPr>
            <p:ph type="title"/>
          </p:nvPr>
        </p:nvSpPr>
        <p:spPr/>
        <p:txBody>
          <a:bodyPr/>
          <a:lstStyle/>
          <a:p>
            <a:pPr eaLnBrk="1" hangingPunct="1"/>
            <a:r>
              <a:rPr lang="fr-FR" altLang="en-US" sz="3600" dirty="0" err="1" smtClean="0"/>
              <a:t>Contoh</a:t>
            </a:r>
            <a:r>
              <a:rPr lang="fr-FR" altLang="en-US" sz="3600" dirty="0" smtClean="0"/>
              <a:t> 04</a:t>
            </a:r>
            <a:endParaRPr lang="fr-FR" altLang="en-US" sz="3600" dirty="0"/>
          </a:p>
        </p:txBody>
      </p:sp>
      <p:sp>
        <p:nvSpPr>
          <p:cNvPr id="5" name="Rectangle 4"/>
          <p:cNvSpPr/>
          <p:nvPr/>
        </p:nvSpPr>
        <p:spPr>
          <a:xfrm>
            <a:off x="533400" y="1863586"/>
            <a:ext cx="8229600" cy="707886"/>
          </a:xfrm>
          <a:prstGeom prst="rect">
            <a:avLst/>
          </a:prstGeom>
        </p:spPr>
        <p:txBody>
          <a:bodyPr wrap="square">
            <a:spAutoFit/>
          </a:bodyPr>
          <a:lstStyle/>
          <a:p>
            <a:pPr algn="just"/>
            <a:r>
              <a:rPr lang="fi-FI" sz="2000" dirty="0"/>
              <a:t>Gambarkanlah semua tree yang bisa dibuat dari 5 vertek dengan syarat </a:t>
            </a:r>
            <a:r>
              <a:rPr lang="fi-FI" sz="2000" i="1" dirty="0"/>
              <a:t>d(1)=3, d(2) = 2, d(3) = 1, d(4) =1 dan d(5) = 1</a:t>
            </a:r>
            <a:r>
              <a:rPr lang="fi-FI" sz="2000" dirty="0"/>
              <a:t>.</a:t>
            </a:r>
            <a:endParaRPr lang="en-US" sz="2000" dirty="0"/>
          </a:p>
        </p:txBody>
      </p:sp>
      <p:sp>
        <p:nvSpPr>
          <p:cNvPr id="6"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2026050"/>
              </p:ext>
            </p:extLst>
          </p:nvPr>
        </p:nvGraphicFramePr>
        <p:xfrm>
          <a:off x="762000" y="2743200"/>
          <a:ext cx="1920875" cy="1143000"/>
        </p:xfrm>
        <a:graphic>
          <a:graphicData uri="http://schemas.openxmlformats.org/presentationml/2006/ole">
            <mc:AlternateContent xmlns:mc="http://schemas.openxmlformats.org/markup-compatibility/2006">
              <mc:Choice xmlns:v="urn:schemas-microsoft-com:vml" Requires="v">
                <p:oleObj spid="_x0000_s51301" name="Bitmap Image" r:id="rId3" imgW="1150476" imgH="685859" progId="Paint.Picture">
                  <p:embed/>
                </p:oleObj>
              </mc:Choice>
              <mc:Fallback>
                <p:oleObj name="Bitmap Image" r:id="rId3" imgW="1150476" imgH="685859" progId="Paint.Picture">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743200"/>
                        <a:ext cx="1920875" cy="1143000"/>
                      </a:xfrm>
                      <a:prstGeom prst="rect">
                        <a:avLst/>
                      </a:prstGeom>
                      <a:noFill/>
                    </p:spPr>
                  </p:pic>
                </p:oleObj>
              </mc:Fallback>
            </mc:AlternateContent>
          </a:graphicData>
        </a:graphic>
      </p:graphicFrame>
      <p:sp>
        <p:nvSpPr>
          <p:cNvPr id="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957395071"/>
              </p:ext>
            </p:extLst>
          </p:nvPr>
        </p:nvGraphicFramePr>
        <p:xfrm>
          <a:off x="3810000" y="2743200"/>
          <a:ext cx="1981200" cy="1195010"/>
        </p:xfrm>
        <a:graphic>
          <a:graphicData uri="http://schemas.openxmlformats.org/presentationml/2006/ole">
            <mc:AlternateContent xmlns:mc="http://schemas.openxmlformats.org/markup-compatibility/2006">
              <mc:Choice xmlns:v="urn:schemas-microsoft-com:vml" Requires="v">
                <p:oleObj spid="_x0000_s51302" name="Bitmap Image" r:id="rId5" imgW="1196190" imgH="723963" progId="Paint.Picture">
                  <p:embed/>
                </p:oleObj>
              </mc:Choice>
              <mc:Fallback>
                <p:oleObj name="Bitmap Image" r:id="rId5" imgW="1196190" imgH="723963" progId="Paint.Picture">
                  <p:embed/>
                  <p:pic>
                    <p:nvPicPr>
                      <p:cNvPr id="0"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743200"/>
                        <a:ext cx="1981200" cy="1195010"/>
                      </a:xfrm>
                      <a:prstGeom prst="rect">
                        <a:avLst/>
                      </a:prstGeom>
                      <a:noFill/>
                    </p:spPr>
                  </p:pic>
                </p:oleObj>
              </mc:Fallback>
            </mc:AlternateContent>
          </a:graphicData>
        </a:graphic>
      </p:graphicFrame>
      <p:sp>
        <p:nvSpPr>
          <p:cNvPr id="10"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611083202"/>
              </p:ext>
            </p:extLst>
          </p:nvPr>
        </p:nvGraphicFramePr>
        <p:xfrm>
          <a:off x="6781800" y="2362200"/>
          <a:ext cx="1524000" cy="1440873"/>
        </p:xfrm>
        <a:graphic>
          <a:graphicData uri="http://schemas.openxmlformats.org/presentationml/2006/ole">
            <mc:AlternateContent xmlns:mc="http://schemas.openxmlformats.org/markup-compatibility/2006">
              <mc:Choice xmlns:v="urn:schemas-microsoft-com:vml" Requires="v">
                <p:oleObj spid="_x0000_s51303" name="Bitmap Image" r:id="rId7" imgW="1051651" imgH="990686" progId="Paint.Picture">
                  <p:embed/>
                </p:oleObj>
              </mc:Choice>
              <mc:Fallback>
                <p:oleObj name="Bitmap Image" r:id="rId7" imgW="1051651" imgH="990686" progId="Paint.Picture">
                  <p:embed/>
                  <p:pic>
                    <p:nvPicPr>
                      <p:cNvPr id="0"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2362200"/>
                        <a:ext cx="1524000" cy="1440873"/>
                      </a:xfrm>
                      <a:prstGeom prst="rect">
                        <a:avLst/>
                      </a:prstGeom>
                      <a:noFill/>
                    </p:spPr>
                  </p:pic>
                </p:oleObj>
              </mc:Fallback>
            </mc:AlternateContent>
          </a:graphicData>
        </a:graphic>
      </p:graphicFrame>
      <p:sp>
        <p:nvSpPr>
          <p:cNvPr id="22" name="TextBox 21"/>
          <p:cNvSpPr txBox="1"/>
          <p:nvPr/>
        </p:nvSpPr>
        <p:spPr>
          <a:xfrm>
            <a:off x="533400" y="4530992"/>
            <a:ext cx="8229600" cy="1200329"/>
          </a:xfrm>
          <a:prstGeom prst="rect">
            <a:avLst/>
          </a:prstGeom>
          <a:noFill/>
        </p:spPr>
        <p:txBody>
          <a:bodyPr wrap="square" rtlCol="0">
            <a:spAutoFit/>
          </a:bodyPr>
          <a:lstStyle/>
          <a:p>
            <a:pPr marL="342900" indent="-342900" algn="l">
              <a:buAutoNum type="arabicPeriod"/>
            </a:pPr>
            <a:r>
              <a:rPr lang="en-US" dirty="0" err="1" smtClean="0"/>
              <a:t>Hilangkan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vertek</a:t>
            </a:r>
            <a:r>
              <a:rPr lang="en-US" dirty="0" smtClean="0"/>
              <a:t> yang </a:t>
            </a:r>
            <a:r>
              <a:rPr lang="en-US" dirty="0" err="1" smtClean="0"/>
              <a:t>berderajat</a:t>
            </a:r>
            <a:r>
              <a:rPr lang="en-US" dirty="0" smtClean="0"/>
              <a:t> 1</a:t>
            </a:r>
          </a:p>
          <a:p>
            <a:pPr marL="342900" indent="-342900" algn="l">
              <a:buFontTx/>
              <a:buAutoNum type="arabicPeriod"/>
            </a:pPr>
            <a:r>
              <a:rPr lang="en-US" dirty="0" err="1" smtClean="0"/>
              <a:t>Pasangkan</a:t>
            </a:r>
            <a:r>
              <a:rPr lang="en-US" dirty="0" smtClean="0"/>
              <a:t> </a:t>
            </a:r>
            <a:r>
              <a:rPr lang="en-US" dirty="0" err="1"/>
              <a:t>seluruh</a:t>
            </a:r>
            <a:r>
              <a:rPr lang="en-US" dirty="0"/>
              <a:t> </a:t>
            </a:r>
            <a:r>
              <a:rPr lang="en-US" dirty="0" err="1" smtClean="0"/>
              <a:t>kemungkinan</a:t>
            </a:r>
            <a:r>
              <a:rPr lang="en-US" dirty="0" smtClean="0"/>
              <a:t> </a:t>
            </a:r>
            <a:r>
              <a:rPr lang="en-US" dirty="0" err="1"/>
              <a:t>vertek</a:t>
            </a:r>
            <a:r>
              <a:rPr lang="en-US" dirty="0"/>
              <a:t> yang </a:t>
            </a:r>
            <a:r>
              <a:rPr lang="en-US" dirty="0" err="1"/>
              <a:t>dihilangkan</a:t>
            </a:r>
            <a:r>
              <a:rPr lang="en-US" dirty="0"/>
              <a:t> </a:t>
            </a:r>
            <a:r>
              <a:rPr lang="en-US" dirty="0" err="1"/>
              <a:t>ke</a:t>
            </a:r>
            <a:r>
              <a:rPr lang="en-US" dirty="0"/>
              <a:t> </a:t>
            </a:r>
            <a:r>
              <a:rPr lang="en-US" dirty="0" err="1"/>
              <a:t>salah</a:t>
            </a:r>
            <a:r>
              <a:rPr lang="en-US" dirty="0"/>
              <a:t> </a:t>
            </a:r>
            <a:r>
              <a:rPr lang="en-US" dirty="0" err="1"/>
              <a:t>satu</a:t>
            </a:r>
            <a:r>
              <a:rPr lang="en-US" dirty="0"/>
              <a:t> </a:t>
            </a:r>
            <a:r>
              <a:rPr lang="en-US" dirty="0" err="1"/>
              <a:t>vertek</a:t>
            </a:r>
            <a:r>
              <a:rPr lang="en-US" dirty="0"/>
              <a:t> yang </a:t>
            </a:r>
            <a:r>
              <a:rPr lang="en-US" dirty="0" err="1" smtClean="0"/>
              <a:t>tersisa</a:t>
            </a:r>
            <a:r>
              <a:rPr lang="en-US" dirty="0" smtClean="0"/>
              <a:t> </a:t>
            </a:r>
            <a:r>
              <a:rPr lang="en-US" dirty="0" err="1" smtClean="0"/>
              <a:t>dan</a:t>
            </a:r>
            <a:r>
              <a:rPr lang="en-US" dirty="0" smtClean="0"/>
              <a:t> </a:t>
            </a:r>
            <a:r>
              <a:rPr lang="en-US" dirty="0" err="1" smtClean="0"/>
              <a:t>gambarkan</a:t>
            </a:r>
            <a:r>
              <a:rPr lang="en-US" dirty="0" smtClean="0"/>
              <a:t> </a:t>
            </a:r>
            <a:r>
              <a:rPr lang="en-US" dirty="0" err="1" smtClean="0"/>
              <a:t>treenya</a:t>
            </a:r>
            <a:endParaRPr lang="en-US" dirty="0"/>
          </a:p>
          <a:p>
            <a:pPr marL="342900" indent="-342900" algn="l">
              <a:buAutoNum type="arabicPeriod"/>
            </a:pPr>
            <a:r>
              <a:rPr lang="en-US" dirty="0" err="1" smtClean="0"/>
              <a:t>Lakukan</a:t>
            </a:r>
            <a:r>
              <a:rPr lang="en-US" dirty="0" smtClean="0"/>
              <a:t> </a:t>
            </a:r>
            <a:r>
              <a:rPr lang="en-US" dirty="0" err="1" smtClean="0"/>
              <a:t>iterasi</a:t>
            </a:r>
            <a:r>
              <a:rPr lang="en-US" dirty="0" smtClean="0"/>
              <a:t> </a:t>
            </a:r>
            <a:r>
              <a:rPr lang="en-US" dirty="0" err="1" smtClean="0"/>
              <a:t>selanjutnya</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1" dirty="0" err="1" smtClean="0"/>
              <a:t>Theorema</a:t>
            </a:r>
            <a:r>
              <a:rPr lang="en-US" altLang="en-US" b="1" dirty="0" smtClean="0"/>
              <a:t> 03</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227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8153400" cy="1384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08000" y="3321638"/>
            <a:ext cx="7924800" cy="369332"/>
          </a:xfrm>
          <a:prstGeom prst="rect">
            <a:avLst/>
          </a:prstGeom>
        </p:spPr>
        <p:txBody>
          <a:bodyPr wrap="square">
            <a:spAutoFit/>
          </a:bodyPr>
          <a:lstStyle/>
          <a:p>
            <a:pPr algn="just"/>
            <a:r>
              <a:rPr lang="fi-FI" dirty="0"/>
              <a:t>Perlihatkanlah 16 tree yang bisa dibuat dari empat buah vertek (1,2,3,4)</a:t>
            </a:r>
            <a:endParaRPr lang="en-US" dirty="0"/>
          </a:p>
        </p:txBody>
      </p:sp>
      <p:sp>
        <p:nvSpPr>
          <p:cNvPr id="4"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66903978"/>
              </p:ext>
            </p:extLst>
          </p:nvPr>
        </p:nvGraphicFramePr>
        <p:xfrm>
          <a:off x="558800" y="3732431"/>
          <a:ext cx="3352800" cy="2057400"/>
        </p:xfrm>
        <a:graphic>
          <a:graphicData uri="http://schemas.openxmlformats.org/presentationml/2006/ole">
            <mc:AlternateContent xmlns:mc="http://schemas.openxmlformats.org/markup-compatibility/2006">
              <mc:Choice xmlns:v="urn:schemas-microsoft-com:vml" Requires="v">
                <p:oleObj spid="_x0000_s52278" name="Bitmap Image" r:id="rId4" imgW="2461473" imgH="3246401" progId="Paint.Picture">
                  <p:embed/>
                </p:oleObj>
              </mc:Choice>
              <mc:Fallback>
                <p:oleObj name="Bitmap Image" r:id="rId4" imgW="2461473" imgH="3246401" progId="Paint.Picture">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3732431"/>
                        <a:ext cx="3352800" cy="205740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Rectangle 5"/>
              <p:cNvSpPr/>
              <p:nvPr/>
            </p:nvSpPr>
            <p:spPr>
              <a:xfrm>
                <a:off x="4114800" y="4114800"/>
                <a:ext cx="4572000" cy="646331"/>
              </a:xfrm>
              <a:prstGeom prst="rect">
                <a:avLst/>
              </a:prstGeom>
            </p:spPr>
            <p:txBody>
              <a:bodyPr>
                <a:spAutoFit/>
              </a:bodyPr>
              <a:lstStyle/>
              <a:p>
                <a:pPr lvl="0" algn="just"/>
                <a:r>
                  <a:rPr lang="fi-FI" altLang="en-US" dirty="0">
                    <a:latin typeface="Arial" pitchFamily="34" charset="0"/>
                    <a:ea typeface="Times New Roman" pitchFamily="18" charset="0"/>
                    <a:cs typeface="Arial" pitchFamily="34" charset="0"/>
                  </a:rPr>
                  <a:t>Jumlah semua tree yang bisa dibuat dari </a:t>
                </a:r>
                <a:r>
                  <a:rPr lang="fi-FI" altLang="en-US" i="1" dirty="0">
                    <a:latin typeface="Arial" pitchFamily="34" charset="0"/>
                    <a:ea typeface="Times New Roman" pitchFamily="18" charset="0"/>
                    <a:cs typeface="Arial" pitchFamily="34" charset="0"/>
                  </a:rPr>
                  <a:t>n</a:t>
                </a:r>
                <a:r>
                  <a:rPr lang="fi-FI" altLang="en-US" dirty="0">
                    <a:latin typeface="Arial" pitchFamily="34" charset="0"/>
                    <a:ea typeface="Times New Roman" pitchFamily="18" charset="0"/>
                    <a:cs typeface="Arial" pitchFamily="34" charset="0"/>
                  </a:rPr>
                  <a:t> vertek, </a:t>
                </a:r>
                <a14:m>
                  <m:oMath xmlns:m="http://schemas.openxmlformats.org/officeDocument/2006/math">
                    <m:r>
                      <a:rPr lang="en-US" altLang="en-US" i="1">
                        <a:latin typeface="Cambria Math"/>
                        <a:ea typeface="Times New Roman" pitchFamily="18" charset="0"/>
                        <a:cs typeface="Arial" pitchFamily="34" charset="0"/>
                      </a:rPr>
                      <m:t>𝑛</m:t>
                    </m:r>
                    <m:r>
                      <a:rPr lang="fi-FI" altLang="en-US" i="1">
                        <a:latin typeface="Cambria Math"/>
                        <a:ea typeface="Cambria Math"/>
                        <a:cs typeface="Arial" pitchFamily="34" charset="0"/>
                      </a:rPr>
                      <m:t>≥</m:t>
                    </m:r>
                    <m:r>
                      <a:rPr lang="en-US" altLang="en-US" i="1">
                        <a:latin typeface="Cambria Math"/>
                        <a:ea typeface="Cambria Math"/>
                        <a:cs typeface="Arial" pitchFamily="34" charset="0"/>
                      </a:rPr>
                      <m:t>2, </m:t>
                    </m:r>
                  </m:oMath>
                </a14:m>
                <a:r>
                  <a:rPr lang="fi-FI" altLang="en-US" dirty="0">
                    <a:latin typeface="Arial" pitchFamily="34" charset="0"/>
                    <a:ea typeface="Times New Roman" pitchFamily="18" charset="0"/>
                    <a:cs typeface="Arial" pitchFamily="34" charset="0"/>
                  </a:rPr>
                  <a:t>adalah </a:t>
                </a:r>
                <a14:m>
                  <m:oMath xmlns:m="http://schemas.openxmlformats.org/officeDocument/2006/math">
                    <m:sSup>
                      <m:sSupPr>
                        <m:ctrlPr>
                          <a:rPr lang="fi-FI" altLang="en-US" i="1">
                            <a:latin typeface="Cambria Math"/>
                            <a:ea typeface="Times New Roman" pitchFamily="18" charset="0"/>
                            <a:cs typeface="Arial" pitchFamily="34" charset="0"/>
                          </a:rPr>
                        </m:ctrlPr>
                      </m:sSupPr>
                      <m:e>
                        <m:r>
                          <a:rPr lang="en-US" altLang="en-US" i="1">
                            <a:latin typeface="Cambria Math"/>
                            <a:ea typeface="Times New Roman" pitchFamily="18" charset="0"/>
                            <a:cs typeface="Arial" pitchFamily="34" charset="0"/>
                          </a:rPr>
                          <m:t>𝑛</m:t>
                        </m:r>
                      </m:e>
                      <m:sup>
                        <m:r>
                          <a:rPr lang="en-US" altLang="en-US" i="1">
                            <a:latin typeface="Cambria Math"/>
                            <a:ea typeface="Times New Roman" pitchFamily="18" charset="0"/>
                            <a:cs typeface="Arial" pitchFamily="34" charset="0"/>
                          </a:rPr>
                          <m:t>𝑛</m:t>
                        </m:r>
                        <m:r>
                          <a:rPr lang="en-US" altLang="en-US" i="1">
                            <a:latin typeface="Cambria Math"/>
                            <a:ea typeface="Times New Roman" pitchFamily="18" charset="0"/>
                            <a:cs typeface="Arial" pitchFamily="34" charset="0"/>
                          </a:rPr>
                          <m:t>−2</m:t>
                        </m:r>
                      </m:sup>
                    </m:sSup>
                  </m:oMath>
                </a14:m>
                <a:r>
                  <a:rPr lang="fi-FI" altLang="en-US" dirty="0">
                    <a:latin typeface="Arial" pitchFamily="34" charset="0"/>
                    <a:ea typeface="Times New Roman" pitchFamily="18" charset="0"/>
                    <a:cs typeface="Arial" pitchFamily="34" charset="0"/>
                  </a:rPr>
                  <a:t> </a:t>
                </a:r>
                <a:endParaRPr lang="fi-FI" altLang="en-US" dirty="0">
                  <a:latin typeface="Arial" pitchFamily="34"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114800" y="4114800"/>
                <a:ext cx="4572000" cy="646331"/>
              </a:xfrm>
              <a:prstGeom prst="rect">
                <a:avLst/>
              </a:prstGeom>
              <a:blipFill rotWithShape="1">
                <a:blip r:embed="rId6"/>
                <a:stretch>
                  <a:fillRect l="-1067" t="-4717" r="-1067" b="-1415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Kode</a:t>
            </a:r>
            <a:r>
              <a:rPr lang="en-US" dirty="0" smtClean="0"/>
              <a:t> </a:t>
            </a:r>
            <a:r>
              <a:rPr lang="en-US" dirty="0" err="1" smtClean="0"/>
              <a:t>Prufer</a:t>
            </a:r>
            <a:endParaRPr lang="en-US" dirty="0"/>
          </a:p>
        </p:txBody>
      </p:sp>
      <p:sp>
        <p:nvSpPr>
          <p:cNvPr id="8" name="Rectangle 5"/>
          <p:cNvSpPr>
            <a:spLocks noChangeArrowheads="1"/>
          </p:cNvSpPr>
          <p:nvPr/>
        </p:nvSpPr>
        <p:spPr bwMode="auto">
          <a:xfrm>
            <a:off x="228600" y="828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i-FI"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fi-FI"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545540" y="2269530"/>
            <a:ext cx="8077200" cy="707886"/>
          </a:xfrm>
          <a:prstGeom prst="rect">
            <a:avLst/>
          </a:prstGeom>
        </p:spPr>
        <p:txBody>
          <a:bodyPr wrap="square">
            <a:spAutoFit/>
          </a:bodyPr>
          <a:lstStyle/>
          <a:p>
            <a:pPr algn="just"/>
            <a:r>
              <a:rPr lang="en-US" sz="2000" dirty="0" err="1"/>
              <a:t>Algoritma</a:t>
            </a:r>
            <a:r>
              <a:rPr lang="en-US" sz="2000" dirty="0"/>
              <a:t> </a:t>
            </a:r>
            <a:r>
              <a:rPr lang="en-US" sz="2000" dirty="0" err="1"/>
              <a:t>Prufer</a:t>
            </a:r>
            <a:r>
              <a:rPr lang="en-US" sz="2000" dirty="0"/>
              <a:t> : </a:t>
            </a:r>
            <a:r>
              <a:rPr lang="en-US" sz="2000" dirty="0" err="1"/>
              <a:t>Diberikan</a:t>
            </a:r>
            <a:r>
              <a:rPr lang="en-US" sz="2000" dirty="0"/>
              <a:t> </a:t>
            </a:r>
            <a:r>
              <a:rPr lang="en-US" sz="2000" dirty="0" err="1"/>
              <a:t>suatu</a:t>
            </a:r>
            <a:r>
              <a:rPr lang="en-US" sz="2000" dirty="0"/>
              <a:t> tree T </a:t>
            </a:r>
            <a:r>
              <a:rPr lang="en-US" sz="2000" dirty="0" err="1"/>
              <a:t>pada</a:t>
            </a:r>
            <a:r>
              <a:rPr lang="en-US" sz="2000" dirty="0"/>
              <a:t> </a:t>
            </a:r>
            <a:r>
              <a:rPr lang="en-US" sz="2000" dirty="0" err="1"/>
              <a:t>sebanyak</a:t>
            </a:r>
            <a:r>
              <a:rPr lang="en-US" sz="2000" dirty="0"/>
              <a:t> </a:t>
            </a:r>
            <a:r>
              <a:rPr lang="en-US" sz="2000" i="1" dirty="0"/>
              <a:t>n</a:t>
            </a:r>
            <a:r>
              <a:rPr lang="en-US" sz="2000" dirty="0"/>
              <a:t> </a:t>
            </a:r>
            <a:r>
              <a:rPr lang="en-US" sz="2000" dirty="0" err="1"/>
              <a:t>vertek</a:t>
            </a:r>
            <a:r>
              <a:rPr lang="en-US" sz="2000" dirty="0"/>
              <a:t> </a:t>
            </a:r>
            <a:r>
              <a:rPr lang="en-US" sz="2000" dirty="0" err="1"/>
              <a:t>tentukan</a:t>
            </a:r>
            <a:r>
              <a:rPr lang="en-US" sz="2000" dirty="0"/>
              <a:t> </a:t>
            </a:r>
            <a:r>
              <a:rPr lang="en-US" sz="2000" dirty="0" err="1"/>
              <a:t>kode</a:t>
            </a:r>
            <a:r>
              <a:rPr lang="en-US" sz="2000" dirty="0"/>
              <a:t> </a:t>
            </a:r>
            <a:r>
              <a:rPr lang="en-US" sz="2000" dirty="0" err="1"/>
              <a:t>prufernya</a:t>
            </a:r>
            <a:r>
              <a:rPr lang="en-US" sz="2000" dirty="0" smtClean="0"/>
              <a:t>.</a:t>
            </a:r>
            <a:endParaRPr lang="en-US" sz="2000" dirty="0"/>
          </a:p>
        </p:txBody>
      </p:sp>
      <p:sp>
        <p:nvSpPr>
          <p:cNvPr id="10" name="Rectangle 9"/>
          <p:cNvSpPr/>
          <p:nvPr/>
        </p:nvSpPr>
        <p:spPr>
          <a:xfrm>
            <a:off x="457200" y="1807865"/>
            <a:ext cx="5732660" cy="461665"/>
          </a:xfrm>
          <a:prstGeom prst="rect">
            <a:avLst/>
          </a:prstGeom>
        </p:spPr>
        <p:txBody>
          <a:bodyPr wrap="none">
            <a:spAutoFit/>
          </a:bodyPr>
          <a:lstStyle/>
          <a:p>
            <a:r>
              <a:rPr lang="en-US" sz="2400" dirty="0" err="1" smtClean="0"/>
              <a:t>Kode</a:t>
            </a:r>
            <a:r>
              <a:rPr lang="en-US" sz="2400" dirty="0" smtClean="0"/>
              <a:t> </a:t>
            </a:r>
            <a:r>
              <a:rPr lang="en-US" sz="2400" dirty="0" err="1" smtClean="0"/>
              <a:t>Prufer</a:t>
            </a:r>
            <a:r>
              <a:rPr lang="en-US" sz="2400" dirty="0" smtClean="0"/>
              <a:t> </a:t>
            </a:r>
            <a:r>
              <a:rPr lang="en-US" sz="2400" dirty="0" err="1" smtClean="0"/>
              <a:t>adalah</a:t>
            </a:r>
            <a:r>
              <a:rPr lang="en-US" sz="2400" dirty="0" smtClean="0"/>
              <a:t> </a:t>
            </a:r>
            <a:r>
              <a:rPr lang="en-US" sz="2400" dirty="0"/>
              <a:t>Label </a:t>
            </a:r>
            <a:r>
              <a:rPr lang="en-US" sz="2400" dirty="0" err="1"/>
              <a:t>dari</a:t>
            </a:r>
            <a:r>
              <a:rPr lang="en-US" sz="2400" dirty="0"/>
              <a:t> </a:t>
            </a:r>
            <a:r>
              <a:rPr lang="en-US" sz="2400" dirty="0" err="1" smtClean="0"/>
              <a:t>suatu</a:t>
            </a:r>
            <a:r>
              <a:rPr lang="en-US" sz="2400" dirty="0" smtClean="0"/>
              <a:t> tree</a:t>
            </a:r>
            <a:endParaRPr lang="en-US" sz="2400" dirty="0"/>
          </a:p>
        </p:txBody>
      </p:sp>
      <p:sp>
        <p:nvSpPr>
          <p:cNvPr id="11" name="Rectangle 10"/>
          <p:cNvSpPr/>
          <p:nvPr/>
        </p:nvSpPr>
        <p:spPr>
          <a:xfrm>
            <a:off x="609600" y="2977416"/>
            <a:ext cx="8077200" cy="1754326"/>
          </a:xfrm>
          <a:prstGeom prst="rect">
            <a:avLst/>
          </a:prstGeom>
        </p:spPr>
        <p:txBody>
          <a:bodyPr wrap="square">
            <a:spAutoFit/>
          </a:bodyPr>
          <a:lstStyle/>
          <a:p>
            <a:pPr marL="342900" indent="-342900" algn="just">
              <a:buFont typeface="+mj-lt"/>
              <a:buAutoNum type="arabicPeriod"/>
            </a:pPr>
            <a:r>
              <a:rPr lang="en-US" dirty="0" err="1"/>
              <a:t>Tentukan</a:t>
            </a:r>
            <a:r>
              <a:rPr lang="en-US" dirty="0"/>
              <a:t> </a:t>
            </a:r>
            <a:r>
              <a:rPr lang="en-US" dirty="0" err="1"/>
              <a:t>vertek</a:t>
            </a:r>
            <a:r>
              <a:rPr lang="en-US" dirty="0"/>
              <a:t> index </a:t>
            </a:r>
            <a:r>
              <a:rPr lang="en-US" dirty="0" err="1"/>
              <a:t>terendah</a:t>
            </a:r>
            <a:r>
              <a:rPr lang="en-US" dirty="0"/>
              <a:t> </a:t>
            </a:r>
            <a:r>
              <a:rPr lang="en-US" dirty="0" err="1"/>
              <a:t>dengan</a:t>
            </a:r>
            <a:r>
              <a:rPr lang="en-US" dirty="0"/>
              <a:t> degree = 1, </a:t>
            </a:r>
            <a:r>
              <a:rPr lang="en-US" dirty="0" err="1"/>
              <a:t>katakanlah</a:t>
            </a:r>
            <a:r>
              <a:rPr lang="en-US" dirty="0"/>
              <a:t> </a:t>
            </a:r>
            <a:r>
              <a:rPr lang="en-US" i="1" dirty="0"/>
              <a:t>v</a:t>
            </a:r>
            <a:r>
              <a:rPr lang="en-US" dirty="0"/>
              <a:t> </a:t>
            </a:r>
            <a:r>
              <a:rPr lang="en-US" dirty="0" err="1"/>
              <a:t>dan</a:t>
            </a:r>
            <a:r>
              <a:rPr lang="en-US" dirty="0"/>
              <a:t> </a:t>
            </a:r>
            <a:r>
              <a:rPr lang="en-US" i="1" dirty="0"/>
              <a:t>w</a:t>
            </a:r>
            <a:r>
              <a:rPr lang="en-US" dirty="0"/>
              <a:t> </a:t>
            </a:r>
            <a:r>
              <a:rPr lang="en-US" dirty="0" err="1"/>
              <a:t>adalah</a:t>
            </a:r>
            <a:r>
              <a:rPr lang="en-US" dirty="0"/>
              <a:t> </a:t>
            </a:r>
            <a:r>
              <a:rPr lang="en-US" dirty="0" err="1"/>
              <a:t>vertek</a:t>
            </a:r>
            <a:r>
              <a:rPr lang="en-US" dirty="0"/>
              <a:t> yang </a:t>
            </a:r>
            <a:r>
              <a:rPr lang="en-US" dirty="0" err="1"/>
              <a:t>terhubung</a:t>
            </a:r>
            <a:r>
              <a:rPr lang="en-US" dirty="0"/>
              <a:t> </a:t>
            </a:r>
            <a:r>
              <a:rPr lang="en-US" dirty="0" err="1"/>
              <a:t>dengan</a:t>
            </a:r>
            <a:r>
              <a:rPr lang="en-US" dirty="0"/>
              <a:t> </a:t>
            </a:r>
            <a:r>
              <a:rPr lang="en-US" i="1" dirty="0"/>
              <a:t>v.</a:t>
            </a:r>
            <a:endParaRPr lang="en-US" dirty="0"/>
          </a:p>
          <a:p>
            <a:pPr marL="342900" indent="-342900" algn="just">
              <a:buFont typeface="+mj-lt"/>
              <a:buAutoNum type="arabicPeriod"/>
            </a:pPr>
            <a:r>
              <a:rPr lang="en-US" dirty="0" err="1" smtClean="0"/>
              <a:t>Tulis</a:t>
            </a:r>
            <a:r>
              <a:rPr lang="en-US" dirty="0" smtClean="0"/>
              <a:t> </a:t>
            </a:r>
            <a:r>
              <a:rPr lang="en-US" i="1" dirty="0"/>
              <a:t>w</a:t>
            </a:r>
            <a:r>
              <a:rPr lang="en-US" dirty="0"/>
              <a:t> </a:t>
            </a:r>
            <a:r>
              <a:rPr lang="en-US" dirty="0" err="1"/>
              <a:t>dan</a:t>
            </a:r>
            <a:r>
              <a:rPr lang="en-US" dirty="0"/>
              <a:t> </a:t>
            </a:r>
            <a:r>
              <a:rPr lang="en-US" dirty="0" err="1"/>
              <a:t>hilangkan</a:t>
            </a:r>
            <a:r>
              <a:rPr lang="en-US" dirty="0"/>
              <a:t> </a:t>
            </a:r>
            <a:r>
              <a:rPr lang="en-US" dirty="0" err="1"/>
              <a:t>vertek</a:t>
            </a:r>
            <a:r>
              <a:rPr lang="en-US" dirty="0"/>
              <a:t> </a:t>
            </a:r>
            <a:r>
              <a:rPr lang="en-US" i="1" dirty="0"/>
              <a:t>v</a:t>
            </a:r>
            <a:r>
              <a:rPr lang="en-US" dirty="0"/>
              <a:t> </a:t>
            </a:r>
            <a:r>
              <a:rPr lang="en-US" dirty="0" err="1"/>
              <a:t>dan</a:t>
            </a:r>
            <a:r>
              <a:rPr lang="en-US" dirty="0"/>
              <a:t> edge </a:t>
            </a:r>
            <a:r>
              <a:rPr lang="en-US" i="1" dirty="0" err="1"/>
              <a:t>vw</a:t>
            </a:r>
            <a:r>
              <a:rPr lang="en-US" i="1" dirty="0"/>
              <a:t>.</a:t>
            </a:r>
            <a:endParaRPr lang="en-US" dirty="0"/>
          </a:p>
          <a:p>
            <a:pPr marL="342900" indent="-342900" algn="just">
              <a:buFont typeface="+mj-lt"/>
              <a:buAutoNum type="arabicPeriod"/>
            </a:pPr>
            <a:r>
              <a:rPr lang="en-US" dirty="0" err="1" smtClean="0"/>
              <a:t>Jika</a:t>
            </a:r>
            <a:r>
              <a:rPr lang="en-US" dirty="0" smtClean="0"/>
              <a:t> </a:t>
            </a:r>
            <a:r>
              <a:rPr lang="en-US" dirty="0" err="1"/>
              <a:t>masih</a:t>
            </a:r>
            <a:r>
              <a:rPr lang="en-US" dirty="0"/>
              <a:t> </a:t>
            </a:r>
            <a:r>
              <a:rPr lang="en-US" dirty="0" err="1"/>
              <a:t>ada</a:t>
            </a:r>
            <a:r>
              <a:rPr lang="en-US" dirty="0"/>
              <a:t> tree yang </a:t>
            </a:r>
            <a:r>
              <a:rPr lang="en-US" dirty="0" err="1"/>
              <a:t>lebih</a:t>
            </a:r>
            <a:r>
              <a:rPr lang="en-US" dirty="0"/>
              <a:t> </a:t>
            </a:r>
            <a:r>
              <a:rPr lang="en-US" dirty="0" err="1"/>
              <a:t>dari</a:t>
            </a:r>
            <a:r>
              <a:rPr lang="en-US" dirty="0"/>
              <a:t> </a:t>
            </a:r>
            <a:r>
              <a:rPr lang="en-US" dirty="0" err="1"/>
              <a:t>satu</a:t>
            </a:r>
            <a:r>
              <a:rPr lang="en-US" dirty="0"/>
              <a:t> edge </a:t>
            </a:r>
            <a:r>
              <a:rPr lang="en-US" dirty="0" err="1"/>
              <a:t>kembali</a:t>
            </a:r>
            <a:r>
              <a:rPr lang="en-US" dirty="0"/>
              <a:t> </a:t>
            </a:r>
            <a:r>
              <a:rPr lang="en-US" dirty="0" err="1"/>
              <a:t>ke</a:t>
            </a:r>
            <a:r>
              <a:rPr lang="en-US" dirty="0"/>
              <a:t> </a:t>
            </a:r>
            <a:r>
              <a:rPr lang="en-US" dirty="0" err="1"/>
              <a:t>langkah</a:t>
            </a:r>
            <a:r>
              <a:rPr lang="en-US" dirty="0"/>
              <a:t> 1 </a:t>
            </a:r>
            <a:r>
              <a:rPr lang="en-US" dirty="0" err="1"/>
              <a:t>selain</a:t>
            </a:r>
            <a:r>
              <a:rPr lang="en-US" dirty="0"/>
              <a:t> </a:t>
            </a:r>
            <a:r>
              <a:rPr lang="en-US" dirty="0" err="1"/>
              <a:t>itu</a:t>
            </a:r>
            <a:r>
              <a:rPr lang="en-US" dirty="0"/>
              <a:t> stop</a:t>
            </a:r>
          </a:p>
          <a:p>
            <a:pPr marL="342900" indent="-342900" algn="just">
              <a:buFont typeface="+mj-lt"/>
              <a:buAutoNum type="arabicPeriod"/>
            </a:pPr>
            <a:r>
              <a:rPr lang="en-US" dirty="0" err="1" smtClean="0"/>
              <a:t>Kode</a:t>
            </a:r>
            <a:r>
              <a:rPr lang="en-US" dirty="0" smtClean="0"/>
              <a:t> </a:t>
            </a:r>
            <a:r>
              <a:rPr lang="en-US" dirty="0" err="1"/>
              <a:t>Prufer</a:t>
            </a:r>
            <a:r>
              <a:rPr lang="en-US" dirty="0"/>
              <a:t> tree </a:t>
            </a:r>
            <a:r>
              <a:rPr lang="en-US" dirty="0" err="1"/>
              <a:t>itu</a:t>
            </a:r>
            <a:r>
              <a:rPr lang="en-US" dirty="0"/>
              <a:t> </a:t>
            </a:r>
            <a:r>
              <a:rPr lang="en-US" dirty="0" err="1"/>
              <a:t>adalah</a:t>
            </a:r>
            <a:r>
              <a:rPr lang="en-US" dirty="0"/>
              <a:t> </a:t>
            </a:r>
            <a:r>
              <a:rPr lang="en-US" dirty="0" err="1"/>
              <a:t>kumpulan</a:t>
            </a:r>
            <a:r>
              <a:rPr lang="en-US" dirty="0"/>
              <a:t> </a:t>
            </a:r>
            <a:r>
              <a:rPr lang="en-US" i="1" dirty="0"/>
              <a:t>w</a:t>
            </a:r>
            <a:r>
              <a:rPr lang="en-US" dirty="0"/>
              <a:t> </a:t>
            </a:r>
            <a:r>
              <a:rPr lang="en-US" dirty="0" err="1"/>
              <a:t>pada</a:t>
            </a:r>
            <a:r>
              <a:rPr lang="en-US" dirty="0"/>
              <a:t> </a:t>
            </a:r>
            <a:r>
              <a:rPr lang="en-US" dirty="0" err="1"/>
              <a:t>langkah</a:t>
            </a:r>
            <a:r>
              <a:rPr lang="en-US" dirty="0"/>
              <a:t> 2.</a:t>
            </a:r>
          </a:p>
        </p:txBody>
      </p:sp>
      <p:sp>
        <p:nvSpPr>
          <p:cNvPr id="12" name="Rectangle 11"/>
          <p:cNvSpPr/>
          <p:nvPr/>
        </p:nvSpPr>
        <p:spPr>
          <a:xfrm>
            <a:off x="457200" y="4736068"/>
            <a:ext cx="4391010" cy="369332"/>
          </a:xfrm>
          <a:prstGeom prst="rect">
            <a:avLst/>
          </a:prstGeom>
        </p:spPr>
        <p:txBody>
          <a:bodyPr wrap="none">
            <a:spAutoFit/>
          </a:bodyPr>
          <a:lstStyle/>
          <a:p>
            <a:r>
              <a:rPr lang="fi-FI" dirty="0" smtClean="0"/>
              <a:t>Tentukanlah </a:t>
            </a:r>
            <a:r>
              <a:rPr lang="fi-FI" dirty="0"/>
              <a:t>kode prufer dari tree berikut </a:t>
            </a:r>
            <a:endParaRPr lang="en-US" dirty="0"/>
          </a:p>
        </p:txBody>
      </p:sp>
      <p:pic>
        <p:nvPicPr>
          <p:cNvPr id="553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05400"/>
            <a:ext cx="3924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4848210" y="5272385"/>
            <a:ext cx="3276600" cy="923330"/>
          </a:xfrm>
          <a:prstGeom prst="rect">
            <a:avLst/>
          </a:prstGeom>
        </p:spPr>
        <p:txBody>
          <a:bodyPr wrap="square">
            <a:spAutoFit/>
          </a:bodyPr>
          <a:lstStyle/>
          <a:p>
            <a:pPr algn="just"/>
            <a:r>
              <a:rPr lang="en-US" dirty="0" err="1"/>
              <a:t>Kode</a:t>
            </a:r>
            <a:r>
              <a:rPr lang="en-US" dirty="0"/>
              <a:t> </a:t>
            </a:r>
            <a:r>
              <a:rPr lang="en-US" dirty="0" err="1"/>
              <a:t>Prufernya</a:t>
            </a:r>
            <a:r>
              <a:rPr lang="en-US" dirty="0"/>
              <a:t> </a:t>
            </a:r>
            <a:r>
              <a:rPr lang="en-US" dirty="0" err="1"/>
              <a:t>adalah</a:t>
            </a:r>
            <a:endParaRPr lang="en-US" dirty="0"/>
          </a:p>
          <a:p>
            <a:pPr algn="just"/>
            <a:r>
              <a:rPr lang="en-US" dirty="0"/>
              <a:t> </a:t>
            </a:r>
          </a:p>
          <a:p>
            <a:pPr algn="just"/>
            <a:r>
              <a:rPr lang="en-US" dirty="0"/>
              <a:t>2332</a:t>
            </a:r>
          </a:p>
        </p:txBody>
      </p:sp>
    </p:spTree>
    <p:extLst>
      <p:ext uri="{BB962C8B-B14F-4D97-AF65-F5344CB8AC3E}">
        <p14:creationId xmlns:p14="http://schemas.microsoft.com/office/powerpoint/2010/main" val="7542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id-ID" altLang="en-US" sz="3600" b="1" smtClean="0"/>
              <a:t>Introduction</a:t>
            </a:r>
          </a:p>
        </p:txBody>
      </p:sp>
      <mc:AlternateContent xmlns:mc="http://schemas.openxmlformats.org/markup-compatibility/2006" xmlns:a14="http://schemas.microsoft.com/office/drawing/2010/main">
        <mc:Choice Requires="a14">
          <p:sp>
            <p:nvSpPr>
              <p:cNvPr id="5" name="Rectangle 4"/>
              <p:cNvSpPr/>
              <p:nvPr/>
            </p:nvSpPr>
            <p:spPr>
              <a:xfrm>
                <a:off x="495300" y="2133600"/>
                <a:ext cx="8153400" cy="3416320"/>
              </a:xfrm>
              <a:prstGeom prst="rect">
                <a:avLst/>
              </a:prstGeom>
            </p:spPr>
            <p:txBody>
              <a:bodyPr wrap="square">
                <a:spAutoFit/>
              </a:bodyPr>
              <a:lstStyle/>
              <a:p>
                <a:pPr algn="just"/>
                <a:r>
                  <a:rPr lang="en-US" sz="2400" dirty="0" smtClean="0"/>
                  <a:t>Suatu</a:t>
                </a:r>
                <a:r>
                  <a:rPr lang="en-US" sz="2400" dirty="0"/>
                  <a:t> </a:t>
                </a:r>
                <a:r>
                  <a:rPr lang="en-US" sz="2400" dirty="0" smtClean="0"/>
                  <a:t>graph </a:t>
                </a:r>
                <a14:m>
                  <m:oMath xmlns:m="http://schemas.openxmlformats.org/officeDocument/2006/math">
                    <m:r>
                      <a:rPr lang="en-US" sz="2400" b="0" i="1" smtClean="0">
                        <a:latin typeface="Cambria Math"/>
                      </a:rPr>
                      <m:t>𝐺</m:t>
                    </m:r>
                    <m:r>
                      <a:rPr lang="en-US" sz="2400" b="0" i="1" smtClean="0">
                        <a:latin typeface="Cambria Math"/>
                      </a:rPr>
                      <m:t>=(</m:t>
                    </m:r>
                    <m:r>
                      <a:rPr lang="en-US" sz="2400" b="0" i="1" smtClean="0">
                        <a:latin typeface="Cambria Math"/>
                      </a:rPr>
                      <m:t>𝑉</m:t>
                    </m:r>
                    <m:r>
                      <a:rPr lang="en-US" sz="2400" b="0" i="1" smtClean="0">
                        <a:latin typeface="Cambria Math"/>
                      </a:rPr>
                      <m:t>,</m:t>
                    </m:r>
                    <m:r>
                      <a:rPr lang="en-US" sz="2400" b="0" i="1" smtClean="0">
                        <a:latin typeface="Cambria Math"/>
                      </a:rPr>
                      <m:t>𝐸</m:t>
                    </m:r>
                    <m:r>
                      <a:rPr lang="en-US" sz="2400" b="0" i="1" smtClean="0">
                        <a:latin typeface="Cambria Math"/>
                      </a:rPr>
                      <m:t>)</m:t>
                    </m:r>
                  </m:oMath>
                </a14:m>
                <a:r>
                  <a:rPr lang="en-US" sz="2400" dirty="0" smtClean="0"/>
                  <a:t> adalah </a:t>
                </a:r>
                <a:r>
                  <a:rPr lang="en-US" sz="2400" dirty="0" err="1"/>
                  <a:t>sekumpulan</a:t>
                </a:r>
                <a:r>
                  <a:rPr lang="en-US" sz="2400" dirty="0"/>
                  <a:t> </a:t>
                </a:r>
                <a:r>
                  <a:rPr lang="en-US" sz="2400" dirty="0" err="1"/>
                  <a:t>vertek</a:t>
                </a:r>
                <a:r>
                  <a:rPr lang="en-US" sz="2400" dirty="0"/>
                  <a:t>, </a:t>
                </a:r>
                <a:r>
                  <a:rPr lang="en-US" sz="2400" i="1" dirty="0"/>
                  <a:t>V</a:t>
                </a:r>
                <a:r>
                  <a:rPr lang="en-US" sz="2400" dirty="0"/>
                  <a:t>, yang </a:t>
                </a:r>
                <a:r>
                  <a:rPr lang="en-US" sz="2400" dirty="0" err="1"/>
                  <a:t>tidak</a:t>
                </a:r>
                <a:r>
                  <a:rPr lang="en-US" sz="2400" dirty="0"/>
                  <a:t> </a:t>
                </a:r>
                <a:r>
                  <a:rPr lang="en-US" sz="2400" dirty="0" err="1"/>
                  <a:t>kosong</a:t>
                </a:r>
                <a:r>
                  <a:rPr lang="en-US" sz="2400" dirty="0"/>
                  <a:t> </a:t>
                </a:r>
                <a:r>
                  <a:rPr lang="en-US" sz="2400" dirty="0" err="1"/>
                  <a:t>dan</a:t>
                </a:r>
                <a:r>
                  <a:rPr lang="en-US" sz="2400" dirty="0"/>
                  <a:t> </a:t>
                </a:r>
                <a:r>
                  <a:rPr lang="en-US" sz="2400" dirty="0" err="1"/>
                  <a:t>sekumpulan</a:t>
                </a:r>
                <a:r>
                  <a:rPr lang="en-US" sz="2400" dirty="0"/>
                  <a:t> edge, </a:t>
                </a:r>
                <a:r>
                  <a:rPr lang="en-US" sz="2400" i="1" dirty="0"/>
                  <a:t>E</a:t>
                </a:r>
                <a:r>
                  <a:rPr lang="en-US" sz="2400" dirty="0"/>
                  <a:t>. </a:t>
                </a:r>
                <a:r>
                  <a:rPr lang="en-US" sz="2400" dirty="0" err="1"/>
                  <a:t>Vertek</a:t>
                </a:r>
                <a:r>
                  <a:rPr lang="en-US" sz="2400" dirty="0"/>
                  <a:t> </a:t>
                </a:r>
                <a:r>
                  <a:rPr lang="en-US" sz="2400" dirty="0" err="1"/>
                  <a:t>bisa</a:t>
                </a:r>
                <a:r>
                  <a:rPr lang="en-US" sz="2400" dirty="0"/>
                  <a:t> </a:t>
                </a:r>
                <a:r>
                  <a:rPr lang="en-US" sz="2400" dirty="0" err="1"/>
                  <a:t>juga</a:t>
                </a:r>
                <a:r>
                  <a:rPr lang="en-US" sz="2400" dirty="0"/>
                  <a:t> </a:t>
                </a:r>
                <a:r>
                  <a:rPr lang="en-US" sz="2400" dirty="0" err="1"/>
                  <a:t>disebut</a:t>
                </a:r>
                <a:r>
                  <a:rPr lang="en-US" sz="2400" dirty="0"/>
                  <a:t> </a:t>
                </a:r>
                <a:r>
                  <a:rPr lang="en-US" sz="2400" dirty="0" err="1"/>
                  <a:t>simpul</a:t>
                </a:r>
                <a:r>
                  <a:rPr lang="en-US" sz="2400" dirty="0"/>
                  <a:t> </a:t>
                </a:r>
                <a:r>
                  <a:rPr lang="en-US" sz="2400" dirty="0" err="1"/>
                  <a:t>atau</a:t>
                </a:r>
                <a:r>
                  <a:rPr lang="en-US" sz="2400" dirty="0"/>
                  <a:t> node </a:t>
                </a:r>
                <a:r>
                  <a:rPr lang="en-US" sz="2400" dirty="0" err="1"/>
                  <a:t>sedangkan</a:t>
                </a:r>
                <a:r>
                  <a:rPr lang="en-US" sz="2400" dirty="0"/>
                  <a:t> edge </a:t>
                </a:r>
                <a:r>
                  <a:rPr lang="en-US" sz="2400" dirty="0" err="1"/>
                  <a:t>disebut</a:t>
                </a:r>
                <a:r>
                  <a:rPr lang="en-US" sz="2400" dirty="0"/>
                  <a:t> </a:t>
                </a:r>
                <a:r>
                  <a:rPr lang="en-US" sz="2400" dirty="0" err="1"/>
                  <a:t>busur</a:t>
                </a:r>
                <a:r>
                  <a:rPr lang="en-US" sz="2400" dirty="0"/>
                  <a:t>.  </a:t>
                </a:r>
                <a:r>
                  <a:rPr lang="en-US" sz="2400" dirty="0" err="1"/>
                  <a:t>Sebuah</a:t>
                </a:r>
                <a:r>
                  <a:rPr lang="en-US" sz="2400" dirty="0"/>
                  <a:t> edge </a:t>
                </a:r>
                <a:r>
                  <a:rPr lang="en-US" sz="2400" dirty="0" err="1"/>
                  <a:t>adalah</a:t>
                </a:r>
                <a:r>
                  <a:rPr lang="en-US" sz="2400" dirty="0"/>
                  <a:t> </a:t>
                </a:r>
                <a:r>
                  <a:rPr lang="en-US" sz="2400" dirty="0" err="1"/>
                  <a:t>sepasang</a:t>
                </a:r>
                <a:r>
                  <a:rPr lang="en-US" sz="2400" dirty="0"/>
                  <a:t> </a:t>
                </a:r>
                <a:r>
                  <a:rPr lang="en-US" sz="2400" dirty="0" err="1"/>
                  <a:t>vertek</a:t>
                </a:r>
                <a:r>
                  <a:rPr lang="en-US" sz="2400" dirty="0"/>
                  <a:t> yang </a:t>
                </a:r>
                <a:r>
                  <a:rPr lang="en-US" sz="2400" dirty="0" err="1"/>
                  <a:t>terhubung</a:t>
                </a:r>
                <a:r>
                  <a:rPr lang="en-US" sz="2400" dirty="0"/>
                  <a:t>.  </a:t>
                </a:r>
                <a:r>
                  <a:rPr lang="en-US" sz="2400" dirty="0" err="1"/>
                  <a:t>Jadi</a:t>
                </a:r>
                <a:r>
                  <a:rPr lang="en-US" sz="2400" dirty="0"/>
                  <a:t> Edge </a:t>
                </a:r>
                <a:r>
                  <a:rPr lang="en-US" sz="2400" dirty="0" err="1"/>
                  <a:t>adalah</a:t>
                </a:r>
                <a:r>
                  <a:rPr lang="en-US" sz="2400" dirty="0"/>
                  <a:t> </a:t>
                </a:r>
                <a:r>
                  <a:rPr lang="en-US" sz="2400" dirty="0" err="1"/>
                  <a:t>himpunan</a:t>
                </a:r>
                <a:r>
                  <a:rPr lang="en-US" sz="2400" dirty="0"/>
                  <a:t> </a:t>
                </a:r>
                <a:r>
                  <a:rPr lang="en-US" sz="2400" dirty="0" err="1"/>
                  <a:t>pasangan</a:t>
                </a:r>
                <a:r>
                  <a:rPr lang="en-US" sz="2400" dirty="0"/>
                  <a:t> </a:t>
                </a:r>
                <a:r>
                  <a:rPr lang="en-US" sz="2400" dirty="0" err="1"/>
                  <a:t>berurut</a:t>
                </a:r>
                <a:r>
                  <a:rPr lang="en-US" sz="2400" dirty="0"/>
                  <a:t> </a:t>
                </a:r>
                <a:r>
                  <a:rPr lang="en-US" sz="2400" dirty="0" err="1"/>
                  <a:t>antara</a:t>
                </a:r>
                <a:r>
                  <a:rPr lang="en-US" sz="2400" dirty="0"/>
                  <a:t> </a:t>
                </a:r>
                <a:r>
                  <a:rPr lang="en-US" sz="2400" dirty="0" err="1"/>
                  <a:t>dua</a:t>
                </a:r>
                <a:r>
                  <a:rPr lang="en-US" sz="2400" dirty="0"/>
                  <a:t> </a:t>
                </a:r>
                <a:r>
                  <a:rPr lang="en-US" sz="2400" dirty="0" err="1"/>
                  <a:t>vertek</a:t>
                </a:r>
                <a:r>
                  <a:rPr lang="en-US" sz="2400" dirty="0"/>
                  <a:t>, </a:t>
                </a:r>
                <a14:m>
                  <m:oMath xmlns:m="http://schemas.openxmlformats.org/officeDocument/2006/math">
                    <m:d>
                      <m:dPr>
                        <m:begChr m:val="{"/>
                        <m:endChr m:val="}"/>
                        <m:ctrlPr>
                          <a:rPr lang="en-US" sz="2400" b="0" i="1" smtClean="0">
                            <a:latin typeface="Cambria Math"/>
                          </a:rPr>
                        </m:ctrlPr>
                      </m:dPr>
                      <m:e>
                        <m:d>
                          <m:dPr>
                            <m:ctrlPr>
                              <a:rPr lang="en-US" sz="2400" b="0" i="1" smtClean="0">
                                <a:latin typeface="Cambria Math"/>
                              </a:rPr>
                            </m:ctrlPr>
                          </m:dPr>
                          <m:e>
                            <m:r>
                              <a:rPr lang="en-US" sz="2400" b="0" i="1" smtClean="0">
                                <a:latin typeface="Cambria Math"/>
                              </a:rPr>
                              <m:t>𝑢</m:t>
                            </m:r>
                            <m:r>
                              <a:rPr lang="en-US" sz="2400" b="0" i="1" smtClean="0">
                                <a:latin typeface="Cambria Math"/>
                              </a:rPr>
                              <m:t>,</m:t>
                            </m:r>
                            <m:r>
                              <a:rPr lang="en-US" sz="2400" b="0" i="1" smtClean="0">
                                <a:latin typeface="Cambria Math"/>
                              </a:rPr>
                              <m:t>𝑤</m:t>
                            </m:r>
                          </m:e>
                        </m:d>
                      </m:e>
                      <m:e>
                        <m:r>
                          <a:rPr lang="en-US" sz="2400" b="0" i="1" smtClean="0">
                            <a:latin typeface="Cambria Math"/>
                          </a:rPr>
                          <m:t>𝑢</m:t>
                        </m:r>
                        <m:r>
                          <a:rPr lang="en-US" sz="2400" b="0" i="1" smtClean="0">
                            <a:latin typeface="Cambria Math"/>
                          </a:rPr>
                          <m:t>,</m:t>
                        </m:r>
                        <m:r>
                          <a:rPr lang="en-US" sz="2400" b="0" i="1" smtClean="0">
                            <a:latin typeface="Cambria Math"/>
                          </a:rPr>
                          <m:t>𝑤</m:t>
                        </m:r>
                        <m:r>
                          <a:rPr lang="en-US" sz="2400" b="0" i="1" smtClean="0">
                            <a:latin typeface="Cambria Math"/>
                            <a:ea typeface="Cambria Math"/>
                          </a:rPr>
                          <m:t>𝜀</m:t>
                        </m:r>
                        <m:r>
                          <a:rPr lang="en-US" sz="2400" b="0" i="1" smtClean="0">
                            <a:latin typeface="Cambria Math"/>
                            <a:ea typeface="Cambria Math"/>
                          </a:rPr>
                          <m:t>𝑉</m:t>
                        </m:r>
                        <m:r>
                          <a:rPr lang="en-US" sz="2400" b="0" i="1" smtClean="0">
                            <a:latin typeface="Cambria Math"/>
                            <a:ea typeface="Cambria Math"/>
                          </a:rPr>
                          <m:t>,</m:t>
                        </m:r>
                        <m:r>
                          <a:rPr lang="en-US" sz="2400" b="0" i="1" smtClean="0">
                            <a:latin typeface="Cambria Math"/>
                            <a:ea typeface="Cambria Math"/>
                          </a:rPr>
                          <m:t>𝑢</m:t>
                        </m:r>
                        <m:r>
                          <a:rPr lang="en-US" sz="2400" b="0" i="1" smtClean="0">
                            <a:latin typeface="Cambria Math"/>
                            <a:ea typeface="Cambria Math"/>
                          </a:rPr>
                          <m:t>≠</m:t>
                        </m:r>
                        <m:r>
                          <a:rPr lang="en-US" sz="2400" b="0" i="1" smtClean="0">
                            <a:latin typeface="Cambria Math"/>
                            <a:ea typeface="Cambria Math"/>
                          </a:rPr>
                          <m:t>𝑤</m:t>
                        </m:r>
                      </m:e>
                    </m:d>
                    <m:r>
                      <a:rPr lang="en-US" sz="2400" b="0" i="1" smtClean="0">
                        <a:latin typeface="Cambria Math"/>
                        <a:ea typeface="Cambria Math"/>
                      </a:rPr>
                      <m:t>. </m:t>
                    </m:r>
                  </m:oMath>
                </a14:m>
                <a:r>
                  <a:rPr lang="en-US" sz="2400" dirty="0" err="1" smtClean="0"/>
                  <a:t>Suatu</a:t>
                </a:r>
                <a:r>
                  <a:rPr lang="en-US" sz="2400" dirty="0" smtClean="0"/>
                  <a:t> edge </a:t>
                </a:r>
                <a14:m>
                  <m:oMath xmlns:m="http://schemas.openxmlformats.org/officeDocument/2006/math">
                    <m:r>
                      <a:rPr lang="en-US" sz="2400" b="0" i="1" smtClean="0">
                        <a:latin typeface="Cambria Math"/>
                      </a:rPr>
                      <m:t>(</m:t>
                    </m:r>
                    <m:r>
                      <a:rPr lang="en-US" sz="2400" b="0" i="1" smtClean="0">
                        <a:latin typeface="Cambria Math"/>
                      </a:rPr>
                      <m:t>𝑢</m:t>
                    </m:r>
                    <m:r>
                      <a:rPr lang="en-US" sz="2400" b="0" i="1" smtClean="0">
                        <a:latin typeface="Cambria Math"/>
                      </a:rPr>
                      <m:t>,</m:t>
                    </m:r>
                    <m:r>
                      <a:rPr lang="en-US" sz="2400" b="0" i="1" smtClean="0">
                        <a:latin typeface="Cambria Math"/>
                      </a:rPr>
                      <m:t>𝑤</m:t>
                    </m:r>
                    <m:r>
                      <a:rPr lang="en-US" sz="2400" b="0" i="1" smtClean="0">
                        <a:latin typeface="Cambria Math"/>
                      </a:rPr>
                      <m:t>)</m:t>
                    </m:r>
                  </m:oMath>
                </a14:m>
                <a:r>
                  <a:rPr lang="en-US" sz="2400" dirty="0" smtClean="0"/>
                  <a:t>  </a:t>
                </a:r>
                <a:r>
                  <a:rPr lang="en-US" sz="2400" dirty="0" err="1"/>
                  <a:t>biasanya</a:t>
                </a:r>
                <a:r>
                  <a:rPr lang="en-US" sz="2400" dirty="0"/>
                  <a:t> </a:t>
                </a:r>
                <a:r>
                  <a:rPr lang="en-US" sz="2400" dirty="0" err="1"/>
                  <a:t>ditulis</a:t>
                </a:r>
                <a:r>
                  <a:rPr lang="en-US" sz="2400" dirty="0"/>
                  <a:t> </a:t>
                </a:r>
                <a:r>
                  <a:rPr lang="en-US" sz="2400" dirty="0" err="1"/>
                  <a:t>sebagai</a:t>
                </a:r>
                <a:r>
                  <a:rPr lang="en-US" sz="2400" dirty="0"/>
                  <a:t> edge </a:t>
                </a:r>
                <a:r>
                  <a:rPr lang="en-US" sz="2400" i="1" dirty="0" err="1"/>
                  <a:t>uw</a:t>
                </a:r>
                <a:r>
                  <a:rPr lang="en-US" sz="2400" dirty="0"/>
                  <a:t> </a:t>
                </a:r>
                <a:r>
                  <a:rPr lang="en-US" sz="2400" dirty="0" err="1"/>
                  <a:t>atau</a:t>
                </a:r>
                <a:r>
                  <a:rPr lang="en-US" sz="2400" dirty="0"/>
                  <a:t> </a:t>
                </a:r>
                <a:r>
                  <a:rPr lang="en-US" sz="2400" i="1" dirty="0" err="1"/>
                  <a:t>wu</a:t>
                </a:r>
                <a:r>
                  <a:rPr lang="en-US" sz="2400" dirty="0"/>
                  <a:t> </a:t>
                </a:r>
                <a:r>
                  <a:rPr lang="en-US" sz="2400" dirty="0" err="1"/>
                  <a:t>yaitu</a:t>
                </a:r>
                <a:r>
                  <a:rPr lang="en-US" sz="2400" dirty="0"/>
                  <a:t> </a:t>
                </a:r>
                <a:r>
                  <a:rPr lang="en-US" sz="2400" dirty="0" err="1"/>
                  <a:t>busur</a:t>
                </a:r>
                <a:r>
                  <a:rPr lang="en-US" sz="2400" dirty="0"/>
                  <a:t> yang </a:t>
                </a:r>
                <a:r>
                  <a:rPr lang="en-US" sz="2400" dirty="0" err="1"/>
                  <a:t>menghubungkan</a:t>
                </a:r>
                <a:r>
                  <a:rPr lang="en-US" sz="2400" dirty="0"/>
                  <a:t> </a:t>
                </a:r>
                <a:r>
                  <a:rPr lang="en-US" sz="2400" dirty="0" err="1"/>
                  <a:t>vertek</a:t>
                </a:r>
                <a:r>
                  <a:rPr lang="en-US" sz="2400" dirty="0"/>
                  <a:t> </a:t>
                </a:r>
                <a:r>
                  <a:rPr lang="en-US" sz="2400" i="1" dirty="0"/>
                  <a:t>u</a:t>
                </a:r>
                <a:r>
                  <a:rPr lang="en-US" sz="2400" dirty="0"/>
                  <a:t> </a:t>
                </a:r>
                <a:r>
                  <a:rPr lang="en-US" sz="2400" dirty="0" err="1"/>
                  <a:t>ke</a:t>
                </a:r>
                <a:r>
                  <a:rPr lang="en-US" sz="2400" dirty="0"/>
                  <a:t> </a:t>
                </a:r>
                <a:r>
                  <a:rPr lang="en-US" sz="2400" dirty="0" err="1"/>
                  <a:t>vertek</a:t>
                </a:r>
                <a:r>
                  <a:rPr lang="en-US" sz="2400" dirty="0"/>
                  <a:t> </a:t>
                </a:r>
                <a:r>
                  <a:rPr lang="en-US" sz="2400" i="1" dirty="0"/>
                  <a:t>w</a:t>
                </a:r>
                <a:r>
                  <a:rPr lang="en-US" sz="2400" dirty="0"/>
                  <a:t> yang </a:t>
                </a:r>
                <a:r>
                  <a:rPr lang="en-US" sz="2400" dirty="0" err="1"/>
                  <a:t>disebut</a:t>
                </a:r>
                <a:r>
                  <a:rPr lang="en-US" sz="2400" dirty="0"/>
                  <a:t> </a:t>
                </a:r>
                <a:r>
                  <a:rPr lang="en-US" sz="2400" dirty="0" err="1"/>
                  <a:t>juga</a:t>
                </a:r>
                <a:r>
                  <a:rPr lang="en-US" sz="2400" dirty="0"/>
                  <a:t> </a:t>
                </a:r>
                <a:r>
                  <a:rPr lang="en-US" sz="2400" dirty="0" err="1"/>
                  <a:t>sebagai</a:t>
                </a:r>
                <a:r>
                  <a:rPr lang="en-US" sz="2400" dirty="0"/>
                  <a:t> </a:t>
                </a:r>
                <a:r>
                  <a:rPr lang="en-US" sz="2400" dirty="0" err="1"/>
                  <a:t>titik</a:t>
                </a:r>
                <a:r>
                  <a:rPr lang="en-US" sz="2400" dirty="0"/>
                  <a:t> </a:t>
                </a:r>
                <a:r>
                  <a:rPr lang="en-US" sz="2400" dirty="0" err="1"/>
                  <a:t>ujung</a:t>
                </a:r>
                <a:r>
                  <a:rPr lang="en-US" sz="2400" dirty="0"/>
                  <a:t> edge </a:t>
                </a:r>
                <a:r>
                  <a:rPr lang="en-US" sz="2400" i="1" dirty="0" err="1"/>
                  <a:t>uw</a:t>
                </a:r>
                <a:r>
                  <a:rPr lang="en-US" sz="24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495300" y="2133600"/>
                <a:ext cx="8153400" cy="3416320"/>
              </a:xfrm>
              <a:prstGeom prst="rect">
                <a:avLst/>
              </a:prstGeom>
              <a:blipFill rotWithShape="1">
                <a:blip r:embed="rId2"/>
                <a:stretch>
                  <a:fillRect l="-1121" t="-1250" r="-1121" b="-339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01</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457200" y="1905000"/>
                <a:ext cx="8382000" cy="1200329"/>
              </a:xfrm>
              <a:prstGeom prst="rect">
                <a:avLst/>
              </a:prstGeom>
            </p:spPr>
            <p:txBody>
              <a:bodyPr wrap="square">
                <a:spAutoFit/>
              </a:bodyPr>
              <a:lstStyle/>
              <a:p>
                <a:pPr algn="just"/>
                <a:r>
                  <a:rPr lang="en-US" sz="2400" dirty="0" smtClean="0"/>
                  <a:t>Graph </a:t>
                </a:r>
                <a14:m>
                  <m:oMath xmlns:m="http://schemas.openxmlformats.org/officeDocument/2006/math">
                    <m:r>
                      <a:rPr lang="en-US" sz="2400" i="1" dirty="0" smtClean="0">
                        <a:latin typeface="Cambria Math"/>
                      </a:rPr>
                      <m:t>𝐺</m:t>
                    </m:r>
                    <m:r>
                      <a:rPr lang="en-US" sz="2400" i="1" dirty="0" smtClean="0">
                        <a:latin typeface="Cambria Math"/>
                      </a:rPr>
                      <m:t> = (</m:t>
                    </m:r>
                    <m:r>
                      <a:rPr lang="en-US" sz="2400" i="1" dirty="0" smtClean="0">
                        <a:latin typeface="Cambria Math"/>
                      </a:rPr>
                      <m:t>𝑉</m:t>
                    </m:r>
                    <m:r>
                      <a:rPr lang="en-US" sz="2400" i="1" dirty="0" smtClean="0">
                        <a:latin typeface="Cambria Math"/>
                      </a:rPr>
                      <m:t>,</m:t>
                    </m:r>
                    <m:r>
                      <a:rPr lang="en-US" sz="2400" i="1" dirty="0" smtClean="0">
                        <a:latin typeface="Cambria Math"/>
                      </a:rPr>
                      <m:t>𝐸</m:t>
                    </m:r>
                    <m:r>
                      <a:rPr lang="en-US" sz="2400" i="1" dirty="0" smtClean="0">
                        <a:latin typeface="Cambria Math"/>
                      </a:rPr>
                      <m:t>)</m:t>
                    </m:r>
                  </m:oMath>
                </a14:m>
                <a:r>
                  <a:rPr lang="en-US" sz="2400" dirty="0" smtClean="0"/>
                  <a:t>, V </a:t>
                </a:r>
                <a:r>
                  <a:rPr lang="en-US" sz="2400" dirty="0"/>
                  <a:t>= </a:t>
                </a:r>
                <a:r>
                  <a:rPr lang="en-US" sz="2400" dirty="0" smtClean="0"/>
                  <a:t>{ Meryl </a:t>
                </a:r>
                <a:r>
                  <a:rPr lang="en-US" sz="2400" dirty="0"/>
                  <a:t>Streep, Dustin Hoffman, Jeremy Iron, Anne </a:t>
                </a:r>
                <a:r>
                  <a:rPr lang="en-US" sz="2400" dirty="0" smtClean="0"/>
                  <a:t>Bancroft</a:t>
                </a:r>
                <a:r>
                  <a:rPr lang="en-US" sz="2400" dirty="0"/>
                  <a:t>, </a:t>
                </a:r>
                <a:r>
                  <a:rPr lang="en-US" sz="2400" dirty="0" err="1"/>
                  <a:t>dan</a:t>
                </a:r>
                <a:r>
                  <a:rPr lang="en-US" sz="2400" dirty="0"/>
                  <a:t> Robert </a:t>
                </a:r>
                <a:r>
                  <a:rPr lang="en-US" sz="2400" dirty="0" smtClean="0"/>
                  <a:t>Redford }, </a:t>
                </a:r>
                <a14:m>
                  <m:oMath xmlns:m="http://schemas.openxmlformats.org/officeDocument/2006/math">
                    <m:r>
                      <a:rPr lang="en-US" sz="2400" b="0" i="1" smtClean="0">
                        <a:latin typeface="Cambria Math"/>
                      </a:rPr>
                      <m:t>𝐸</m:t>
                    </m:r>
                    <m:r>
                      <a:rPr lang="en-US" sz="2400" b="0" i="1" smtClean="0">
                        <a:latin typeface="Cambria Math"/>
                      </a:rPr>
                      <m:t>={(</m:t>
                    </m:r>
                    <m:r>
                      <a:rPr lang="en-US" sz="2400" b="0" i="1" smtClean="0">
                        <a:latin typeface="Cambria Math"/>
                      </a:rPr>
                      <m:t>𝑢</m:t>
                    </m:r>
                    <m:r>
                      <a:rPr lang="en-US" sz="2400" b="0" i="1" smtClean="0">
                        <a:latin typeface="Cambria Math"/>
                      </a:rPr>
                      <m:t>,</m:t>
                    </m:r>
                    <m:r>
                      <a:rPr lang="en-US" sz="2400" b="0" i="1" smtClean="0">
                        <a:latin typeface="Cambria Math"/>
                      </a:rPr>
                      <m:t>𝑤</m:t>
                    </m:r>
                    <m:r>
                      <a:rPr lang="en-US" sz="2400" b="0" i="1" smtClean="0">
                        <a:latin typeface="Cambria Math"/>
                      </a:rPr>
                      <m:t>)|</m:t>
                    </m:r>
                    <m:r>
                      <a:rPr lang="en-US" sz="2400" b="0" i="1" smtClean="0">
                        <a:latin typeface="Cambria Math"/>
                      </a:rPr>
                      <m:t>𝑢</m:t>
                    </m:r>
                    <m:r>
                      <a:rPr lang="en-US" sz="2400" b="0" i="1" smtClean="0">
                        <a:latin typeface="Cambria Math"/>
                      </a:rPr>
                      <m:t>,</m:t>
                    </m:r>
                    <m:r>
                      <a:rPr lang="en-US" sz="2400" b="0" i="1" smtClean="0">
                        <a:latin typeface="Cambria Math"/>
                      </a:rPr>
                      <m:t>𝑤</m:t>
                    </m:r>
                    <m:r>
                      <a:rPr lang="en-US" sz="2400" b="0" i="1" smtClean="0">
                        <a:latin typeface="Cambria Math"/>
                        <a:ea typeface="Cambria Math"/>
                      </a:rPr>
                      <m:t>∈</m:t>
                    </m:r>
                    <m:r>
                      <a:rPr lang="en-US" sz="2400" b="0" i="1" smtClean="0">
                        <a:latin typeface="Cambria Math"/>
                        <a:ea typeface="Cambria Math"/>
                      </a:rPr>
                      <m:t>𝑉</m:t>
                    </m:r>
                    <m:r>
                      <a:rPr lang="en-US" sz="2400" b="0" i="1" smtClean="0">
                        <a:latin typeface="Cambria Math"/>
                        <a:ea typeface="Cambria Math"/>
                      </a:rPr>
                      <m:t>, </m:t>
                    </m:r>
                    <m:r>
                      <a:rPr lang="en-US" sz="2400" b="0" i="1" smtClean="0">
                        <a:latin typeface="Cambria Math"/>
                        <a:ea typeface="Cambria Math"/>
                      </a:rPr>
                      <m:t>𝑚𝑎𝑑𝑒</m:t>
                    </m:r>
                    <m:r>
                      <a:rPr lang="en-US" sz="2400" b="0" i="1" smtClean="0">
                        <a:latin typeface="Cambria Math"/>
                        <a:ea typeface="Cambria Math"/>
                      </a:rPr>
                      <m:t> </m:t>
                    </m:r>
                    <m:r>
                      <a:rPr lang="en-US" sz="2400" b="0" i="1" smtClean="0">
                        <a:latin typeface="Cambria Math"/>
                        <a:ea typeface="Cambria Math"/>
                      </a:rPr>
                      <m:t>𝑎</m:t>
                    </m:r>
                    <m:r>
                      <a:rPr lang="en-US" sz="2400" b="0" i="1" smtClean="0">
                        <a:latin typeface="Cambria Math"/>
                        <a:ea typeface="Cambria Math"/>
                      </a:rPr>
                      <m:t> </m:t>
                    </m:r>
                    <m:r>
                      <a:rPr lang="en-US" sz="2400" b="0" i="1" smtClean="0">
                        <a:latin typeface="Cambria Math"/>
                        <a:ea typeface="Cambria Math"/>
                      </a:rPr>
                      <m:t>𝑓𝑖𝑙𝑚</m:t>
                    </m:r>
                    <m:r>
                      <a:rPr lang="en-US" sz="2400" b="0" i="1" smtClean="0">
                        <a:latin typeface="Cambria Math"/>
                        <a:ea typeface="Cambria Math"/>
                      </a:rPr>
                      <m:t> </m:t>
                    </m:r>
                    <m:r>
                      <a:rPr lang="en-US" sz="2400" b="0" i="1" smtClean="0">
                        <a:latin typeface="Cambria Math"/>
                        <a:ea typeface="Cambria Math"/>
                      </a:rPr>
                      <m:t>𝑡𝑜𝑔𝑒𝑡𝑒𝑡h𝑒𝑟</m:t>
                    </m:r>
                    <m:r>
                      <a:rPr lang="en-US" sz="2400" b="0" i="1" smtClean="0">
                        <a:latin typeface="Cambria Math"/>
                        <a:ea typeface="Cambria Math"/>
                      </a:rPr>
                      <m:t> </m:t>
                    </m:r>
                    <m:r>
                      <a:rPr lang="en-US" sz="2400" b="0" i="1" smtClean="0">
                        <a:latin typeface="Cambria Math"/>
                        <a:ea typeface="Cambria Math"/>
                      </a:rPr>
                      <m:t>𝑏𝑒𝑓𝑜𝑟𝑒</m:t>
                    </m:r>
                    <m:r>
                      <a:rPr lang="en-US" sz="2400" b="0" i="1" smtClean="0">
                        <a:latin typeface="Cambria Math"/>
                        <a:ea typeface="Cambria Math"/>
                      </a:rPr>
                      <m:t> 1992}</m:t>
                    </m:r>
                  </m:oMath>
                </a14:m>
                <a:r>
                  <a:rPr lang="en-US" sz="2400" dirty="0" smtClean="0"/>
                  <a:t> </a:t>
                </a:r>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457200" y="1905000"/>
                <a:ext cx="8382000" cy="1200329"/>
              </a:xfrm>
              <a:prstGeom prst="rect">
                <a:avLst/>
              </a:prstGeom>
              <a:blipFill rotWithShape="1">
                <a:blip r:embed="rId3"/>
                <a:stretch>
                  <a:fillRect l="-1091" t="-3571" r="-1091" b="-7143"/>
                </a:stretch>
              </a:blipFill>
            </p:spPr>
            <p:txBody>
              <a:bodyPr/>
              <a:lstStyle/>
              <a:p>
                <a:r>
                  <a:rPr lang="en-US">
                    <a:noFill/>
                  </a:rPr>
                  <a:t> </a:t>
                </a:r>
              </a:p>
            </p:txBody>
          </p:sp>
        </mc:Fallback>
      </mc:AlternateContent>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513522585"/>
              </p:ext>
            </p:extLst>
          </p:nvPr>
        </p:nvGraphicFramePr>
        <p:xfrm>
          <a:off x="2095500" y="3200400"/>
          <a:ext cx="4953000" cy="2192084"/>
        </p:xfrm>
        <a:graphic>
          <a:graphicData uri="http://schemas.openxmlformats.org/presentationml/2006/ole">
            <mc:AlternateContent xmlns:mc="http://schemas.openxmlformats.org/markup-compatibility/2006">
              <mc:Choice xmlns:v="urn:schemas-microsoft-com:vml" Requires="v">
                <p:oleObj spid="_x0000_s53279" name="Bitmap Image" r:id="rId4" imgW="3398095" imgH="1501270" progId="Paint.Picture">
                  <p:embed/>
                </p:oleObj>
              </mc:Choice>
              <mc:Fallback>
                <p:oleObj name="Bitmap Image" r:id="rId4" imgW="3398095" imgH="1501270" progId="Paint.Picture">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3200400"/>
                        <a:ext cx="4953000" cy="2192084"/>
                      </a:xfrm>
                      <a:prstGeom prst="rect">
                        <a:avLst/>
                      </a:prstGeom>
                      <a:noFill/>
                    </p:spPr>
                  </p:pic>
                </p:oleObj>
              </mc:Fallback>
            </mc:AlternateContent>
          </a:graphicData>
        </a:graphic>
      </p:graphicFrame>
    </p:spTree>
    <p:extLst>
      <p:ext uri="{BB962C8B-B14F-4D97-AF65-F5344CB8AC3E}">
        <p14:creationId xmlns:p14="http://schemas.microsoft.com/office/powerpoint/2010/main" val="425148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600" dirty="0" err="1" smtClean="0"/>
              <a:t>Definisi</a:t>
            </a:r>
            <a:endParaRPr lang="en-US" altLang="en-US" sz="3600" b="1" dirty="0" smtClean="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457200" y="1828800"/>
            <a:ext cx="8382000" cy="1631216"/>
          </a:xfrm>
          <a:prstGeom prst="rect">
            <a:avLst/>
          </a:prstGeom>
        </p:spPr>
        <p:txBody>
          <a:bodyPr wrap="square">
            <a:spAutoFit/>
          </a:bodyPr>
          <a:lstStyle/>
          <a:p>
            <a:pPr algn="just"/>
            <a:r>
              <a:rPr lang="en-US" sz="2000" dirty="0" err="1"/>
              <a:t>Suatu</a:t>
            </a:r>
            <a:r>
              <a:rPr lang="en-US" sz="2000" dirty="0"/>
              <a:t> graph yang </a:t>
            </a:r>
            <a:r>
              <a:rPr lang="en-US" sz="2000" dirty="0" err="1"/>
              <a:t>untuk</a:t>
            </a:r>
            <a:r>
              <a:rPr lang="en-US" sz="2000" dirty="0"/>
              <a:t> </a:t>
            </a:r>
            <a:r>
              <a:rPr lang="en-US" sz="2000" dirty="0" err="1"/>
              <a:t>setiap</a:t>
            </a:r>
            <a:r>
              <a:rPr lang="en-US" sz="2000" dirty="0"/>
              <a:t> </a:t>
            </a:r>
            <a:r>
              <a:rPr lang="en-US" sz="2000" dirty="0" err="1"/>
              <a:t>pasang</a:t>
            </a:r>
            <a:r>
              <a:rPr lang="en-US" sz="2000" dirty="0"/>
              <a:t> </a:t>
            </a:r>
            <a:r>
              <a:rPr lang="en-US" sz="2000" dirty="0" err="1"/>
              <a:t>vertek</a:t>
            </a:r>
            <a:r>
              <a:rPr lang="en-US" sz="2000" dirty="0"/>
              <a:t> yang </a:t>
            </a:r>
            <a:r>
              <a:rPr lang="en-US" sz="2000" dirty="0" err="1"/>
              <a:t>berbeda</a:t>
            </a:r>
            <a:r>
              <a:rPr lang="en-US" sz="2000" dirty="0"/>
              <a:t> </a:t>
            </a:r>
            <a:r>
              <a:rPr lang="en-US" sz="2000" dirty="0" err="1"/>
              <a:t>bisa</a:t>
            </a:r>
            <a:r>
              <a:rPr lang="en-US" sz="2000" dirty="0"/>
              <a:t> </a:t>
            </a:r>
            <a:r>
              <a:rPr lang="en-US" sz="2000" dirty="0" err="1"/>
              <a:t>saja</a:t>
            </a:r>
            <a:r>
              <a:rPr lang="en-US" sz="2000" dirty="0"/>
              <a:t> </a:t>
            </a:r>
            <a:r>
              <a:rPr lang="en-US" sz="2000" dirty="0" err="1"/>
              <a:t>tidak</a:t>
            </a:r>
            <a:r>
              <a:rPr lang="en-US" sz="2000" dirty="0"/>
              <a:t> </a:t>
            </a:r>
            <a:r>
              <a:rPr lang="en-US" sz="2000" dirty="0" err="1"/>
              <a:t>terhubung</a:t>
            </a:r>
            <a:r>
              <a:rPr lang="en-US" sz="2000" dirty="0"/>
              <a:t>. </a:t>
            </a:r>
            <a:r>
              <a:rPr lang="en-US" sz="2000" dirty="0" err="1"/>
              <a:t>Suatu</a:t>
            </a:r>
            <a:r>
              <a:rPr lang="en-US" sz="2000" dirty="0"/>
              <a:t> graph yang </a:t>
            </a:r>
            <a:r>
              <a:rPr lang="en-US" sz="2000" dirty="0" err="1"/>
              <a:t>tidak</a:t>
            </a:r>
            <a:r>
              <a:rPr lang="en-US" sz="2000" dirty="0"/>
              <a:t> </a:t>
            </a:r>
            <a:r>
              <a:rPr lang="en-US" sz="2000" dirty="0" err="1"/>
              <a:t>ada</a:t>
            </a:r>
            <a:r>
              <a:rPr lang="en-US" sz="2000" dirty="0"/>
              <a:t> edge yang </a:t>
            </a:r>
            <a:r>
              <a:rPr lang="en-US" sz="2000" dirty="0" err="1"/>
              <a:t>menghubungan</a:t>
            </a:r>
            <a:r>
              <a:rPr lang="en-US" sz="2000" dirty="0"/>
              <a:t> </a:t>
            </a:r>
            <a:r>
              <a:rPr lang="en-US" sz="2000" dirty="0" err="1"/>
              <a:t>suatu</a:t>
            </a:r>
            <a:r>
              <a:rPr lang="en-US" sz="2000" dirty="0"/>
              <a:t> </a:t>
            </a:r>
            <a:r>
              <a:rPr lang="en-US" sz="2000" dirty="0" err="1"/>
              <a:t>vertek</a:t>
            </a:r>
            <a:r>
              <a:rPr lang="en-US" sz="2000" dirty="0"/>
              <a:t> </a:t>
            </a:r>
            <a:r>
              <a:rPr lang="en-US" sz="2000" dirty="0" err="1"/>
              <a:t>dengan</a:t>
            </a:r>
            <a:r>
              <a:rPr lang="en-US" sz="2000" dirty="0"/>
              <a:t> </a:t>
            </a:r>
            <a:r>
              <a:rPr lang="en-US" sz="2000" dirty="0" err="1"/>
              <a:t>dirinya</a:t>
            </a:r>
            <a:r>
              <a:rPr lang="en-US" sz="2000" dirty="0"/>
              <a:t> </a:t>
            </a:r>
            <a:r>
              <a:rPr lang="en-US" sz="2000" dirty="0" err="1"/>
              <a:t>sendiri</a:t>
            </a:r>
            <a:r>
              <a:rPr lang="en-US" sz="2000" dirty="0"/>
              <a:t> </a:t>
            </a:r>
            <a:r>
              <a:rPr lang="en-US" sz="2000" dirty="0" err="1"/>
              <a:t>dan</a:t>
            </a:r>
            <a:r>
              <a:rPr lang="en-US" sz="2000" dirty="0"/>
              <a:t> </a:t>
            </a:r>
            <a:r>
              <a:rPr lang="en-US" sz="2000" dirty="0" err="1"/>
              <a:t>tidak</a:t>
            </a:r>
            <a:r>
              <a:rPr lang="en-US" sz="2000" dirty="0"/>
              <a:t> </a:t>
            </a:r>
            <a:r>
              <a:rPr lang="en-US" sz="2000" dirty="0" err="1"/>
              <a:t>ada</a:t>
            </a:r>
            <a:r>
              <a:rPr lang="en-US" sz="2000" dirty="0"/>
              <a:t> </a:t>
            </a:r>
            <a:r>
              <a:rPr lang="en-US" sz="2000" dirty="0" err="1"/>
              <a:t>lebih</a:t>
            </a:r>
            <a:r>
              <a:rPr lang="en-US" sz="2000" dirty="0"/>
              <a:t> </a:t>
            </a:r>
            <a:r>
              <a:rPr lang="en-US" sz="2000" dirty="0" err="1"/>
              <a:t>dari</a:t>
            </a:r>
            <a:r>
              <a:rPr lang="en-US" sz="2000" dirty="0"/>
              <a:t> </a:t>
            </a:r>
            <a:r>
              <a:rPr lang="en-US" sz="2000" dirty="0" err="1"/>
              <a:t>satu</a:t>
            </a:r>
            <a:r>
              <a:rPr lang="en-US" sz="2000" dirty="0"/>
              <a:t> edge yang </a:t>
            </a:r>
            <a:r>
              <a:rPr lang="en-US" sz="2000" dirty="0" err="1"/>
              <a:t>menghubungkan</a:t>
            </a:r>
            <a:r>
              <a:rPr lang="en-US" sz="2000" dirty="0"/>
              <a:t> </a:t>
            </a:r>
            <a:r>
              <a:rPr lang="en-US" sz="2000" dirty="0" err="1"/>
              <a:t>antar</a:t>
            </a:r>
            <a:r>
              <a:rPr lang="en-US" sz="2000" dirty="0"/>
              <a:t> </a:t>
            </a:r>
            <a:r>
              <a:rPr lang="en-US" sz="2000" dirty="0" err="1"/>
              <a:t>dua</a:t>
            </a:r>
            <a:r>
              <a:rPr lang="en-US" sz="2000" dirty="0"/>
              <a:t> </a:t>
            </a:r>
            <a:r>
              <a:rPr lang="en-US" sz="2000" dirty="0" err="1"/>
              <a:t>vertek</a:t>
            </a:r>
            <a:r>
              <a:rPr lang="en-US" sz="2000" dirty="0"/>
              <a:t> </a:t>
            </a:r>
            <a:r>
              <a:rPr lang="en-US" sz="2000" dirty="0" err="1"/>
              <a:t>disebut</a:t>
            </a:r>
            <a:r>
              <a:rPr lang="en-US" sz="2000" dirty="0"/>
              <a:t> graph </a:t>
            </a:r>
            <a:r>
              <a:rPr lang="en-US" sz="2000" dirty="0" err="1"/>
              <a:t>sederhana</a:t>
            </a:r>
            <a:r>
              <a:rPr lang="en-US" sz="2000" dirty="0"/>
              <a:t>, </a:t>
            </a:r>
            <a:r>
              <a:rPr lang="en-US" sz="2000" b="1" i="1" dirty="0"/>
              <a:t>simple graph</a:t>
            </a:r>
            <a:r>
              <a:rPr lang="en-US" sz="2000" dirty="0"/>
              <a:t>.</a:t>
            </a:r>
            <a:r>
              <a:rPr lang="en-US" dirty="0"/>
              <a:t>  </a:t>
            </a:r>
          </a:p>
        </p:txBody>
      </p:sp>
      <mc:AlternateContent xmlns:mc="http://schemas.openxmlformats.org/markup-compatibility/2006" xmlns:a14="http://schemas.microsoft.com/office/drawing/2010/main">
        <mc:Choice Requires="a14">
          <p:sp>
            <p:nvSpPr>
              <p:cNvPr id="10" name="Rectangle 9"/>
              <p:cNvSpPr/>
              <p:nvPr/>
            </p:nvSpPr>
            <p:spPr>
              <a:xfrm>
                <a:off x="457200" y="3483878"/>
                <a:ext cx="8382000" cy="2554545"/>
              </a:xfrm>
              <a:prstGeom prst="rect">
                <a:avLst/>
              </a:prstGeom>
            </p:spPr>
            <p:txBody>
              <a:bodyPr wrap="square">
                <a:spAutoFit/>
              </a:bodyPr>
              <a:lstStyle/>
              <a:p>
                <a:pPr algn="just"/>
                <a:r>
                  <a:rPr lang="fi-FI" sz="2000" dirty="0" smtClean="0"/>
                  <a:t>Suatu </a:t>
                </a:r>
                <a:r>
                  <a:rPr lang="fi-FI" sz="2000" b="1" i="1" dirty="0"/>
                  <a:t>path</a:t>
                </a:r>
                <a:r>
                  <a:rPr lang="fi-FI" sz="2000" dirty="0"/>
                  <a:t> atau </a:t>
                </a:r>
                <a:r>
                  <a:rPr lang="fi-FI" sz="2000" b="1" i="1" dirty="0"/>
                  <a:t>trail</a:t>
                </a:r>
                <a:r>
                  <a:rPr lang="fi-FI" sz="2000" dirty="0"/>
                  <a:t> adalah suatu barisan vertek yang terhubung. Path memungkinkan terjadi pengulangan vertek. </a:t>
                </a:r>
                <a:r>
                  <a:rPr lang="en-US" sz="2000" dirty="0" err="1"/>
                  <a:t>Suatu</a:t>
                </a:r>
                <a:r>
                  <a:rPr lang="en-US" sz="2000" dirty="0"/>
                  <a:t> </a:t>
                </a:r>
                <a:r>
                  <a:rPr lang="en-US" sz="2000" i="1" dirty="0"/>
                  <a:t>path</a:t>
                </a:r>
                <a:r>
                  <a:rPr lang="en-US" sz="2000" dirty="0"/>
                  <a:t> </a:t>
                </a:r>
                <a:r>
                  <a:rPr lang="en-US" sz="2000" dirty="0" smtClean="0"/>
                  <a:t>yang </a:t>
                </a:r>
                <a:r>
                  <a:rPr lang="en-US" sz="2000" dirty="0" err="1" smtClean="0"/>
                  <a:t>panjangnya</a:t>
                </a:r>
                <a:r>
                  <a:rPr lang="en-US" sz="2000" dirty="0" smtClean="0"/>
                  <a:t> </a:t>
                </a:r>
                <a:r>
                  <a:rPr lang="en-US" sz="2000" i="1" dirty="0" smtClean="0"/>
                  <a:t>n </a:t>
                </a:r>
                <a:r>
                  <a:rPr lang="en-US" sz="2000" dirty="0" err="1" smtClean="0"/>
                  <a:t>dari</a:t>
                </a:r>
                <a:r>
                  <a:rPr lang="en-US" sz="2000" dirty="0" smtClean="0"/>
                  <a:t> </a:t>
                </a:r>
                <a:r>
                  <a:rPr lang="en-US" sz="2000" dirty="0" err="1"/>
                  <a:t>vertek</a:t>
                </a:r>
                <a:r>
                  <a:rPr lang="en-US" sz="2000" dirty="0"/>
                  <a:t> </a:t>
                </a:r>
                <a:r>
                  <a:rPr lang="en-US" sz="2000" i="1" dirty="0"/>
                  <a:t>a</a:t>
                </a:r>
                <a:r>
                  <a:rPr lang="en-US" sz="2000" dirty="0"/>
                  <a:t> </a:t>
                </a:r>
                <a:r>
                  <a:rPr lang="en-US" sz="2000" dirty="0" err="1"/>
                  <a:t>ke</a:t>
                </a:r>
                <a:r>
                  <a:rPr lang="en-US" sz="2000" dirty="0"/>
                  <a:t> </a:t>
                </a:r>
                <a:r>
                  <a:rPr lang="en-US" sz="2000" dirty="0" err="1"/>
                  <a:t>vertek</a:t>
                </a:r>
                <a:r>
                  <a:rPr lang="en-US" sz="2000" dirty="0"/>
                  <a:t> </a:t>
                </a:r>
                <a:r>
                  <a:rPr lang="en-US" sz="2000" i="1" dirty="0"/>
                  <a:t>b</a:t>
                </a:r>
                <a:r>
                  <a:rPr lang="en-US" sz="2000" dirty="0"/>
                  <a:t> </a:t>
                </a:r>
                <a:r>
                  <a:rPr lang="en-US" sz="2000" dirty="0" err="1"/>
                  <a:t>pada</a:t>
                </a:r>
                <a:r>
                  <a:rPr lang="en-US" sz="2000" dirty="0"/>
                  <a:t> </a:t>
                </a:r>
                <a:r>
                  <a:rPr lang="en-US" sz="2000" dirty="0" err="1"/>
                  <a:t>suatu</a:t>
                </a:r>
                <a:r>
                  <a:rPr lang="en-US" sz="2000" dirty="0"/>
                  <a:t> graph </a:t>
                </a:r>
                <a:r>
                  <a:rPr lang="en-US" sz="2000" dirty="0" err="1"/>
                  <a:t>adalah</a:t>
                </a:r>
                <a:r>
                  <a:rPr lang="en-US" sz="2000" dirty="0"/>
                  <a:t> </a:t>
                </a:r>
                <a:r>
                  <a:rPr lang="en-US" sz="2000" dirty="0" err="1"/>
                  <a:t>suatu</a:t>
                </a:r>
                <a:r>
                  <a:rPr lang="en-US" sz="2000" dirty="0"/>
                  <a:t> </a:t>
                </a:r>
                <a:r>
                  <a:rPr lang="en-US" sz="2000" dirty="0" err="1"/>
                  <a:t>barisan</a:t>
                </a:r>
                <a:r>
                  <a:rPr lang="en-US" sz="2000" dirty="0"/>
                  <a:t> </a:t>
                </a:r>
                <a:r>
                  <a:rPr lang="en-US" sz="2000" dirty="0" err="1"/>
                  <a:t>vertek</a:t>
                </a:r>
                <a:r>
                  <a:rPr lang="en-US" sz="2000" dirty="0"/>
                  <a:t> </a:t>
                </a:r>
                <a:r>
                  <a:rPr lang="en-US" sz="2000" i="1" dirty="0"/>
                  <a:t>a,x</a:t>
                </a:r>
                <a:r>
                  <a:rPr lang="en-US" sz="2000" i="1" baseline="-25000" dirty="0"/>
                  <a:t>1</a:t>
                </a:r>
                <a:r>
                  <a:rPr lang="en-US" sz="2000" i="1" dirty="0"/>
                  <a:t>,x</a:t>
                </a:r>
                <a:r>
                  <a:rPr lang="en-US" sz="2000" i="1" baseline="-25000" dirty="0"/>
                  <a:t>2,</a:t>
                </a:r>
                <a:r>
                  <a:rPr lang="en-US" sz="2000" i="1" dirty="0"/>
                  <a:t>…,x</a:t>
                </a:r>
                <a:r>
                  <a:rPr lang="en-US" sz="2000" i="1" baseline="-25000" dirty="0"/>
                  <a:t>n-1</a:t>
                </a:r>
                <a:r>
                  <a:rPr lang="en-US" sz="2000" i="1" dirty="0"/>
                  <a:t>,b</a:t>
                </a:r>
                <a:r>
                  <a:rPr lang="en-US" sz="2000" dirty="0"/>
                  <a:t> </a:t>
                </a:r>
                <a:r>
                  <a:rPr lang="en-US" sz="2000" dirty="0" err="1"/>
                  <a:t>pada</a:t>
                </a:r>
                <a:r>
                  <a:rPr lang="en-US" sz="2000" dirty="0"/>
                  <a:t> graph </a:t>
                </a:r>
                <a:r>
                  <a:rPr lang="en-US" sz="2000" i="1" dirty="0"/>
                  <a:t>G</a:t>
                </a:r>
                <a:r>
                  <a:rPr lang="en-US" sz="2000" dirty="0"/>
                  <a:t>. </a:t>
                </a:r>
                <a:r>
                  <a:rPr lang="en-US" sz="2000" dirty="0" err="1" smtClean="0"/>
                  <a:t>Suatu</a:t>
                </a:r>
                <a:r>
                  <a:rPr lang="en-US" sz="2000" dirty="0" smtClean="0"/>
                  <a:t> </a:t>
                </a:r>
                <a:r>
                  <a:rPr lang="en-US" sz="2000" i="1" dirty="0"/>
                  <a:t>path</a:t>
                </a:r>
                <a:r>
                  <a:rPr lang="en-US" sz="2000" dirty="0"/>
                  <a:t> yang </a:t>
                </a:r>
                <a:r>
                  <a:rPr lang="en-US" sz="2000" dirty="0" err="1"/>
                  <a:t>mempunyai</a:t>
                </a:r>
                <a:r>
                  <a:rPr lang="en-US" sz="2000" dirty="0"/>
                  <a:t> </a:t>
                </a:r>
                <a:r>
                  <a:rPr lang="en-US" sz="2000" dirty="0" err="1" smtClean="0"/>
                  <a:t>panjang</a:t>
                </a:r>
                <a:r>
                  <a:rPr lang="en-US" sz="2000" dirty="0" smtClean="0"/>
                  <a:t> </a:t>
                </a:r>
                <a14:m>
                  <m:oMath xmlns:m="http://schemas.openxmlformats.org/officeDocument/2006/math">
                    <m:r>
                      <a:rPr lang="en-US" sz="2000" b="0" i="1" smtClean="0">
                        <a:latin typeface="Cambria Math"/>
                      </a:rPr>
                      <m:t>𝑛</m:t>
                    </m:r>
                    <m:r>
                      <a:rPr lang="en-US" sz="2000" b="0" i="1" smtClean="0">
                        <a:latin typeface="Cambria Math"/>
                        <a:ea typeface="Cambria Math"/>
                      </a:rPr>
                      <m:t>≥1,</m:t>
                    </m:r>
                  </m:oMath>
                </a14:m>
                <a:r>
                  <a:rPr lang="en-US" sz="2000" dirty="0" smtClean="0"/>
                  <a:t> </a:t>
                </a:r>
                <a:r>
                  <a:rPr lang="en-US" sz="2000" dirty="0" err="1"/>
                  <a:t>dan</a:t>
                </a:r>
                <a:r>
                  <a:rPr lang="en-US" sz="2000" dirty="0"/>
                  <a:t> </a:t>
                </a:r>
                <a:r>
                  <a:rPr lang="en-US" sz="2000" dirty="0" err="1"/>
                  <a:t>mempunyai</a:t>
                </a:r>
                <a:r>
                  <a:rPr lang="en-US" sz="2000" dirty="0"/>
                  <a:t> </a:t>
                </a:r>
                <a:r>
                  <a:rPr lang="en-US" sz="2000" dirty="0" err="1"/>
                  <a:t>vertek</a:t>
                </a:r>
                <a:r>
                  <a:rPr lang="en-US" sz="2000" dirty="0"/>
                  <a:t> </a:t>
                </a:r>
                <a:r>
                  <a:rPr lang="en-US" sz="2000" dirty="0" err="1"/>
                  <a:t>awal</a:t>
                </a:r>
                <a:r>
                  <a:rPr lang="en-US" sz="2000" dirty="0"/>
                  <a:t> </a:t>
                </a:r>
                <a:r>
                  <a:rPr lang="en-US" sz="2000" dirty="0" err="1"/>
                  <a:t>dan</a:t>
                </a:r>
                <a:r>
                  <a:rPr lang="en-US" sz="2000" dirty="0"/>
                  <a:t> </a:t>
                </a:r>
                <a:r>
                  <a:rPr lang="en-US" sz="2000" dirty="0" err="1"/>
                  <a:t>akhir</a:t>
                </a:r>
                <a:r>
                  <a:rPr lang="en-US" sz="2000" dirty="0"/>
                  <a:t> yang </a:t>
                </a:r>
                <a:r>
                  <a:rPr lang="en-US" sz="2000" dirty="0" err="1"/>
                  <a:t>sama</a:t>
                </a:r>
                <a:r>
                  <a:rPr lang="en-US" sz="2000" dirty="0"/>
                  <a:t> </a:t>
                </a:r>
                <a:r>
                  <a:rPr lang="en-US" sz="2000" dirty="0" err="1"/>
                  <a:t>disebut</a:t>
                </a:r>
                <a:r>
                  <a:rPr lang="en-US" sz="2000" dirty="0"/>
                  <a:t> </a:t>
                </a:r>
                <a:r>
                  <a:rPr lang="en-US" sz="2000" dirty="0" err="1"/>
                  <a:t>sebuah</a:t>
                </a:r>
                <a:r>
                  <a:rPr lang="en-US" sz="2000" dirty="0"/>
                  <a:t> </a:t>
                </a:r>
                <a:r>
                  <a:rPr lang="en-US" sz="2000" b="1" i="1" dirty="0"/>
                  <a:t>circuit</a:t>
                </a:r>
                <a:r>
                  <a:rPr lang="en-US" sz="2000" i="1" dirty="0"/>
                  <a:t> </a:t>
                </a:r>
                <a:r>
                  <a:rPr lang="en-US" sz="2000" dirty="0" err="1"/>
                  <a:t>atau</a:t>
                </a:r>
                <a:r>
                  <a:rPr lang="en-US" sz="2000" dirty="0"/>
                  <a:t> </a:t>
                </a:r>
                <a:r>
                  <a:rPr lang="en-US" sz="2000" b="1" i="1" dirty="0"/>
                  <a:t>cycle</a:t>
                </a:r>
                <a:r>
                  <a:rPr lang="en-US" sz="2000" dirty="0"/>
                  <a:t>. </a:t>
                </a:r>
                <a:r>
                  <a:rPr lang="en-US" sz="2000" dirty="0" err="1"/>
                  <a:t>Perbedaan</a:t>
                </a:r>
                <a:r>
                  <a:rPr lang="en-US" sz="2000" dirty="0"/>
                  <a:t> cycle </a:t>
                </a:r>
                <a:r>
                  <a:rPr lang="en-US" sz="2000" dirty="0" err="1"/>
                  <a:t>dengan</a:t>
                </a:r>
                <a:r>
                  <a:rPr lang="en-US" sz="2000" dirty="0"/>
                  <a:t> circuit </a:t>
                </a:r>
                <a:r>
                  <a:rPr lang="en-US" sz="2000" dirty="0" err="1"/>
                  <a:t>ada</a:t>
                </a:r>
                <a:r>
                  <a:rPr lang="en-US" sz="2000" dirty="0"/>
                  <a:t> </a:t>
                </a:r>
                <a:r>
                  <a:rPr lang="en-US" sz="2000" dirty="0" err="1"/>
                  <a:t>pada</a:t>
                </a:r>
                <a:r>
                  <a:rPr lang="en-US" sz="2000" dirty="0"/>
                  <a:t> </a:t>
                </a:r>
                <a:r>
                  <a:rPr lang="en-US" sz="2000" dirty="0" err="1"/>
                  <a:t>vertek</a:t>
                </a:r>
                <a:r>
                  <a:rPr lang="en-US" sz="2000" dirty="0"/>
                  <a:t> yang </a:t>
                </a:r>
                <a:r>
                  <a:rPr lang="en-US" sz="2000" dirty="0" err="1"/>
                  <a:t>dilalui</a:t>
                </a:r>
                <a:r>
                  <a:rPr lang="en-US" sz="2000" dirty="0"/>
                  <a:t>. </a:t>
                </a:r>
                <a:r>
                  <a:rPr lang="en-US" sz="2000" dirty="0" err="1"/>
                  <a:t>Pada</a:t>
                </a:r>
                <a:r>
                  <a:rPr lang="en-US" sz="2000" dirty="0"/>
                  <a:t> cycle </a:t>
                </a:r>
                <a:r>
                  <a:rPr lang="en-US" sz="2000" dirty="0" err="1"/>
                  <a:t>vertek</a:t>
                </a:r>
                <a:r>
                  <a:rPr lang="en-US" sz="2000" dirty="0"/>
                  <a:t> </a:t>
                </a:r>
                <a:r>
                  <a:rPr lang="en-US" sz="2000" dirty="0" err="1"/>
                  <a:t>boleh</a:t>
                </a:r>
                <a:r>
                  <a:rPr lang="en-US" sz="2000" dirty="0"/>
                  <a:t> </a:t>
                </a:r>
                <a:r>
                  <a:rPr lang="en-US" sz="2000" dirty="0" err="1"/>
                  <a:t>dilalui</a:t>
                </a:r>
                <a:r>
                  <a:rPr lang="en-US" sz="2000" dirty="0"/>
                  <a:t> </a:t>
                </a:r>
                <a:r>
                  <a:rPr lang="en-US" sz="2000" dirty="0" err="1"/>
                  <a:t>lebih</a:t>
                </a:r>
                <a:r>
                  <a:rPr lang="en-US" sz="2000" dirty="0"/>
                  <a:t> </a:t>
                </a:r>
                <a:r>
                  <a:rPr lang="en-US" sz="2000" dirty="0" err="1"/>
                  <a:t>dari</a:t>
                </a:r>
                <a:r>
                  <a:rPr lang="en-US" sz="2000" dirty="0"/>
                  <a:t> </a:t>
                </a:r>
                <a:r>
                  <a:rPr lang="en-US" sz="2000" dirty="0" err="1"/>
                  <a:t>satu</a:t>
                </a:r>
                <a:r>
                  <a:rPr lang="en-US" sz="2000" dirty="0"/>
                  <a:t> kali </a:t>
                </a:r>
                <a:r>
                  <a:rPr lang="en-US" sz="2000" dirty="0" err="1"/>
                  <a:t>sedangkan</a:t>
                </a:r>
                <a:r>
                  <a:rPr lang="en-US" sz="2000" dirty="0"/>
                  <a:t> circuit, </a:t>
                </a:r>
                <a:r>
                  <a:rPr lang="en-US" sz="2000" dirty="0" err="1"/>
                  <a:t>setiap</a:t>
                </a:r>
                <a:r>
                  <a:rPr lang="en-US" sz="2000" dirty="0"/>
                  <a:t> </a:t>
                </a:r>
                <a:r>
                  <a:rPr lang="en-US" sz="2000" dirty="0" err="1"/>
                  <a:t>vertek</a:t>
                </a:r>
                <a:r>
                  <a:rPr lang="en-US" sz="2000" dirty="0"/>
                  <a:t> </a:t>
                </a:r>
                <a:r>
                  <a:rPr lang="en-US" sz="2000" dirty="0" err="1"/>
                  <a:t>tepat</a:t>
                </a:r>
                <a:r>
                  <a:rPr lang="en-US" sz="2000" dirty="0"/>
                  <a:t> </a:t>
                </a:r>
                <a:r>
                  <a:rPr lang="en-US" sz="2000" dirty="0" err="1"/>
                  <a:t>dilalui</a:t>
                </a:r>
                <a:r>
                  <a:rPr lang="en-US" sz="2000" dirty="0"/>
                  <a:t> </a:t>
                </a:r>
                <a:r>
                  <a:rPr lang="en-US" sz="2000" dirty="0" err="1"/>
                  <a:t>satu</a:t>
                </a:r>
                <a:r>
                  <a:rPr lang="en-US" sz="2000" dirty="0"/>
                  <a:t> kali. </a:t>
                </a:r>
              </a:p>
            </p:txBody>
          </p:sp>
        </mc:Choice>
        <mc:Fallback xmlns="">
          <p:sp>
            <p:nvSpPr>
              <p:cNvPr id="10" name="Rectangle 9"/>
              <p:cNvSpPr>
                <a:spLocks noRot="1" noChangeAspect="1" noMove="1" noResize="1" noEditPoints="1" noAdjustHandles="1" noChangeArrowheads="1" noChangeShapeType="1" noTextEdit="1"/>
              </p:cNvSpPr>
              <p:nvPr/>
            </p:nvSpPr>
            <p:spPr>
              <a:xfrm>
                <a:off x="457200" y="3483878"/>
                <a:ext cx="8382000" cy="2554545"/>
              </a:xfrm>
              <a:prstGeom prst="rect">
                <a:avLst/>
              </a:prstGeom>
              <a:blipFill rotWithShape="1">
                <a:blip r:embed="rId2"/>
                <a:stretch>
                  <a:fillRect l="-727" t="-955" r="-727" b="-358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ltLang="en-US" sz="3600" dirty="0" smtClean="0"/>
              <a:t> </a:t>
            </a:r>
            <a:r>
              <a:rPr lang="en-US" altLang="en-US" sz="3600" dirty="0" err="1" smtClean="0"/>
              <a:t>Contoh</a:t>
            </a:r>
            <a:r>
              <a:rPr lang="en-US" altLang="en-US" sz="3600" dirty="0" smtClean="0"/>
              <a:t> 02</a:t>
            </a:r>
            <a:endParaRPr lang="id-ID" altLang="en-US" sz="3600" b="1" dirty="0" smtClean="0"/>
          </a:p>
        </p:txBody>
      </p:sp>
      <p:sp>
        <p:nvSpPr>
          <p:cNvPr id="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81176949"/>
              </p:ext>
            </p:extLst>
          </p:nvPr>
        </p:nvGraphicFramePr>
        <p:xfrm>
          <a:off x="457200" y="1905000"/>
          <a:ext cx="3734790" cy="2590800"/>
        </p:xfrm>
        <a:graphic>
          <a:graphicData uri="http://schemas.openxmlformats.org/presentationml/2006/ole">
            <mc:AlternateContent xmlns:mc="http://schemas.openxmlformats.org/markup-compatibility/2006">
              <mc:Choice xmlns:v="urn:schemas-microsoft-com:vml" Requires="v">
                <p:oleObj spid="_x0000_s6276" name="Bitmap Image" r:id="rId3" imgW="2469094" imgH="1714649" progId="Paint.Picture">
                  <p:embed/>
                </p:oleObj>
              </mc:Choice>
              <mc:Fallback>
                <p:oleObj name="Bitmap Image" r:id="rId3" imgW="2469094" imgH="1714649" progId="Paint.Picture">
                  <p:embed/>
                  <p:pic>
                    <p:nvPicPr>
                      <p:cNvPr id="0" name="Object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3734790" cy="2590800"/>
                      </a:xfrm>
                      <a:prstGeom prst="rect">
                        <a:avLst/>
                      </a:prstGeom>
                      <a:noFill/>
                    </p:spPr>
                  </p:pic>
                </p:oleObj>
              </mc:Fallback>
            </mc:AlternateContent>
          </a:graphicData>
        </a:graphic>
      </p:graphicFrame>
      <p:sp>
        <p:nvSpPr>
          <p:cNvPr id="6" name="Rectangle 5"/>
          <p:cNvSpPr/>
          <p:nvPr/>
        </p:nvSpPr>
        <p:spPr>
          <a:xfrm>
            <a:off x="4267200" y="1981200"/>
            <a:ext cx="4572000" cy="400110"/>
          </a:xfrm>
          <a:prstGeom prst="rect">
            <a:avLst/>
          </a:prstGeom>
        </p:spPr>
        <p:txBody>
          <a:bodyPr>
            <a:spAutoFit/>
          </a:bodyPr>
          <a:lstStyle/>
          <a:p>
            <a:pPr algn="just"/>
            <a:r>
              <a:rPr lang="en-US" sz="2000" i="1" dirty="0"/>
              <a:t>Path </a:t>
            </a:r>
            <a:r>
              <a:rPr lang="en-US" sz="2000" i="1" dirty="0" err="1"/>
              <a:t>a,b,e,d</a:t>
            </a:r>
            <a:r>
              <a:rPr lang="en-US" sz="2000" dirty="0"/>
              <a:t> </a:t>
            </a:r>
            <a:r>
              <a:rPr lang="en-US" sz="2000" dirty="0" err="1"/>
              <a:t>mempunyai</a:t>
            </a:r>
            <a:r>
              <a:rPr lang="en-US" sz="2000" dirty="0"/>
              <a:t> </a:t>
            </a:r>
            <a:r>
              <a:rPr lang="en-US" sz="2000" dirty="0" err="1"/>
              <a:t>panjang</a:t>
            </a:r>
            <a:r>
              <a:rPr lang="en-US" sz="2000" dirty="0"/>
              <a:t> 3</a:t>
            </a:r>
            <a:r>
              <a:rPr lang="en-US" sz="2000" dirty="0" smtClean="0"/>
              <a:t>.</a:t>
            </a:r>
            <a:endParaRPr lang="en-US" sz="2000" dirty="0"/>
          </a:p>
        </p:txBody>
      </p:sp>
      <p:sp>
        <p:nvSpPr>
          <p:cNvPr id="8" name="Rectangle 7"/>
          <p:cNvSpPr/>
          <p:nvPr/>
        </p:nvSpPr>
        <p:spPr>
          <a:xfrm>
            <a:off x="4267200" y="2514599"/>
            <a:ext cx="4572000" cy="707886"/>
          </a:xfrm>
          <a:prstGeom prst="rect">
            <a:avLst/>
          </a:prstGeom>
        </p:spPr>
        <p:txBody>
          <a:bodyPr>
            <a:spAutoFit/>
          </a:bodyPr>
          <a:lstStyle/>
          <a:p>
            <a:pPr algn="just"/>
            <a:r>
              <a:rPr lang="en-US" sz="2000" i="1" dirty="0" err="1"/>
              <a:t>a,e,c,d</a:t>
            </a:r>
            <a:r>
              <a:rPr lang="en-US" sz="2000" dirty="0"/>
              <a:t> </a:t>
            </a:r>
            <a:r>
              <a:rPr lang="en-US" sz="2000" dirty="0" err="1"/>
              <a:t>bukanlah</a:t>
            </a:r>
            <a:r>
              <a:rPr lang="en-US" sz="2000" dirty="0"/>
              <a:t> </a:t>
            </a:r>
            <a:r>
              <a:rPr lang="en-US" sz="2000" dirty="0" err="1"/>
              <a:t>suatu</a:t>
            </a:r>
            <a:r>
              <a:rPr lang="en-US" sz="2000" dirty="0"/>
              <a:t> </a:t>
            </a:r>
            <a:r>
              <a:rPr lang="en-US" sz="2000" i="1" dirty="0"/>
              <a:t>path</a:t>
            </a:r>
            <a:r>
              <a:rPr lang="en-US" sz="2000" dirty="0"/>
              <a:t> </a:t>
            </a:r>
            <a:r>
              <a:rPr lang="en-US" sz="2000" dirty="0" err="1"/>
              <a:t>karena</a:t>
            </a:r>
            <a:r>
              <a:rPr lang="en-US" sz="2000" dirty="0"/>
              <a:t> </a:t>
            </a:r>
            <a:r>
              <a:rPr lang="en-US" sz="2000" dirty="0" err="1"/>
              <a:t>tidak</a:t>
            </a:r>
            <a:r>
              <a:rPr lang="en-US" sz="2000" dirty="0"/>
              <a:t> </a:t>
            </a:r>
            <a:r>
              <a:rPr lang="en-US" sz="2000" dirty="0" err="1"/>
              <a:t>ada</a:t>
            </a:r>
            <a:r>
              <a:rPr lang="en-US" sz="2000" dirty="0"/>
              <a:t> edge </a:t>
            </a:r>
            <a:r>
              <a:rPr lang="en-US" sz="2000" i="1" dirty="0"/>
              <a:t>(</a:t>
            </a:r>
            <a:r>
              <a:rPr lang="en-US" sz="2000" i="1" dirty="0" err="1"/>
              <a:t>c,d</a:t>
            </a:r>
            <a:r>
              <a:rPr lang="en-US" sz="2000" i="1" dirty="0" smtClean="0"/>
              <a:t>)</a:t>
            </a:r>
            <a:r>
              <a:rPr lang="en-US" sz="2000" dirty="0" smtClean="0"/>
              <a:t>.</a:t>
            </a:r>
            <a:endParaRPr lang="en-US" sz="2000" dirty="0"/>
          </a:p>
        </p:txBody>
      </p:sp>
      <p:sp>
        <p:nvSpPr>
          <p:cNvPr id="10" name="Rectangle 9"/>
          <p:cNvSpPr/>
          <p:nvPr/>
        </p:nvSpPr>
        <p:spPr>
          <a:xfrm>
            <a:off x="4038600" y="3276600"/>
            <a:ext cx="4775200" cy="646331"/>
          </a:xfrm>
          <a:prstGeom prst="rect">
            <a:avLst/>
          </a:prstGeom>
        </p:spPr>
        <p:txBody>
          <a:bodyPr wrap="square">
            <a:spAutoFit/>
          </a:bodyPr>
          <a:lstStyle/>
          <a:p>
            <a:pPr algn="just"/>
            <a:r>
              <a:rPr lang="en-US" i="1" dirty="0" err="1"/>
              <a:t>e,b,a,b,a,b,e</a:t>
            </a:r>
            <a:r>
              <a:rPr lang="en-US" dirty="0"/>
              <a:t> </a:t>
            </a:r>
            <a:r>
              <a:rPr lang="en-US" dirty="0" err="1"/>
              <a:t>adalah</a:t>
            </a:r>
            <a:r>
              <a:rPr lang="en-US" dirty="0"/>
              <a:t> </a:t>
            </a:r>
            <a:r>
              <a:rPr lang="en-US" i="1" dirty="0"/>
              <a:t>path</a:t>
            </a:r>
            <a:r>
              <a:rPr lang="en-US" dirty="0"/>
              <a:t> </a:t>
            </a:r>
            <a:r>
              <a:rPr lang="en-US" dirty="0" err="1"/>
              <a:t>dengan</a:t>
            </a:r>
            <a:r>
              <a:rPr lang="en-US" dirty="0"/>
              <a:t> </a:t>
            </a:r>
            <a:r>
              <a:rPr lang="en-US" dirty="0" err="1"/>
              <a:t>panjang</a:t>
            </a:r>
            <a:r>
              <a:rPr lang="en-US" dirty="0"/>
              <a:t> 6. </a:t>
            </a:r>
          </a:p>
          <a:p>
            <a:pPr algn="just"/>
            <a:r>
              <a:rPr lang="en-US" i="1" dirty="0" err="1"/>
              <a:t>b,a,c,e,b</a:t>
            </a:r>
            <a:r>
              <a:rPr lang="en-US" dirty="0"/>
              <a:t> </a:t>
            </a:r>
            <a:r>
              <a:rPr lang="en-US" dirty="0" err="1"/>
              <a:t>adalah</a:t>
            </a:r>
            <a:r>
              <a:rPr lang="en-US" dirty="0"/>
              <a:t> </a:t>
            </a:r>
            <a:r>
              <a:rPr lang="en-US" dirty="0" err="1"/>
              <a:t>sebuah</a:t>
            </a:r>
            <a:r>
              <a:rPr lang="en-US" dirty="0"/>
              <a:t> </a:t>
            </a:r>
            <a:r>
              <a:rPr lang="en-US" i="1" dirty="0"/>
              <a:t>circuit</a:t>
            </a:r>
            <a:r>
              <a:rPr lang="en-US" dirty="0" smtClean="0"/>
              <a:t>.</a:t>
            </a:r>
            <a:endParaRPr lang="en-US" dirty="0"/>
          </a:p>
        </p:txBody>
      </p:sp>
      <p:sp>
        <p:nvSpPr>
          <p:cNvPr id="16" name="Rectangle 15"/>
          <p:cNvSpPr/>
          <p:nvPr/>
        </p:nvSpPr>
        <p:spPr>
          <a:xfrm>
            <a:off x="3276600" y="3981966"/>
            <a:ext cx="3890809" cy="369332"/>
          </a:xfrm>
          <a:prstGeom prst="rect">
            <a:avLst/>
          </a:prstGeom>
        </p:spPr>
        <p:txBody>
          <a:bodyPr wrap="none">
            <a:spAutoFit/>
          </a:bodyPr>
          <a:lstStyle/>
          <a:p>
            <a:pPr algn="just"/>
            <a:r>
              <a:rPr lang="en-US" i="1" dirty="0" err="1"/>
              <a:t>b,a,c,e,d,a,e,b</a:t>
            </a:r>
            <a:r>
              <a:rPr lang="en-US" dirty="0"/>
              <a:t> </a:t>
            </a:r>
            <a:r>
              <a:rPr lang="en-US" dirty="0" err="1"/>
              <a:t>adalah</a:t>
            </a:r>
            <a:r>
              <a:rPr lang="en-US" dirty="0"/>
              <a:t> </a:t>
            </a:r>
            <a:r>
              <a:rPr lang="en-US" dirty="0" err="1"/>
              <a:t>sebuah</a:t>
            </a:r>
            <a:r>
              <a:rPr lang="en-US" dirty="0"/>
              <a:t> </a:t>
            </a:r>
            <a:r>
              <a:rPr lang="en-US" i="1" dirty="0"/>
              <a:t>circle</a:t>
            </a:r>
            <a:r>
              <a:rPr lang="en-US" dirty="0"/>
              <a:t>.</a:t>
            </a:r>
          </a:p>
        </p:txBody>
      </p:sp>
      <p:sp>
        <p:nvSpPr>
          <p:cNvPr id="17" name="Rectangle 16"/>
          <p:cNvSpPr/>
          <p:nvPr/>
        </p:nvSpPr>
        <p:spPr>
          <a:xfrm>
            <a:off x="520700" y="4495800"/>
            <a:ext cx="8280400" cy="646331"/>
          </a:xfrm>
          <a:prstGeom prst="rect">
            <a:avLst/>
          </a:prstGeom>
        </p:spPr>
        <p:txBody>
          <a:bodyPr wrap="square">
            <a:spAutoFit/>
          </a:bodyPr>
          <a:lstStyle/>
          <a:p>
            <a:pPr algn="just"/>
            <a:r>
              <a:rPr lang="fi-FI" dirty="0"/>
              <a:t>Jika untuk setiap dua vertek pada V selalu ada </a:t>
            </a:r>
            <a:r>
              <a:rPr lang="fi-FI" i="1" dirty="0"/>
              <a:t>path</a:t>
            </a:r>
            <a:r>
              <a:rPr lang="fi-FI" dirty="0"/>
              <a:t> maka graph itu disebut </a:t>
            </a:r>
            <a:r>
              <a:rPr lang="fi-FI" b="1" dirty="0"/>
              <a:t>graph terhubung </a:t>
            </a:r>
            <a:r>
              <a:rPr lang="fi-FI" dirty="0"/>
              <a:t>jika tidak maka </a:t>
            </a:r>
            <a:r>
              <a:rPr lang="fi-FI" b="1" dirty="0"/>
              <a:t>graph tidak terhubung</a:t>
            </a:r>
            <a:r>
              <a:rPr lang="fi-FI" dirty="0"/>
              <a:t>.</a:t>
            </a:r>
            <a:endParaRPr lang="en-US" dirty="0"/>
          </a:p>
        </p:txBody>
      </p:sp>
      <p:sp>
        <p:nvSpPr>
          <p:cNvPr id="18" name="Rectangle 17"/>
          <p:cNvSpPr/>
          <p:nvPr/>
        </p:nvSpPr>
        <p:spPr>
          <a:xfrm>
            <a:off x="520700" y="5267762"/>
            <a:ext cx="8267700" cy="923330"/>
          </a:xfrm>
          <a:prstGeom prst="rect">
            <a:avLst/>
          </a:prstGeom>
        </p:spPr>
        <p:txBody>
          <a:bodyPr wrap="square">
            <a:spAutoFit/>
          </a:bodyPr>
          <a:lstStyle/>
          <a:p>
            <a:pPr algn="just"/>
            <a:r>
              <a:rPr lang="fi-FI" b="1" dirty="0"/>
              <a:t>Degree / derajat dari suatu vertek</a:t>
            </a:r>
            <a:r>
              <a:rPr lang="fi-FI" dirty="0"/>
              <a:t>, menyatakan banyaknya vertek yang terhubung dengan vertek itu. Pada </a:t>
            </a:r>
            <a:r>
              <a:rPr lang="fi-FI" dirty="0" smtClean="0"/>
              <a:t>gambar, </a:t>
            </a:r>
            <a:r>
              <a:rPr lang="fi-FI" dirty="0"/>
              <a:t>degree atau derajat vertek </a:t>
            </a:r>
            <a:r>
              <a:rPr lang="fi-FI" i="1" dirty="0"/>
              <a:t>a</a:t>
            </a:r>
            <a:r>
              <a:rPr lang="fi-FI" dirty="0"/>
              <a:t> dilambangkan dengan </a:t>
            </a:r>
            <a:r>
              <a:rPr lang="fi-FI" i="1" dirty="0"/>
              <a:t>d(a) = 4, d(b)=3, d(c) = 3</a:t>
            </a:r>
            <a:r>
              <a:rPr lang="fi-FI"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r>
              <a:rPr lang="en-US" altLang="en-US" sz="3600" b="1" dirty="0" smtClean="0"/>
              <a:t>Graph Euler</a:t>
            </a:r>
            <a:endParaRPr lang="id-ID" altLang="en-US" sz="3600" b="1" dirty="0" smtClean="0"/>
          </a:p>
        </p:txBody>
      </p:sp>
      <p:sp>
        <p:nvSpPr>
          <p:cNvPr id="2" name="Rectangle 1"/>
          <p:cNvSpPr/>
          <p:nvPr/>
        </p:nvSpPr>
        <p:spPr>
          <a:xfrm>
            <a:off x="520700" y="1905000"/>
            <a:ext cx="8229600" cy="2677656"/>
          </a:xfrm>
          <a:prstGeom prst="rect">
            <a:avLst/>
          </a:prstGeom>
        </p:spPr>
        <p:txBody>
          <a:bodyPr wrap="square">
            <a:spAutoFit/>
          </a:bodyPr>
          <a:lstStyle/>
          <a:p>
            <a:pPr algn="just"/>
            <a:r>
              <a:rPr lang="fi-FI" sz="2400" dirty="0"/>
              <a:t>Graph terhubung maka tiga pernyataan berikut adalah ekivalen.  </a:t>
            </a:r>
            <a:endParaRPr lang="fi-FI" sz="2400" dirty="0" smtClean="0"/>
          </a:p>
          <a:p>
            <a:pPr algn="just"/>
            <a:endParaRPr lang="en-US" sz="2400" dirty="0"/>
          </a:p>
          <a:p>
            <a:pPr marL="457200" indent="-457200" algn="just"/>
            <a:r>
              <a:rPr lang="fi-FI" sz="2400" dirty="0"/>
              <a:t>1. </a:t>
            </a:r>
            <a:r>
              <a:rPr lang="fi-FI" sz="2400" dirty="0" smtClean="0"/>
              <a:t>	Setiap </a:t>
            </a:r>
            <a:r>
              <a:rPr lang="fi-FI" sz="2400" dirty="0"/>
              <a:t>vertek G berderajat genap.</a:t>
            </a:r>
            <a:endParaRPr lang="en-US" sz="2400" dirty="0"/>
          </a:p>
          <a:p>
            <a:pPr marL="457200" indent="-457200" algn="just"/>
            <a:r>
              <a:rPr lang="fi-FI" sz="2400" dirty="0"/>
              <a:t>2. </a:t>
            </a:r>
            <a:r>
              <a:rPr lang="fi-FI" sz="2400" dirty="0" smtClean="0"/>
              <a:t>	G </a:t>
            </a:r>
            <a:r>
              <a:rPr lang="fi-FI" sz="2400" dirty="0"/>
              <a:t>memiliki beberapa cycle yang mengunakan edgenya tepat satu kali.</a:t>
            </a:r>
            <a:endParaRPr lang="en-US" sz="2400" dirty="0"/>
          </a:p>
          <a:p>
            <a:pPr marL="457200" indent="-457200" algn="just"/>
            <a:r>
              <a:rPr lang="fi-FI" sz="2400" dirty="0"/>
              <a:t>3. </a:t>
            </a:r>
            <a:r>
              <a:rPr lang="fi-FI" sz="2400" dirty="0" smtClean="0"/>
              <a:t>	G </a:t>
            </a:r>
            <a:r>
              <a:rPr lang="fi-FI" sz="2400" dirty="0"/>
              <a:t>adalah Graph Euler.</a:t>
            </a:r>
            <a:endParaRPr lang="en-US" sz="2400" dirty="0"/>
          </a:p>
        </p:txBody>
      </p:sp>
      <p:sp>
        <p:nvSpPr>
          <p:cNvPr id="3" name="Rectangle 2"/>
          <p:cNvSpPr/>
          <p:nvPr/>
        </p:nvSpPr>
        <p:spPr>
          <a:xfrm>
            <a:off x="520700" y="4758898"/>
            <a:ext cx="8242300" cy="830997"/>
          </a:xfrm>
          <a:prstGeom prst="rect">
            <a:avLst/>
          </a:prstGeom>
        </p:spPr>
        <p:txBody>
          <a:bodyPr wrap="square">
            <a:spAutoFit/>
          </a:bodyPr>
          <a:lstStyle/>
          <a:p>
            <a:pPr algn="just"/>
            <a:r>
              <a:rPr lang="en-US" sz="2400" dirty="0"/>
              <a:t>Graph </a:t>
            </a:r>
            <a:r>
              <a:rPr lang="en-US" sz="2400" dirty="0" err="1"/>
              <a:t>terhubung</a:t>
            </a:r>
            <a:r>
              <a:rPr lang="en-US" sz="2400" dirty="0"/>
              <a:t> G </a:t>
            </a:r>
            <a:r>
              <a:rPr lang="en-US" sz="2400" dirty="0" err="1"/>
              <a:t>disebut</a:t>
            </a:r>
            <a:r>
              <a:rPr lang="en-US" sz="2400" dirty="0"/>
              <a:t> </a:t>
            </a:r>
            <a:r>
              <a:rPr lang="en-US" sz="2400" i="1" dirty="0"/>
              <a:t>semi-Euler</a:t>
            </a:r>
            <a:r>
              <a:rPr lang="en-US" sz="2400" dirty="0"/>
              <a:t> graph </a:t>
            </a:r>
            <a:r>
              <a:rPr lang="en-US" sz="2400" dirty="0" err="1"/>
              <a:t>apabila</a:t>
            </a:r>
            <a:r>
              <a:rPr lang="en-US" sz="2400" dirty="0"/>
              <a:t> </a:t>
            </a:r>
            <a:r>
              <a:rPr lang="en-US" sz="2400" dirty="0" err="1"/>
              <a:t>tepat</a:t>
            </a:r>
            <a:r>
              <a:rPr lang="en-US" sz="2400" dirty="0"/>
              <a:t> </a:t>
            </a:r>
            <a:r>
              <a:rPr lang="en-US" sz="2400" dirty="0" err="1"/>
              <a:t>dua</a:t>
            </a:r>
            <a:r>
              <a:rPr lang="en-US" sz="2400" dirty="0"/>
              <a:t> </a:t>
            </a:r>
            <a:r>
              <a:rPr lang="en-US" sz="2400" dirty="0" err="1"/>
              <a:t>verteknya</a:t>
            </a:r>
            <a:r>
              <a:rPr lang="en-US" sz="2400" dirty="0"/>
              <a:t> </a:t>
            </a:r>
            <a:r>
              <a:rPr lang="en-US" sz="2400" dirty="0" err="1"/>
              <a:t>berderajat</a:t>
            </a:r>
            <a:r>
              <a:rPr lang="en-US" sz="2400" dirty="0"/>
              <a:t> </a:t>
            </a:r>
            <a:r>
              <a:rPr lang="en-US" sz="2400" dirty="0" err="1"/>
              <a:t>ganjil</a:t>
            </a:r>
            <a:r>
              <a:rPr lang="en-US" sz="2400" dirty="0"/>
              <a:t> </a:t>
            </a:r>
            <a:r>
              <a:rPr lang="en-US" sz="2400" dirty="0" err="1"/>
              <a:t>sisanya</a:t>
            </a:r>
            <a:r>
              <a:rPr lang="en-US" sz="2400" dirty="0"/>
              <a:t> </a:t>
            </a:r>
            <a:r>
              <a:rPr lang="en-US" sz="2400" dirty="0" err="1"/>
              <a:t>berderajat</a:t>
            </a:r>
            <a:r>
              <a:rPr lang="en-US" sz="2400" dirty="0"/>
              <a:t> </a:t>
            </a:r>
            <a:r>
              <a:rPr lang="en-US" sz="2400" dirty="0" err="1"/>
              <a:t>genap</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p:txBody>
          <a:bodyPr/>
          <a:lstStyle/>
          <a:p>
            <a:r>
              <a:rPr lang="en-US" altLang="en-US" sz="3600" dirty="0" err="1" smtClean="0">
                <a:latin typeface="Arial" panose="020B0604020202020204" pitchFamily="34" charset="0"/>
                <a:cs typeface="Arial" panose="020B0604020202020204" pitchFamily="34" charset="0"/>
              </a:rPr>
              <a:t>Hemilton</a:t>
            </a:r>
            <a:r>
              <a:rPr lang="en-US" altLang="en-US" sz="3600" dirty="0" smtClean="0">
                <a:latin typeface="Arial" panose="020B0604020202020204" pitchFamily="34" charset="0"/>
                <a:cs typeface="Arial" panose="020B0604020202020204" pitchFamily="34" charset="0"/>
              </a:rPr>
              <a:t> &amp; Complete Graph</a:t>
            </a:r>
            <a:endParaRPr lang="id-ID" altLang="en-US" sz="3600" dirty="0" smtClean="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533400" y="1951671"/>
            <a:ext cx="8153400" cy="1200329"/>
          </a:xfrm>
          <a:prstGeom prst="rect">
            <a:avLst/>
          </a:prstGeom>
        </p:spPr>
        <p:txBody>
          <a:bodyPr wrap="square">
            <a:spAutoFit/>
          </a:bodyPr>
          <a:lstStyle/>
          <a:p>
            <a:pPr algn="just"/>
            <a:r>
              <a:rPr lang="fi-FI" sz="2400" dirty="0"/>
              <a:t>Graph terhubung G  disebut </a:t>
            </a:r>
            <a:r>
              <a:rPr lang="fi-FI" sz="2400" b="1" dirty="0"/>
              <a:t>graph Hamilton </a:t>
            </a:r>
            <a:r>
              <a:rPr lang="fi-FI" sz="2400" dirty="0"/>
              <a:t>apabila ada cycle yang menggunakan seluruh vertek pada graph tersebut tepat satu kali. Cycle itu disebut </a:t>
            </a:r>
            <a:r>
              <a:rPr lang="fi-FI" sz="2400" b="1" dirty="0"/>
              <a:t>Hamilton cycle</a:t>
            </a:r>
            <a:r>
              <a:rPr lang="fi-FI" sz="2400" dirty="0"/>
              <a:t>.</a:t>
            </a:r>
            <a:endParaRPr lang="en-US" sz="2400" dirty="0"/>
          </a:p>
        </p:txBody>
      </p:sp>
      <mc:AlternateContent xmlns:mc="http://schemas.openxmlformats.org/markup-compatibility/2006" xmlns:a14="http://schemas.microsoft.com/office/drawing/2010/main">
        <mc:Choice Requires="a14">
          <p:sp>
            <p:nvSpPr>
              <p:cNvPr id="8" name="Rectangle 7"/>
              <p:cNvSpPr/>
              <p:nvPr/>
            </p:nvSpPr>
            <p:spPr>
              <a:xfrm>
                <a:off x="533400" y="3429000"/>
                <a:ext cx="8153400" cy="2324547"/>
              </a:xfrm>
              <a:prstGeom prst="rect">
                <a:avLst/>
              </a:prstGeom>
            </p:spPr>
            <p:txBody>
              <a:bodyPr wrap="square">
                <a:spAutoFit/>
              </a:bodyPr>
              <a:lstStyle/>
              <a:p>
                <a:pPr algn="just"/>
                <a:r>
                  <a:rPr lang="en-US" sz="2400" b="1" i="1" dirty="0" smtClean="0"/>
                  <a:t>Complete Graph</a:t>
                </a:r>
                <a:r>
                  <a:rPr lang="en-US" sz="2400" b="1" dirty="0"/>
                  <a:t> </a:t>
                </a:r>
                <a:r>
                  <a:rPr lang="en-US" sz="2400" dirty="0" err="1"/>
                  <a:t>dari</a:t>
                </a:r>
                <a:r>
                  <a:rPr lang="en-US" sz="2400" dirty="0"/>
                  <a:t> </a:t>
                </a:r>
                <a:r>
                  <a:rPr lang="en-US" sz="2400" i="1" dirty="0"/>
                  <a:t>n</a:t>
                </a:r>
                <a:r>
                  <a:rPr lang="en-US" sz="2400" dirty="0"/>
                  <a:t> </a:t>
                </a:r>
                <a:r>
                  <a:rPr lang="en-US" sz="2400" dirty="0" err="1"/>
                  <a:t>vertek</a:t>
                </a:r>
                <a:r>
                  <a:rPr lang="en-US" sz="2400" dirty="0"/>
                  <a:t> </a:t>
                </a:r>
                <a:r>
                  <a:rPr lang="en-US" sz="2400" dirty="0" err="1" smtClean="0"/>
                  <a:t>ditulis</a:t>
                </a:r>
                <a:r>
                  <a:rPr lang="en-US" sz="2400" dirty="0" smtClean="0"/>
                  <a:t> </a:t>
                </a:r>
                <a14:m>
                  <m:oMath xmlns:m="http://schemas.openxmlformats.org/officeDocument/2006/math">
                    <m:sSub>
                      <m:sSubPr>
                        <m:ctrlPr>
                          <a:rPr lang="en-US" sz="2400" i="1" smtClean="0">
                            <a:latin typeface="Cambria Math"/>
                          </a:rPr>
                        </m:ctrlPr>
                      </m:sSubPr>
                      <m:e>
                        <m:r>
                          <a:rPr lang="en-US" sz="2400" b="0" i="1" smtClean="0">
                            <a:latin typeface="Cambria Math"/>
                          </a:rPr>
                          <m:t>𝐾</m:t>
                        </m:r>
                      </m:e>
                      <m:sub>
                        <m:r>
                          <a:rPr lang="en-US" sz="2400" b="0" i="1" smtClean="0">
                            <a:latin typeface="Cambria Math"/>
                          </a:rPr>
                          <m:t>𝑛</m:t>
                        </m:r>
                      </m:sub>
                    </m:sSub>
                    <m:r>
                      <a:rPr lang="en-US" sz="2400" b="0" i="1" smtClean="0">
                        <a:latin typeface="Cambria Math"/>
                      </a:rPr>
                      <m:t>,</m:t>
                    </m:r>
                  </m:oMath>
                </a14:m>
                <a:r>
                  <a:rPr lang="en-US" sz="2400" dirty="0" smtClean="0"/>
                  <a:t> </a:t>
                </a:r>
                <a:r>
                  <a:rPr lang="en-US" sz="2400" dirty="0" err="1"/>
                  <a:t>adalah</a:t>
                </a:r>
                <a:r>
                  <a:rPr lang="en-US" sz="2400" dirty="0"/>
                  <a:t> graph yang </a:t>
                </a:r>
                <a:r>
                  <a:rPr lang="en-US" sz="2400" dirty="0" err="1"/>
                  <a:t>setiap</a:t>
                </a:r>
                <a:r>
                  <a:rPr lang="en-US" sz="2400" dirty="0"/>
                  <a:t> </a:t>
                </a:r>
                <a:r>
                  <a:rPr lang="en-US" sz="2400" dirty="0" err="1"/>
                  <a:t>dua</a:t>
                </a:r>
                <a:r>
                  <a:rPr lang="en-US" sz="2400" dirty="0"/>
                  <a:t> </a:t>
                </a:r>
                <a:r>
                  <a:rPr lang="en-US" sz="2400" dirty="0" err="1"/>
                  <a:t>verteknya</a:t>
                </a:r>
                <a:r>
                  <a:rPr lang="en-US" sz="2400" dirty="0"/>
                  <a:t> </a:t>
                </a:r>
                <a:r>
                  <a:rPr lang="en-US" sz="2400" dirty="0" err="1"/>
                  <a:t>terhubung</a:t>
                </a:r>
                <a:r>
                  <a:rPr lang="en-US" sz="2400" dirty="0"/>
                  <a:t> </a:t>
                </a:r>
                <a:r>
                  <a:rPr lang="en-US" sz="2400" dirty="0" err="1"/>
                  <a:t>dengan</a:t>
                </a:r>
                <a:r>
                  <a:rPr lang="en-US" sz="2400" dirty="0"/>
                  <a:t> </a:t>
                </a:r>
                <a:r>
                  <a:rPr lang="en-US" sz="2400" dirty="0" err="1"/>
                  <a:t>sebuah</a:t>
                </a:r>
                <a:r>
                  <a:rPr lang="en-US" sz="2400" dirty="0"/>
                  <a:t> edge. </a:t>
                </a:r>
                <a:r>
                  <a:rPr lang="en-US" sz="2400" dirty="0" err="1" smtClean="0"/>
                  <a:t>Sedangkan</a:t>
                </a:r>
                <a:r>
                  <a:rPr lang="en-US" sz="2400" dirty="0" smtClean="0"/>
                  <a:t> </a:t>
                </a:r>
                <a:r>
                  <a:rPr lang="en-US" sz="2400" b="1" i="1" dirty="0" smtClean="0"/>
                  <a:t>complete </a:t>
                </a:r>
                <a:r>
                  <a:rPr lang="en-US" sz="2400" b="1" i="1" dirty="0"/>
                  <a:t>bipartite graph</a:t>
                </a:r>
                <a14:m>
                  <m:oMath xmlns:m="http://schemas.openxmlformats.org/officeDocument/2006/math">
                    <m:r>
                      <a:rPr lang="en-US" sz="2400" b="0" i="1" smtClean="0">
                        <a:latin typeface="Cambria Math"/>
                      </a:rPr>
                      <m:t> </m:t>
                    </m:r>
                    <m:sSub>
                      <m:sSubPr>
                        <m:ctrlPr>
                          <a:rPr lang="en-US" sz="2400" i="1">
                            <a:latin typeface="Cambria Math"/>
                          </a:rPr>
                        </m:ctrlPr>
                      </m:sSubPr>
                      <m:e>
                        <m:r>
                          <a:rPr lang="en-US" sz="2400" i="1">
                            <a:latin typeface="Cambria Math"/>
                          </a:rPr>
                          <m:t>𝐾</m:t>
                        </m:r>
                      </m:e>
                      <m:sub>
                        <m:r>
                          <a:rPr lang="en-US" sz="2400" b="0" i="1" smtClean="0">
                            <a:latin typeface="Cambria Math"/>
                          </a:rPr>
                          <m:t>𝑚</m:t>
                        </m:r>
                        <m:r>
                          <a:rPr lang="en-US" sz="2400" b="0" i="1" smtClean="0">
                            <a:latin typeface="Cambria Math"/>
                          </a:rPr>
                          <m:t>,</m:t>
                        </m:r>
                        <m:r>
                          <a:rPr lang="en-US" sz="2400" i="1">
                            <a:latin typeface="Cambria Math"/>
                          </a:rPr>
                          <m:t>𝑛</m:t>
                        </m:r>
                      </m:sub>
                    </m:sSub>
                  </m:oMath>
                </a14:m>
                <a:r>
                  <a:rPr lang="en-US" sz="2400" dirty="0" smtClean="0"/>
                  <a:t> </a:t>
                </a:r>
                <a:r>
                  <a:rPr lang="en-US" sz="2400" dirty="0" err="1"/>
                  <a:t>terdiri</a:t>
                </a:r>
                <a:r>
                  <a:rPr lang="en-US" sz="2400" dirty="0"/>
                  <a:t> </a:t>
                </a:r>
                <a:r>
                  <a:rPr lang="en-US" sz="2400" dirty="0" err="1"/>
                  <a:t>dari</a:t>
                </a:r>
                <a:r>
                  <a:rPr lang="en-US" sz="2400" dirty="0"/>
                  <a:t> </a:t>
                </a:r>
                <a:r>
                  <a:rPr lang="en-US" sz="2400" dirty="0" err="1"/>
                  <a:t>kelompok</a:t>
                </a:r>
                <a:r>
                  <a:rPr lang="en-US" sz="2400" dirty="0"/>
                  <a:t> </a:t>
                </a:r>
                <a:r>
                  <a:rPr lang="en-US" sz="2400" dirty="0" err="1"/>
                  <a:t>vertek</a:t>
                </a:r>
                <a:r>
                  <a:rPr lang="en-US" sz="2400" dirty="0"/>
                  <a:t> </a:t>
                </a:r>
                <a:r>
                  <a:rPr lang="en-US" sz="2400" dirty="0" err="1"/>
                  <a:t>berjumlah</a:t>
                </a:r>
                <a:r>
                  <a:rPr lang="en-US" sz="2400" dirty="0"/>
                  <a:t> </a:t>
                </a:r>
                <a:r>
                  <a:rPr lang="en-US" sz="2400" i="1" dirty="0"/>
                  <a:t>m + n</a:t>
                </a:r>
                <a:r>
                  <a:rPr lang="en-US" sz="2400" dirty="0"/>
                  <a:t> </a:t>
                </a:r>
                <a:r>
                  <a:rPr lang="en-US" sz="2400" dirty="0" err="1"/>
                  <a:t>vertek</a:t>
                </a:r>
                <a:r>
                  <a:rPr lang="en-US" sz="2400" dirty="0"/>
                  <a:t> </a:t>
                </a:r>
                <a:r>
                  <a:rPr lang="en-US" sz="2400" dirty="0" err="1"/>
                  <a:t>dan</a:t>
                </a:r>
                <a:r>
                  <a:rPr lang="en-US" sz="2400" dirty="0"/>
                  <a:t> </a:t>
                </a:r>
                <a:r>
                  <a:rPr lang="en-US" sz="2400" i="1" dirty="0" err="1"/>
                  <a:t>mn</a:t>
                </a:r>
                <a:r>
                  <a:rPr lang="en-US" sz="2400" dirty="0"/>
                  <a:t> edge </a:t>
                </a:r>
                <a:r>
                  <a:rPr lang="en-US" sz="2400" dirty="0" err="1"/>
                  <a:t>sehingga</a:t>
                </a:r>
                <a:r>
                  <a:rPr lang="en-US" sz="2400" dirty="0"/>
                  <a:t> </a:t>
                </a:r>
                <a:r>
                  <a:rPr lang="en-US" sz="2400" dirty="0" err="1"/>
                  <a:t>untuk</a:t>
                </a:r>
                <a:r>
                  <a:rPr lang="en-US" sz="2400" dirty="0"/>
                  <a:t> </a:t>
                </a:r>
                <a:r>
                  <a:rPr lang="en-US" sz="2400" dirty="0" err="1"/>
                  <a:t>setiap</a:t>
                </a:r>
                <a:r>
                  <a:rPr lang="en-US" sz="2400" dirty="0"/>
                  <a:t> </a:t>
                </a:r>
                <a:r>
                  <a:rPr lang="en-US" sz="2400" dirty="0" err="1"/>
                  <a:t>vertek</a:t>
                </a:r>
                <a:r>
                  <a:rPr lang="en-US" sz="2400" dirty="0"/>
                  <a:t> </a:t>
                </a:r>
                <a:r>
                  <a:rPr lang="en-US" sz="2400" dirty="0" err="1"/>
                  <a:t>pada</a:t>
                </a:r>
                <a:r>
                  <a:rPr lang="en-US" sz="2400" dirty="0"/>
                  <a:t> </a:t>
                </a:r>
                <a:r>
                  <a:rPr lang="en-US" sz="2400" dirty="0" err="1"/>
                  <a:t>kelompok</a:t>
                </a:r>
                <a:r>
                  <a:rPr lang="en-US" sz="2400" dirty="0"/>
                  <a:t> </a:t>
                </a:r>
                <a:r>
                  <a:rPr lang="en-US" sz="2400" i="1" dirty="0"/>
                  <a:t>m</a:t>
                </a:r>
                <a:r>
                  <a:rPr lang="en-US" sz="2400" dirty="0"/>
                  <a:t> </a:t>
                </a:r>
                <a:r>
                  <a:rPr lang="en-US" sz="2400" dirty="0" err="1"/>
                  <a:t>vertek</a:t>
                </a:r>
                <a:r>
                  <a:rPr lang="en-US" sz="2400" dirty="0"/>
                  <a:t> </a:t>
                </a:r>
                <a:r>
                  <a:rPr lang="en-US" sz="2400" dirty="0" err="1"/>
                  <a:t>terhubung</a:t>
                </a:r>
                <a:r>
                  <a:rPr lang="en-US" sz="2400" dirty="0"/>
                  <a:t> </a:t>
                </a:r>
                <a:r>
                  <a:rPr lang="en-US" sz="2400" dirty="0" err="1"/>
                  <a:t>dengan</a:t>
                </a:r>
                <a:r>
                  <a:rPr lang="en-US" sz="2400" dirty="0"/>
                  <a:t> </a:t>
                </a:r>
                <a:r>
                  <a:rPr lang="en-US" sz="2400" dirty="0" err="1"/>
                  <a:t>setiap</a:t>
                </a:r>
                <a:r>
                  <a:rPr lang="en-US" sz="2400" dirty="0"/>
                  <a:t> </a:t>
                </a:r>
                <a:r>
                  <a:rPr lang="en-US" sz="2400" dirty="0" err="1"/>
                  <a:t>vertek</a:t>
                </a:r>
                <a:r>
                  <a:rPr lang="en-US" sz="2400" dirty="0"/>
                  <a:t> </a:t>
                </a:r>
                <a:r>
                  <a:rPr lang="en-US" sz="2400" dirty="0" err="1"/>
                  <a:t>pada</a:t>
                </a:r>
                <a:r>
                  <a:rPr lang="en-US" sz="2400" dirty="0"/>
                  <a:t> </a:t>
                </a:r>
                <a:r>
                  <a:rPr lang="en-US" sz="2400" dirty="0" err="1"/>
                  <a:t>kelompok</a:t>
                </a:r>
                <a:r>
                  <a:rPr lang="en-US" sz="2400" dirty="0"/>
                  <a:t> </a:t>
                </a:r>
                <a:r>
                  <a:rPr lang="en-US" sz="2400" i="1" dirty="0"/>
                  <a:t>n</a:t>
                </a:r>
                <a:r>
                  <a:rPr lang="en-US" sz="2400" dirty="0"/>
                  <a:t> </a:t>
                </a:r>
                <a:r>
                  <a:rPr lang="en-US" sz="2400" dirty="0" err="1" smtClean="0"/>
                  <a:t>vertek</a:t>
                </a:r>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533400" y="3429000"/>
                <a:ext cx="8153400" cy="2324547"/>
              </a:xfrm>
              <a:prstGeom prst="rect">
                <a:avLst/>
              </a:prstGeom>
              <a:blipFill rotWithShape="1">
                <a:blip r:embed="rId2"/>
                <a:stretch>
                  <a:fillRect l="-1197" t="-1837" r="-1122" b="-498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600" dirty="0" err="1" smtClean="0"/>
              <a:t>Contoh</a:t>
            </a:r>
            <a:r>
              <a:rPr lang="en-US" altLang="en-US" sz="3600" dirty="0" smtClean="0"/>
              <a:t> 03</a:t>
            </a:r>
            <a:endParaRPr lang="en-US" altLang="en-US" sz="3600" b="1" dirty="0" smtClean="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66899"/>
            <a:ext cx="5257800" cy="167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7760"/>
            <a:ext cx="5181600" cy="255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600" dirty="0" err="1" smtClean="0"/>
              <a:t>Theorema</a:t>
            </a:r>
            <a:r>
              <a:rPr lang="en-US" altLang="en-US" sz="3600" dirty="0" smtClean="0"/>
              <a:t> 01</a:t>
            </a:r>
            <a:endParaRPr lang="id-ID" altLang="en-US" sz="3600" b="1" dirty="0" smtClean="0"/>
          </a:p>
        </p:txBody>
      </p:sp>
      <p:sp>
        <p:nvSpPr>
          <p:cNvPr id="5" name="Rectangle 4"/>
          <p:cNvSpPr/>
          <p:nvPr/>
        </p:nvSpPr>
        <p:spPr>
          <a:xfrm>
            <a:off x="457200" y="1905506"/>
            <a:ext cx="8305800" cy="830997"/>
          </a:xfrm>
          <a:prstGeom prst="rect">
            <a:avLst/>
          </a:prstGeom>
        </p:spPr>
        <p:txBody>
          <a:bodyPr wrap="square">
            <a:spAutoFit/>
          </a:bodyPr>
          <a:lstStyle/>
          <a:p>
            <a:pPr algn="just"/>
            <a:r>
              <a:rPr lang="en-US" sz="2400" dirty="0" err="1"/>
              <a:t>Sebuah</a:t>
            </a:r>
            <a:r>
              <a:rPr lang="en-US" sz="2400" dirty="0"/>
              <a:t> graph bipartite, </a:t>
            </a:r>
            <a:r>
              <a:rPr lang="en-US" sz="2400" dirty="0" err="1"/>
              <a:t>setiap</a:t>
            </a:r>
            <a:r>
              <a:rPr lang="en-US" sz="2400" dirty="0"/>
              <a:t> cycle </a:t>
            </a:r>
            <a:r>
              <a:rPr lang="en-US" sz="2400" dirty="0" err="1" smtClean="0"/>
              <a:t>menggunakan</a:t>
            </a:r>
            <a:r>
              <a:rPr lang="en-US" sz="2400" dirty="0" smtClean="0"/>
              <a:t> </a:t>
            </a:r>
            <a:r>
              <a:rPr lang="en-US" sz="2400" dirty="0" err="1"/>
              <a:t>jumlah</a:t>
            </a:r>
            <a:r>
              <a:rPr lang="en-US" sz="2400" dirty="0"/>
              <a:t> edge yang </a:t>
            </a:r>
            <a:r>
              <a:rPr lang="en-US" sz="2400" dirty="0" err="1"/>
              <a:t>genap</a:t>
            </a:r>
            <a:endParaRPr lang="en-US" sz="2400" dirty="0"/>
          </a:p>
        </p:txBody>
      </p:sp>
      <p:sp>
        <p:nvSpPr>
          <p:cNvPr id="6" name="Rectangle 5"/>
          <p:cNvSpPr/>
          <p:nvPr/>
        </p:nvSpPr>
        <p:spPr>
          <a:xfrm>
            <a:off x="495300" y="2828836"/>
            <a:ext cx="8267700" cy="1200329"/>
          </a:xfrm>
          <a:prstGeom prst="rect">
            <a:avLst/>
          </a:prstGeom>
        </p:spPr>
        <p:txBody>
          <a:bodyPr wrap="square">
            <a:spAutoFit/>
          </a:bodyPr>
          <a:lstStyle/>
          <a:p>
            <a:pPr algn="just"/>
            <a:r>
              <a:rPr lang="fi-FI" sz="2400" dirty="0"/>
              <a:t>Konsekuensi dari teorema ini maka jika suatu graph tidak mempunyai cycle yang </a:t>
            </a:r>
            <a:r>
              <a:rPr lang="fi-FI" sz="2400" dirty="0" smtClean="0"/>
              <a:t>menggunakan </a:t>
            </a:r>
            <a:r>
              <a:rPr lang="fi-FI" sz="2400" dirty="0"/>
              <a:t>jumlah edge ganjil maka graph itu pastilah bipartite.</a:t>
            </a:r>
            <a:endParaRPr lang="en-US" sz="2400" dirty="0"/>
          </a:p>
        </p:txBody>
      </p:sp>
      <p:pic>
        <p:nvPicPr>
          <p:cNvPr id="4815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4041865"/>
            <a:ext cx="6477000" cy="210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4355</TotalTime>
  <Words>890</Words>
  <Application>Microsoft Office PowerPoint</Application>
  <PresentationFormat>On-screen Show (4:3)</PresentationFormat>
  <Paragraphs>59</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UPH4</vt:lpstr>
      <vt:lpstr>Bitmap Image</vt:lpstr>
      <vt:lpstr>Equation</vt:lpstr>
      <vt:lpstr>PowerPoint Presentation</vt:lpstr>
      <vt:lpstr>Introduction</vt:lpstr>
      <vt:lpstr>Contoh 01</vt:lpstr>
      <vt:lpstr>Definisi</vt:lpstr>
      <vt:lpstr> Contoh 02</vt:lpstr>
      <vt:lpstr>Graph Euler</vt:lpstr>
      <vt:lpstr>Hemilton &amp; Complete Graph</vt:lpstr>
      <vt:lpstr>Contoh 03</vt:lpstr>
      <vt:lpstr>Theorema 01</vt:lpstr>
      <vt:lpstr>Graph Colouring</vt:lpstr>
      <vt:lpstr>Theorema 02</vt:lpstr>
      <vt:lpstr>Tree</vt:lpstr>
      <vt:lpstr>Contoh 04</vt:lpstr>
      <vt:lpstr>Theorema 03</vt:lpstr>
      <vt:lpstr>Kode Prufer</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333</cp:revision>
  <dcterms:created xsi:type="dcterms:W3CDTF">2008-06-16T09:38:38Z</dcterms:created>
  <dcterms:modified xsi:type="dcterms:W3CDTF">2014-09-10T06:40:01Z</dcterms:modified>
</cp:coreProperties>
</file>