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298" r:id="rId4"/>
    <p:sldId id="300" r:id="rId5"/>
    <p:sldId id="301" r:id="rId6"/>
    <p:sldId id="302" r:id="rId7"/>
    <p:sldId id="306" r:id="rId8"/>
    <p:sldId id="307" r:id="rId9"/>
    <p:sldId id="303" r:id="rId10"/>
    <p:sldId id="312" r:id="rId11"/>
    <p:sldId id="308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64EEC-7A6E-4AF2-87E9-035A007A172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3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Mathematics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Finite-state </a:t>
            </a:r>
            <a:r>
              <a:rPr lang="en-US" sz="4000" b="1" dirty="0">
                <a:solidFill>
                  <a:schemeClr val="bg1"/>
                </a:solidFill>
              </a:rPr>
              <a:t>Machine </a:t>
            </a:r>
            <a:r>
              <a:rPr lang="en-US" sz="4000" b="1" dirty="0" smtClean="0">
                <a:solidFill>
                  <a:schemeClr val="bg1"/>
                </a:solidFill>
              </a:rPr>
              <a:t>&amp; Automata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04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1905000"/>
                <a:ext cx="8229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2400" dirty="0"/>
                  <a:t>Rancangah suatu </a:t>
                </a:r>
                <a:r>
                  <a:rPr lang="it-IT" sz="2400" i="1" dirty="0"/>
                  <a:t>finite state automata </a:t>
                </a:r>
                <a:r>
                  <a:rPr lang="it-IT" sz="2400" dirty="0"/>
                  <a:t>yang hanya menerima input string yang hanya mengandung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2400" dirty="0"/>
                  <a:t> sebanyak ganjil dari string yang mengandung </a:t>
                </a:r>
                <a:r>
                  <a:rPr lang="it-IT" sz="2400" i="1" dirty="0"/>
                  <a:t>{a,b}</a:t>
                </a:r>
                <a:r>
                  <a:rPr lang="it-IT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05000"/>
                <a:ext cx="82296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85" t="-3571" r="-111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505199"/>
            <a:ext cx="4552950" cy="147972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3400" y="5257800"/>
                <a:ext cx="8001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2000" dirty="0"/>
                  <a:t>Keadaan E adalah keadaan awal yang sekaligus keadaan yang menerima string yang megandung a genap sedangkan O keadaan yang menerima string yang mengandung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ganjil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257800"/>
                <a:ext cx="80010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838" t="-2410" r="-76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Kesamaan</a:t>
            </a:r>
            <a:r>
              <a:rPr lang="en-US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FSA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i="1" dirty="0"/>
              <a:t>Finite state automata </a:t>
            </a:r>
            <a:r>
              <a:rPr lang="it-IT" sz="2000" dirty="0"/>
              <a:t>A dan A’ adalah ekivalen apabila A dan A’ menerima secara tepat atas suatu string yang sama atau Ac(A)=Ac(A’). </a:t>
            </a:r>
            <a:endParaRPr lang="en-US" sz="2000" dirty="0"/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91000"/>
            <a:ext cx="4648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3352800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3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19" name="Rectangle 18"/>
          <p:cNvSpPr/>
          <p:nvPr/>
        </p:nvSpPr>
        <p:spPr>
          <a:xfrm>
            <a:off x="381000" y="2921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dirty="0"/>
              <a:t>Finite State Machine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model </a:t>
            </a:r>
            <a:r>
              <a:rPr lang="en-US" sz="2000" dirty="0" err="1"/>
              <a:t>abstrak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enam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paramater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39800" y="3657600"/>
                <a:ext cx="75438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l">
                  <a:buFont typeface="+mj-lt"/>
                  <a:buAutoNum type="arabicPeriod"/>
                </a:pP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input </a:t>
                </a:r>
                <a:r>
                  <a:rPr lang="en-US" sz="2000" dirty="0" err="1"/>
                  <a:t>simbol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berhingga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dilambangkan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342900" lvl="0" indent="-342900" algn="l">
                  <a:buFont typeface="+mj-lt"/>
                  <a:buAutoNum type="arabicPeriod"/>
                </a:pP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output </a:t>
                </a:r>
                <a:r>
                  <a:rPr lang="en-US" sz="2000" dirty="0" err="1"/>
                  <a:t>simbol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berhingga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dilambangkan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𝑂</m:t>
                    </m:r>
                  </m:oMath>
                </a14:m>
                <a:endParaRPr lang="en-US" sz="2000" dirty="0"/>
              </a:p>
              <a:p>
                <a:pPr marL="342900" lvl="0" indent="-342900" algn="l">
                  <a:buFont typeface="+mj-lt"/>
                  <a:buAutoNum type="arabicPeriod"/>
                </a:pP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state </a:t>
                </a:r>
                <a:r>
                  <a:rPr lang="en-US" sz="2000" dirty="0" err="1"/>
                  <a:t>simbol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berhingga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dilambangkan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342900" lvl="0" indent="-342900" algn="l">
                  <a:buFont typeface="+mj-lt"/>
                  <a:buAutoNum type="arabicPeriod"/>
                </a:pPr>
                <a:r>
                  <a:rPr lang="en-US" sz="2000" dirty="0" err="1" smtClean="0"/>
                  <a:t>Fungsi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next state yang </a:t>
                </a:r>
                <a:r>
                  <a:rPr lang="en-US" sz="2000" dirty="0" err="1"/>
                  <a:t>dilambangkan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 × </m:t>
                    </m:r>
                    <m:r>
                      <a:rPr lang="en-US" sz="2000" i="1">
                        <a:latin typeface="Cambria Math"/>
                      </a:rPr>
                      <m:t>𝐼</m:t>
                    </m:r>
                    <m:r>
                      <a:rPr lang="en-US" sz="2000" i="1">
                        <a:latin typeface="Cambria Math"/>
                      </a:rPr>
                      <m:t>→</m:t>
                    </m:r>
                    <m:r>
                      <a:rPr lang="en-US" sz="20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342900" lvl="0" indent="-342900" algn="l">
                  <a:buFont typeface="+mj-lt"/>
                  <a:buAutoNum type="arabicPeriod"/>
                </a:pPr>
                <a:r>
                  <a:rPr lang="en-US" sz="2000" dirty="0" err="1" smtClean="0"/>
                  <a:t>Fungsi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output yang </a:t>
                </a:r>
                <a:r>
                  <a:rPr lang="en-US" sz="2000" dirty="0" err="1"/>
                  <a:t>dilambangkan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𝑔</m:t>
                    </m:r>
                    <m:r>
                      <a:rPr lang="en-US" sz="2000" i="1">
                        <a:latin typeface="Cambria Math"/>
                      </a:rPr>
                      <m:t> :</m:t>
                    </m:r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×</m:t>
                    </m:r>
                    <m:r>
                      <a:rPr lang="en-US" sz="2000" i="1">
                        <a:latin typeface="Cambria Math"/>
                      </a:rPr>
                      <m:t>𝐼</m:t>
                    </m:r>
                    <m:r>
                      <a:rPr lang="en-US" sz="2000" i="1">
                        <a:latin typeface="Cambria Math"/>
                      </a:rPr>
                      <m:t>→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342900" lvl="0" indent="-342900" algn="l">
                  <a:buFont typeface="+mj-lt"/>
                  <a:buAutoNum type="arabicPeriod"/>
                </a:pPr>
                <a:r>
                  <a:rPr lang="en-US" sz="2000" dirty="0" smtClean="0"/>
                  <a:t>State </a:t>
                </a:r>
                <a:r>
                  <a:rPr lang="en-US" sz="2000" dirty="0" err="1"/>
                  <a:t>awal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dilambangkan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𝜖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657600"/>
                <a:ext cx="7543800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646" t="-1258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3400" y="5791200"/>
                <a:ext cx="800100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sz="2000" dirty="0"/>
                  <a:t>Suatu </a:t>
                </a:r>
                <a:r>
                  <a:rPr lang="it-IT" sz="2000" i="1" dirty="0"/>
                  <a:t>finite state mechine</a:t>
                </a:r>
                <a:r>
                  <a:rPr lang="it-IT" sz="2000" dirty="0"/>
                  <a:t> dilambangkan dengan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/>
                      </a:rPr>
                      <m:t>𝑀</m:t>
                    </m:r>
                    <m:r>
                      <a:rPr lang="it-IT" sz="2000" i="1">
                        <a:latin typeface="Cambria Math"/>
                      </a:rPr>
                      <m:t>=(</m:t>
                    </m:r>
                    <m:r>
                      <a:rPr lang="it-IT" sz="2000" i="1">
                        <a:latin typeface="Cambria Math"/>
                      </a:rPr>
                      <m:t>𝐼</m:t>
                    </m:r>
                    <m:r>
                      <a:rPr lang="it-IT" sz="2000" i="1">
                        <a:latin typeface="Cambria Math"/>
                      </a:rPr>
                      <m:t>,</m:t>
                    </m:r>
                    <m:r>
                      <a:rPr lang="it-IT" sz="2000" i="1">
                        <a:latin typeface="Cambria Math"/>
                      </a:rPr>
                      <m:t>𝑂</m:t>
                    </m:r>
                    <m:r>
                      <a:rPr lang="it-IT" sz="2000" i="1">
                        <a:latin typeface="Cambria Math"/>
                      </a:rPr>
                      <m:t>,</m:t>
                    </m:r>
                    <m:r>
                      <a:rPr lang="it-IT" sz="2000" i="1">
                        <a:latin typeface="Cambria Math"/>
                      </a:rPr>
                      <m:t>𝑆</m:t>
                    </m:r>
                    <m:r>
                      <a:rPr lang="it-IT" sz="2000" i="1">
                        <a:latin typeface="Cambria Math"/>
                      </a:rPr>
                      <m:t>,</m:t>
                    </m:r>
                    <m:r>
                      <a:rPr lang="it-IT" sz="2000" i="1">
                        <a:latin typeface="Cambria Math"/>
                      </a:rPr>
                      <m:t>𝑓</m:t>
                    </m:r>
                    <m:r>
                      <a:rPr lang="it-IT" sz="2000" i="1">
                        <a:latin typeface="Cambria Math"/>
                      </a:rPr>
                      <m:t>,</m:t>
                    </m:r>
                    <m:r>
                      <a:rPr lang="it-IT" sz="2000" i="1">
                        <a:latin typeface="Cambria Math"/>
                      </a:rPr>
                      <m:t>𝑔</m:t>
                    </m:r>
                    <m:r>
                      <a:rPr lang="it-IT" sz="2000" i="1">
                        <a:latin typeface="Cambria Math"/>
                      </a:rPr>
                      <m:t>,</m:t>
                    </m:r>
                    <m:r>
                      <a:rPr lang="it-IT" sz="2000" i="1">
                        <a:latin typeface="Cambria Math"/>
                      </a:rPr>
                      <m:t>𝜎</m:t>
                    </m:r>
                    <m:r>
                      <a:rPr lang="it-IT" sz="2000" i="1">
                        <a:latin typeface="Cambria Math"/>
                      </a:rPr>
                      <m:t>)</m:t>
                    </m:r>
                  </m:oMath>
                </a14:m>
                <a:r>
                  <a:rPr lang="it-IT" sz="2000" dirty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791200"/>
                <a:ext cx="8001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3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 bwMode="auto">
          <a:xfrm>
            <a:off x="2286000" y="2362200"/>
            <a:ext cx="3886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Finite State Machine</a:t>
            </a: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 bwMode="auto">
          <a:xfrm>
            <a:off x="1003300" y="2590800"/>
            <a:ext cx="1282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31" idx="2"/>
            <a:endCxn id="23" idx="0"/>
          </p:cNvCxnSpPr>
          <p:nvPr/>
        </p:nvCxnSpPr>
        <p:spPr bwMode="auto">
          <a:xfrm>
            <a:off x="4229099" y="2019300"/>
            <a:ext cx="1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172200" y="2560082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28561" y="2177534"/>
                <a:ext cx="1116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𝐼𝑛𝑝𝑢𝑡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61" y="2177534"/>
                <a:ext cx="111613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94200" y="1649968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Keadaan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awal</m:t>
                      </m:r>
                      <m:r>
                        <a:rPr lang="en-US" b="0" i="0" smtClean="0"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00" y="1649968"/>
                <a:ext cx="206979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97600" y="2177534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𝐾𝑒𝑙𝑢𝑎𝑟𝑎𝑛</m:t>
                      </m:r>
                      <m:r>
                        <a:rPr lang="en-US" b="0" i="1" smtClean="0">
                          <a:latin typeface="Cambria Math"/>
                        </a:rPr>
                        <m:t> (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2177534"/>
                <a:ext cx="163698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27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animBg="1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51866"/>
            <a:ext cx="3810000" cy="16880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086600" cy="350838"/>
          </a:xfrm>
        </p:spPr>
        <p:txBody>
          <a:bodyPr/>
          <a:lstStyle/>
          <a:p>
            <a:r>
              <a:rPr lang="en-US" altLang="en-US" sz="3600" dirty="0" smtClean="0">
                <a:cs typeface="Tahoma" charset="0"/>
                <a:sym typeface="Symbol" pitchFamily="18" charset="2"/>
              </a:rPr>
              <a:t> </a:t>
            </a:r>
            <a:r>
              <a:rPr lang="en-US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01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6047" y="1905000"/>
                <a:ext cx="819885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𝐼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, </m:t>
                    </m:r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, </m:t>
                    </m:r>
                    <m:r>
                      <a:rPr lang="en-US" sz="2200" b="0" i="1" smtClean="0">
                        <a:latin typeface="Cambria Math"/>
                      </a:rPr>
                      <m:t>𝑆</m:t>
                    </m:r>
                    <m:r>
                      <a:rPr lang="en-US" sz="22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</a:rPr>
                      <m:t> &amp; </m:t>
                    </m:r>
                    <m:r>
                      <a:rPr lang="en-US" sz="22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sbb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7" y="1905000"/>
                <a:ext cx="8198853" cy="430887"/>
              </a:xfrm>
              <a:prstGeom prst="rect">
                <a:avLst/>
              </a:prstGeom>
              <a:blipFill rotWithShape="1">
                <a:blip r:embed="rId3"/>
                <a:stretch>
                  <a:fillRect t="-8571" b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457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4147" y="4267200"/>
            <a:ext cx="278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State Transition Diagram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it work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57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916687"/>
                <a:ext cx="8153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Jika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𝑀</m:t>
                    </m:r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r>
                      <a:rPr lang="en-US" sz="2000" b="0" i="1" smtClean="0">
                        <a:latin typeface="Cambria Math"/>
                      </a:rPr>
                      <m:t>𝐼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diberikan</a:t>
                </a:r>
                <a:r>
                  <a:rPr lang="en-US" sz="2000" dirty="0" smtClean="0"/>
                  <a:t> string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menghasilkan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keluaran</a:t>
                </a:r>
                <a:r>
                  <a:rPr lang="en-US" sz="2000" dirty="0" smtClean="0"/>
                  <a:t> string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 </a:t>
                </a:r>
                <a:r>
                  <a:rPr lang="en-US" sz="2000" dirty="0" err="1" smtClean="0"/>
                  <a:t>jika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diketahui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16687"/>
                <a:ext cx="81534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7" t="-2395" r="-673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79" name="Picture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328432"/>
            <a:ext cx="429036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2" name="Rectangle 9251"/>
          <p:cNvSpPr/>
          <p:nvPr/>
        </p:nvSpPr>
        <p:spPr>
          <a:xfrm>
            <a:off x="444500" y="2933382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Diberikan  Tabel Keadaan </a:t>
            </a:r>
            <a:r>
              <a:rPr lang="pt-BR" dirty="0" smtClean="0"/>
              <a:t>berikut</a:t>
            </a:r>
            <a:endParaRPr lang="en-US" dirty="0"/>
          </a:p>
        </p:txBody>
      </p:sp>
      <p:pic>
        <p:nvPicPr>
          <p:cNvPr id="9280" name="Picture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65" y="3869412"/>
            <a:ext cx="3672535" cy="204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53" name="Rectangle 9252"/>
              <p:cNvSpPr/>
              <p:nvPr/>
            </p:nvSpPr>
            <p:spPr>
              <a:xfrm>
                <a:off x="1830680" y="5919232"/>
                <a:ext cx="5968999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pt-BR" dirty="0" smtClean="0"/>
                  <a:t>Keluarannya = 001000 &amp;  State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253" name="Rectangle 9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680" y="5919232"/>
                <a:ext cx="5968999" cy="392993"/>
              </a:xfrm>
              <a:prstGeom prst="rect">
                <a:avLst/>
              </a:prstGeom>
              <a:blipFill rotWithShape="1">
                <a:blip r:embed="rId5"/>
                <a:stretch>
                  <a:fillRect l="-817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4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56" name="Rectangle 9255"/>
          <p:cNvSpPr/>
          <p:nvPr/>
        </p:nvSpPr>
        <p:spPr>
          <a:xfrm>
            <a:off x="4815180" y="2984182"/>
            <a:ext cx="4057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 smtClean="0"/>
              <a:t>Tentukanlah </a:t>
            </a:r>
            <a:r>
              <a:rPr lang="pt-BR" i="1" dirty="0"/>
              <a:t>state transition diagram</a:t>
            </a:r>
            <a:r>
              <a:rPr lang="pt-BR" dirty="0"/>
              <a:t> dan keluarannya jika diberikan input 101011.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2" grpId="0"/>
      <p:bldP spid="9253" grpId="0"/>
      <p:bldP spid="92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01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000" dirty="0"/>
              <a:t>Gambarkanlah </a:t>
            </a:r>
            <a:r>
              <a:rPr lang="pt-BR" sz="2000" i="1" dirty="0"/>
              <a:t>state transition diagram</a:t>
            </a:r>
            <a:r>
              <a:rPr lang="pt-BR" sz="2000" dirty="0"/>
              <a:t> pada proses penjumlahan serial dua buah bilangan biner yang panjangnya masing-masing adalah </a:t>
            </a:r>
            <a:r>
              <a:rPr lang="pt-BR" sz="2000" i="1" dirty="0"/>
              <a:t>n</a:t>
            </a:r>
            <a:r>
              <a:rPr lang="pt-BR" sz="2000" dirty="0"/>
              <a:t> digit. </a:t>
            </a:r>
            <a:endParaRPr 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6400" y="2613788"/>
                <a:ext cx="8204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613788"/>
                <a:ext cx="820420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6400" y="3013898"/>
                <a:ext cx="6172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 &amp; 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3013898"/>
                <a:ext cx="6172200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6400" y="3465840"/>
                <a:ext cx="820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State </a:t>
                </a:r>
                <a:r>
                  <a:rPr lang="en-US" dirty="0" err="1" smtClean="0"/>
                  <a:t>dilambangkan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STD </a:t>
                </a:r>
                <a:r>
                  <a:rPr lang="en-US" dirty="0" err="1" smtClean="0"/>
                  <a:t>sbb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3465840"/>
                <a:ext cx="8204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6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4101953"/>
            <a:ext cx="5257800" cy="208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5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086600" cy="350838"/>
          </a:xfrm>
        </p:spPr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886129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Gambarkanlah </a:t>
            </a:r>
            <a:r>
              <a:rPr lang="pt-BR" sz="2000" i="1" dirty="0"/>
              <a:t>state transition diagram</a:t>
            </a:r>
            <a:r>
              <a:rPr lang="pt-BR" sz="2000" dirty="0"/>
              <a:t> pada proses penerimaan sebuah string biner yang panjangnya </a:t>
            </a:r>
            <a:r>
              <a:rPr lang="pt-BR" sz="2000" i="1" dirty="0"/>
              <a:t>n</a:t>
            </a:r>
            <a:r>
              <a:rPr lang="pt-BR" sz="2000" dirty="0"/>
              <a:t> digit. Jika sedikitnya ada tiga buah bit “1” yang berurutan maka sistem akan mengeluarkan output 1 yang berarti string error. Jika tidak maka string diterima dengan memberikan keluaran 0.</a:t>
            </a:r>
            <a:endParaRPr lang="en-US" sz="2000" dirty="0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7200" y="3619500"/>
                <a:ext cx="807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𝑀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,  </m:t>
                      </m:r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 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   &amp;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19500"/>
                <a:ext cx="807720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05300"/>
            <a:ext cx="69342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1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Finite State </a:t>
            </a:r>
            <a:r>
              <a:rPr lang="en-US" sz="3600" b="1" dirty="0" smtClean="0"/>
              <a:t>Automata 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18288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Finite state automata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finite state machine</a:t>
            </a:r>
            <a:r>
              <a:rPr lang="en-US" sz="2000" dirty="0"/>
              <a:t>. </a:t>
            </a:r>
            <a:r>
              <a:rPr lang="en-US" sz="2000" i="1" dirty="0"/>
              <a:t>Finite state automata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i="1" dirty="0"/>
              <a:t>Finite state machine </a:t>
            </a:r>
            <a:r>
              <a:rPr lang="en-US" sz="2000" dirty="0"/>
              <a:t>yang </a:t>
            </a:r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smtClean="0"/>
              <a:t>output </a:t>
            </a:r>
            <a:r>
              <a:rPr lang="en-US" sz="2000" dirty="0" err="1"/>
              <a:t>bersimbol</a:t>
            </a:r>
            <a:r>
              <a:rPr lang="en-US" sz="2000" dirty="0"/>
              <a:t> {0,1} </a:t>
            </a:r>
            <a:r>
              <a:rPr lang="en-US" sz="2000" dirty="0" err="1"/>
              <a:t>dan</a:t>
            </a:r>
            <a:r>
              <a:rPr lang="en-US" sz="2000" dirty="0"/>
              <a:t> state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keluarannya</a:t>
            </a:r>
            <a:r>
              <a:rPr lang="en-US" sz="2000" dirty="0"/>
              <a:t>. </a:t>
            </a:r>
            <a:r>
              <a:rPr lang="en-US" sz="2000" dirty="0" err="1"/>
              <a:t>Semua</a:t>
            </a:r>
            <a:r>
              <a:rPr lang="en-US" sz="2000" dirty="0"/>
              <a:t> state yang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keluarannya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1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i="1" dirty="0"/>
              <a:t>accepting state</a:t>
            </a:r>
            <a:r>
              <a:rPr lang="en-US" sz="2000" dirty="0"/>
              <a:t>, </a:t>
            </a:r>
            <a:r>
              <a:rPr lang="en-US" sz="2000" dirty="0" err="1" smtClean="0"/>
              <a:t>dilambangkan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lingkaran</a:t>
            </a:r>
            <a:r>
              <a:rPr lang="en-US" sz="2000" dirty="0"/>
              <a:t> yang </a:t>
            </a:r>
            <a:r>
              <a:rPr lang="en-US" sz="2000" dirty="0" err="1"/>
              <a:t>konsentris</a:t>
            </a:r>
            <a:r>
              <a:rPr lang="en-US" sz="2000" dirty="0"/>
              <a:t>.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40" y="3447316"/>
            <a:ext cx="4646560" cy="16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95800"/>
            <a:ext cx="42672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40319"/>
              </p:ext>
            </p:extLst>
          </p:nvPr>
        </p:nvGraphicFramePr>
        <p:xfrm>
          <a:off x="498929" y="3581400"/>
          <a:ext cx="210457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1104900" imgH="203200" progId="Equation.3">
                  <p:embed/>
                </p:oleObj>
              </mc:Choice>
              <mc:Fallback>
                <p:oleObj name="Equation" r:id="rId5" imgW="1104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29" y="3581400"/>
                        <a:ext cx="2104571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4500" y="4017759"/>
                <a:ext cx="24636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 State </a:t>
                </a:r>
                <a:r>
                  <a:rPr lang="en-US" sz="2000" dirty="0" err="1" smtClean="0"/>
                  <a:t>diterima</a:t>
                </a:r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4017759"/>
                <a:ext cx="2463623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6061" r="-247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201522" y="5125521"/>
                <a:ext cx="2247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22" y="5125521"/>
                <a:ext cx="224779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0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02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34861"/>
              </p:ext>
            </p:extLst>
          </p:nvPr>
        </p:nvGraphicFramePr>
        <p:xfrm>
          <a:off x="533400" y="2438399"/>
          <a:ext cx="3429000" cy="2568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Bitmap Image" r:id="rId3" imgW="2514286" imgH="1886213" progId="Paint.Picture">
                  <p:embed/>
                </p:oleObj>
              </mc:Choice>
              <mc:Fallback>
                <p:oleObj name="Bitmap Image" r:id="rId3" imgW="2514286" imgH="188621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399"/>
                        <a:ext cx="3429000" cy="2568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828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 smtClean="0"/>
              <a:t>Ubahlah</a:t>
            </a:r>
            <a:r>
              <a:rPr lang="en-US" sz="2400" dirty="0" smtClean="0"/>
              <a:t> FSM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FSA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 smtClean="0"/>
              <a:t>Jawab</a:t>
            </a: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07376"/>
              </p:ext>
            </p:extLst>
          </p:nvPr>
        </p:nvGraphicFramePr>
        <p:xfrm>
          <a:off x="4495800" y="2514600"/>
          <a:ext cx="4114800" cy="316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Bitmap Image" r:id="rId5" imgW="2723810" imgH="2104762" progId="Paint.Picture">
                  <p:embed/>
                </p:oleObj>
              </mc:Choice>
              <mc:Fallback>
                <p:oleObj name="Bitmap Image" r:id="rId5" imgW="2723810" imgH="210476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14600"/>
                        <a:ext cx="4114800" cy="3168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7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03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1828800"/>
                <a:ext cx="8153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2400" dirty="0" smtClean="0"/>
                  <a:t>Rancangah suatu </a:t>
                </a:r>
                <a:r>
                  <a:rPr lang="it-IT" sz="2400" i="1" dirty="0"/>
                  <a:t>finite state automata </a:t>
                </a:r>
                <a:r>
                  <a:rPr lang="it-IT" sz="2400" dirty="0"/>
                  <a:t>yang hanya menerima input string yang tidak mengandung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2400" dirty="0"/>
                  <a:t> dari string yang mengandung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/>
                      </a:rPr>
                      <m:t>{</m:t>
                    </m:r>
                    <m:r>
                      <a:rPr lang="it-IT" sz="2400" i="1" dirty="0" smtClean="0">
                        <a:latin typeface="Cambria Math"/>
                      </a:rPr>
                      <m:t>𝑎</m:t>
                    </m:r>
                    <m:r>
                      <a:rPr lang="it-IT" sz="2400" i="1" dirty="0" smtClean="0">
                        <a:latin typeface="Cambria Math"/>
                      </a:rPr>
                      <m:t>,</m:t>
                    </m:r>
                    <m:r>
                      <a:rPr lang="it-IT" sz="2400" i="1" dirty="0" smtClean="0">
                        <a:latin typeface="Cambria Math"/>
                      </a:rPr>
                      <m:t>𝑏</m:t>
                    </m:r>
                    <m:r>
                      <a:rPr lang="it-IT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it-IT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1534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21" t="-3553" r="-1046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3743325" cy="1676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5181600"/>
                <a:ext cx="82296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2000" dirty="0"/>
                  <a:t>Keadaan NA adalah keadaan awal yang sekaligus keadaan yang diterima sedangkan keadaan A adalah keadaan yang menerima string yang mengandung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/>
                      </a:rPr>
                      <m:t>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82296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741" t="-2395" r="-741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6750</TotalTime>
  <Words>769</Words>
  <Application>Microsoft Office PowerPoint</Application>
  <PresentationFormat>On-screen Show (4:3)</PresentationFormat>
  <Paragraphs>50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UPH4</vt:lpstr>
      <vt:lpstr>Equation</vt:lpstr>
      <vt:lpstr>Bitmap Image</vt:lpstr>
      <vt:lpstr>PowerPoint Presentation</vt:lpstr>
      <vt:lpstr>Introduction</vt:lpstr>
      <vt:lpstr> Example 01</vt:lpstr>
      <vt:lpstr>How does it work</vt:lpstr>
      <vt:lpstr>Application 01</vt:lpstr>
      <vt:lpstr>Application 02</vt:lpstr>
      <vt:lpstr>Finite State Automata </vt:lpstr>
      <vt:lpstr>Example 02</vt:lpstr>
      <vt:lpstr>Example 03</vt:lpstr>
      <vt:lpstr>Example 04</vt:lpstr>
      <vt:lpstr>Kesamaan FSA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F1202</cp:lastModifiedBy>
  <cp:revision>537</cp:revision>
  <dcterms:created xsi:type="dcterms:W3CDTF">2008-06-16T09:38:38Z</dcterms:created>
  <dcterms:modified xsi:type="dcterms:W3CDTF">2018-11-22T01:40:03Z</dcterms:modified>
</cp:coreProperties>
</file>