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269" r:id="rId4"/>
    <p:sldId id="299" r:id="rId5"/>
    <p:sldId id="296" r:id="rId6"/>
    <p:sldId id="273" r:id="rId7"/>
    <p:sldId id="301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Mathematics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  <a:latin typeface="Arial" charset="0"/>
              </a:rPr>
              <a:t> Inclusion or Exclusion Principle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700" y="1828800"/>
                <a:ext cx="83058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Ada </a:t>
                </a:r>
                <a:r>
                  <a:rPr lang="en-US" sz="2400" dirty="0"/>
                  <a:t>3 </a:t>
                </a:r>
                <a:r>
                  <a:rPr lang="en-US" sz="2400" dirty="0" err="1"/>
                  <a:t>himpunan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himpunan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pemain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tenis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10 orang </a:t>
                </a:r>
                <a:r>
                  <a:rPr lang="en-US" sz="2400" dirty="0" err="1"/>
                  <a:t>anggota</a:t>
                </a:r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)=10,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himpunan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pemain</a:t>
                </a:r>
                <a:r>
                  <a:rPr lang="en-US" sz="2400" dirty="0"/>
                  <a:t> squash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15 orang,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=15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12 orang </a:t>
                </a:r>
                <a:r>
                  <a:rPr lang="en-US" sz="2400" dirty="0" err="1"/>
                  <a:t>pemain</a:t>
                </a:r>
                <a:r>
                  <a:rPr lang="en-US" sz="2400" dirty="0"/>
                  <a:t> badminton,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=12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Diketahui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=5, 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=4,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=3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err="1" smtClean="0"/>
                  <a:t>Tentukanlah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banyaknya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pemain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sedikitnya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memainkan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permainan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1828800"/>
                <a:ext cx="83058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175" t="-1250" r="-1101" b="-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99115"/>
              </p:ext>
            </p:extLst>
          </p:nvPr>
        </p:nvGraphicFramePr>
        <p:xfrm>
          <a:off x="533400" y="5410200"/>
          <a:ext cx="7864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3276360" imgH="190440" progId="Equation.3">
                  <p:embed/>
                </p:oleObj>
              </mc:Choice>
              <mc:Fallback>
                <p:oleObj name="Equation" r:id="rId4" imgW="32763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410200"/>
                        <a:ext cx="78644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7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>
                <a:latin typeface="Times" pitchFamily="18" charset="0"/>
              </a:rPr>
              <a:t>Basic Principle</a:t>
            </a:r>
            <a:endParaRPr lang="id-ID" altLang="en-US" sz="3600" b="1" dirty="0" smtClean="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1828800"/>
                <a:ext cx="81534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Suatu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berhingga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dari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objek</a:t>
                </a:r>
                <a:r>
                  <a:rPr lang="en-US" sz="2000" dirty="0" smtClean="0"/>
                  <a:t> yang </a:t>
                </a:r>
                <a:r>
                  <a:rPr lang="en-US" sz="2000" dirty="0" err="1" smtClean="0"/>
                  <a:t>mungkin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saja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mempunyai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atau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tidak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mempunyai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karakteristik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1,2,…,</m:t>
                    </m:r>
                    <m:r>
                      <a:rPr lang="en-US" sz="2000" i="1" dirty="0" smtClean="0"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N(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banyaknya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objek</a:t>
                </a:r>
                <a:r>
                  <a:rPr lang="en-US" sz="2000" dirty="0" smtClean="0"/>
                  <a:t> yang </a:t>
                </a:r>
                <a:r>
                  <a:rPr lang="en-US" sz="2000" dirty="0" err="1" smtClean="0"/>
                  <a:t>memiliki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sedikitnya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karakteristik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Maka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banyaknya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objek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himpunan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itu</a:t>
                </a:r>
                <a:r>
                  <a:rPr lang="en-US" sz="2000" dirty="0" smtClean="0"/>
                  <a:t> yang </a:t>
                </a:r>
                <a:r>
                  <a:rPr lang="en-US" sz="2000" dirty="0" err="1" smtClean="0"/>
                  <a:t>mempunyai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sedikitnya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satu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karakteristik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: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8153400" cy="1631216"/>
              </a:xfrm>
              <a:prstGeom prst="rect">
                <a:avLst/>
              </a:prstGeom>
              <a:blipFill rotWithShape="1">
                <a:blip r:embed="rId2"/>
                <a:stretch>
                  <a:fillRect l="-823" t="-1493" r="-748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3608864"/>
                <a:ext cx="782597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r>
                        <a:rPr lang="en-US" sz="22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+…+</m:t>
                      </m:r>
                      <m:r>
                        <a:rPr lang="en-US" sz="22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200" b="0" i="1" dirty="0" smtClean="0">
                  <a:latin typeface="Cambria Math"/>
                </a:endParaRPr>
              </a:p>
              <a:p>
                <a:pPr algn="l"/>
                <a:r>
                  <a:rPr lang="en-US" sz="22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1,3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−…−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b="0" i="1" dirty="0" smtClean="0">
                  <a:latin typeface="Cambria Math"/>
                </a:endParaRPr>
              </a:p>
              <a:p>
                <a:pPr algn="l">
                  <a:tabLst>
                    <a:tab pos="1257300" algn="l"/>
                  </a:tabLst>
                </a:pP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         </m:t>
                    </m:r>
                    <m:r>
                      <a:rPr lang="en-US" sz="2200" b="0" i="1" smtClean="0">
                        <a:latin typeface="Cambria Math"/>
                      </a:rPr>
                      <m:t>+ 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1,2,4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+…+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−2,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b="0" i="1" dirty="0" smtClean="0">
                  <a:latin typeface="Cambria Math"/>
                </a:endParaRPr>
              </a:p>
              <a:p>
                <a:pPr algn="l"/>
                <a:r>
                  <a:rPr lang="en-US" sz="22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− 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1,2,3,4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1,2,3,5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−…−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−3,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−2,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−1,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2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           +…</m:t>
                      </m:r>
                    </m:oMath>
                  </m:oMathPara>
                </a14:m>
                <a:endParaRPr lang="en-US" sz="2200" b="0" i="1" dirty="0" smtClean="0">
                  <a:latin typeface="Cambria Math"/>
                </a:endParaRPr>
              </a:p>
              <a:p>
                <a:pPr algn="l"/>
                <a:r>
                  <a:rPr lang="en-US" sz="22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(1,2,3,…,</m:t>
                    </m:r>
                    <m:r>
                      <a:rPr lang="en-US" sz="2200" b="0" i="1" smtClean="0">
                        <a:latin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08864"/>
                <a:ext cx="7825974" cy="2123658"/>
              </a:xfrm>
              <a:prstGeom prst="rect">
                <a:avLst/>
              </a:prstGeom>
              <a:blipFill rotWithShape="1">
                <a:blip r:embed="rId3"/>
                <a:stretch>
                  <a:fillRect b="-3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atin typeface="Times" pitchFamily="18" charset="0"/>
              </a:rPr>
              <a:t>Pembuktian</a:t>
            </a:r>
            <a:r>
              <a:rPr lang="en-US" sz="3600" b="1" dirty="0" smtClean="0">
                <a:latin typeface="Times" pitchFamily="18" charset="0"/>
              </a:rPr>
              <a:t>  </a:t>
            </a:r>
            <a:endParaRPr lang="en-US" sz="3600" b="1" dirty="0">
              <a:latin typeface="Times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1828800"/>
                <a:ext cx="84582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Akan </a:t>
                </a:r>
                <a:r>
                  <a:rPr lang="en-US" dirty="0" err="1" smtClean="0"/>
                  <a:t>dibuktikan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</a:t>
                </a:r>
                <a:r>
                  <a:rPr lang="en-US" dirty="0" err="1"/>
                  <a:t>objek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:r>
                  <a:rPr lang="en-US" dirty="0" err="1" smtClean="0"/>
                  <a:t>haruslah</a:t>
                </a:r>
                <a:r>
                  <a:rPr lang="en-US" dirty="0" smtClean="0"/>
                  <a:t> </a:t>
                </a:r>
                <a:r>
                  <a:rPr lang="en-US" dirty="0" err="1"/>
                  <a:t>berkontribusi</a:t>
                </a:r>
                <a:r>
                  <a:rPr lang="en-US" dirty="0"/>
                  <a:t> </a:t>
                </a:r>
                <a:r>
                  <a:rPr lang="en-US" dirty="0" err="1"/>
                  <a:t>tepat</a:t>
                </a:r>
                <a:r>
                  <a:rPr lang="en-US" dirty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kontribusi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objek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dibuktikan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=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4582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49" t="-3311" r="-57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2895600"/>
                <a:ext cx="8382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Misalkan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karakteristik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kontribusi</a:t>
                </a:r>
                <a:r>
                  <a:rPr lang="en-US" dirty="0"/>
                  <a:t> </a:t>
                </a:r>
                <a:r>
                  <a:rPr lang="en-US" dirty="0" err="1"/>
                  <a:t>objek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objek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itu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ke </a:t>
                </a:r>
                <a:r>
                  <a:rPr lang="en-US" dirty="0" err="1" smtClean="0"/>
                  <a:t>salah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karakter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en-US" b="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838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55" t="-4717" r="-29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1000" y="3482896"/>
                <a:ext cx="838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ke </a:t>
                </a:r>
                <a:r>
                  <a:rPr lang="en-US" dirty="0" err="1"/>
                  <a:t>salah</a:t>
                </a:r>
                <a:r>
                  <a:rPr lang="en-US" dirty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82896"/>
                <a:ext cx="838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3700" y="3852228"/>
                <a:ext cx="838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ke </a:t>
                </a:r>
                <a:r>
                  <a:rPr lang="en-US" dirty="0" err="1"/>
                  <a:t>salah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,2,..,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+…+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+1,…,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en-US" i="1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sPre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852228"/>
                <a:ext cx="838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81000" y="422156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Sehingga total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4612848"/>
                <a:ext cx="8305800" cy="370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</m:e>
                          </m:sPre>
                          <m:r>
                            <a:rPr lang="en-US" i="1">
                              <a:latin typeface="Cambria Math"/>
                            </a:rPr>
                            <m:t>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sPre>
                          <m:r>
                            <a:rPr lang="en-US" b="0" i="1" smtClean="0">
                              <a:latin typeface="Cambria Math"/>
                            </a:rPr>
                            <m:t>=1−</m:t>
                          </m:r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sPr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sPre>
                              <m:r>
                                <a:rPr lang="en-US" b="0" i="1" smtClean="0">
                                  <a:latin typeface="Cambria Math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sPre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12848"/>
                <a:ext cx="8305800" cy="370614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57200" y="5046962"/>
                <a:ext cx="72262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sPr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Pre>
                            <m:sPre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sPre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e>
                              </m:sPre>
                              <m:r>
                                <a:rPr lang="en-US" i="1">
                                  <a:latin typeface="Cambria Math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Pre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sPre>
                            </m:e>
                          </m:sPre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46962"/>
                <a:ext cx="7226299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57200" y="5454394"/>
                <a:ext cx="8382000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𝑥</m:t>
                      </m:r>
                      <m:r>
                        <a:rPr lang="en-US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4394"/>
                <a:ext cx="8382000" cy="5821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7" grpId="0"/>
      <p:bldP spid="11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latin typeface="Times" pitchFamily="18" charset="0"/>
              </a:rPr>
              <a:t>Contoh</a:t>
            </a:r>
            <a:r>
              <a:rPr lang="en-US" sz="3600" b="1" dirty="0" smtClean="0">
                <a:latin typeface="Times" pitchFamily="18" charset="0"/>
              </a:rPr>
              <a:t> 01</a:t>
            </a:r>
            <a:endParaRPr lang="en-US" altLang="en-US" sz="3600" b="1" dirty="0" smtClean="0">
              <a:latin typeface="Times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891963"/>
                <a:ext cx="8382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adalah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banyak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bilangan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sampai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1000 yang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kuadrat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sempurna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kubical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sempurna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pangkat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sempurna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lebih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tinggi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Tentukanlah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91963"/>
                <a:ext cx="83820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00" t="-2395" r="-727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3700" y="2945368"/>
                <a:ext cx="834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Himp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sempurna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4,9,16,…,961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2945368"/>
                <a:ext cx="83439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" name="Rectangle 5119"/>
              <p:cNvSpPr/>
              <p:nvPr/>
            </p:nvSpPr>
            <p:spPr>
              <a:xfrm>
                <a:off x="393700" y="3346966"/>
                <a:ext cx="8470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Himp</a:t>
                </a:r>
                <a:r>
                  <a:rPr lang="en-US" dirty="0"/>
                  <a:t> </a:t>
                </a:r>
                <a:r>
                  <a:rPr lang="en-US" dirty="0" err="1"/>
                  <a:t>kubikal</a:t>
                </a:r>
                <a:r>
                  <a:rPr lang="en-US" dirty="0"/>
                  <a:t> </a:t>
                </a:r>
                <a:r>
                  <a:rPr lang="en-US" dirty="0" err="1"/>
                  <a:t>sempurna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8,27,..1000</m:t>
                        </m:r>
                      </m:e>
                    </m:d>
                    <m:r>
                      <a:rPr lang="en-US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=9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20" name="Rectangle 5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346966"/>
                <a:ext cx="84709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5123"/>
              <p:cNvSpPr/>
              <p:nvPr/>
            </p:nvSpPr>
            <p:spPr>
              <a:xfrm>
                <a:off x="393700" y="3723164"/>
                <a:ext cx="8331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Himp</a:t>
                </a:r>
                <a:r>
                  <a:rPr lang="en-US" dirty="0"/>
                  <a:t> </a:t>
                </a:r>
                <a:r>
                  <a:rPr lang="en-US" dirty="0" err="1"/>
                  <a:t>pangkat</a:t>
                </a:r>
                <a:r>
                  <a:rPr lang="en-US" dirty="0"/>
                  <a:t> 4 </a:t>
                </a:r>
                <a:r>
                  <a:rPr lang="en-US" dirty="0" err="1"/>
                  <a:t>sempurna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16,81,256,625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24" name="Rectangle 5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723164"/>
                <a:ext cx="8331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5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Rectangle 5126"/>
              <p:cNvSpPr/>
              <p:nvPr/>
            </p:nvSpPr>
            <p:spPr>
              <a:xfrm>
                <a:off x="368300" y="4116190"/>
                <a:ext cx="6070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 </a:t>
                </a:r>
                <a:r>
                  <a:rPr lang="en-US" dirty="0" err="1" smtClean="0"/>
                  <a:t>Himp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pangkat</a:t>
                </a:r>
                <a:r>
                  <a:rPr lang="en-US" dirty="0" smtClean="0"/>
                  <a:t> </a:t>
                </a:r>
                <a:r>
                  <a:rPr lang="en-US" dirty="0"/>
                  <a:t>8 </a:t>
                </a:r>
                <a:r>
                  <a:rPr lang="en-US" dirty="0" err="1"/>
                  <a:t>sempurna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127" name="Rectangle 5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4116190"/>
                <a:ext cx="60701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1800" y="4519220"/>
                <a:ext cx="815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Himp </a:t>
                </a:r>
                <a:r>
                  <a:rPr lang="en-US" dirty="0" err="1" smtClean="0"/>
                  <a:t>pangkat</a:t>
                </a:r>
                <a:r>
                  <a:rPr lang="en-US" dirty="0" smtClean="0"/>
                  <a:t> 9 </a:t>
                </a:r>
                <a:r>
                  <a:rPr lang="en-US" dirty="0" err="1"/>
                  <a:t>sempurna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9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4519220"/>
                <a:ext cx="8153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0" name="Rectangle 5129"/>
          <p:cNvSpPr/>
          <p:nvPr/>
        </p:nvSpPr>
        <p:spPr>
          <a:xfrm>
            <a:off x="393700" y="4888552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8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2,3,4,5,6,7,8,9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1" name="Rectangle 5130"/>
              <p:cNvSpPr/>
              <p:nvPr/>
            </p:nvSpPr>
            <p:spPr>
              <a:xfrm>
                <a:off x="368300" y="5322752"/>
                <a:ext cx="8623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=30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=9,…,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2,3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6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(2,4)=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(4)</m:t>
                    </m:r>
                  </m:oMath>
                </a14:m>
                <a:r>
                  <a:rPr lang="en-US" dirty="0" smtClean="0"/>
                  <a:t>,…,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(2,3,4)=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(12)=0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31" name="Rectangle 5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5322752"/>
                <a:ext cx="862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81000" y="5791200"/>
                <a:ext cx="8483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=30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+9+4+2+2+1+1+1−2−4−2−1−2−1−1+2+1=40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91200"/>
                <a:ext cx="84836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120" grpId="0"/>
      <p:bldP spid="5124" grpId="0"/>
      <p:bldP spid="5127" grpId="0"/>
      <p:bldP spid="42" grpId="0"/>
      <p:bldP spid="5130" grpId="0"/>
      <p:bldP spid="5131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 smtClean="0">
                <a:latin typeface="Times" pitchFamily="18" charset="0"/>
              </a:rPr>
              <a:t>Contoh</a:t>
            </a:r>
            <a:r>
              <a:rPr lang="en-US" altLang="en-US" sz="3600" b="1" dirty="0" smtClean="0">
                <a:latin typeface="Times" pitchFamily="18" charset="0"/>
              </a:rPr>
              <a:t> 2</a:t>
            </a:r>
            <a:endParaRPr lang="id-ID" altLang="en-US" sz="3600" b="1" dirty="0" smtClean="0">
              <a:latin typeface="Times" pitchFamily="18" charset="0"/>
            </a:endParaRP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100" y="1752600"/>
                <a:ext cx="8305800" cy="108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Misalkan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integer </a:t>
                </a:r>
                <a:r>
                  <a:rPr lang="en-US" dirty="0" err="1" smtClean="0"/>
                  <a:t>positif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faktor-faktor</a:t>
                </a:r>
                <a:r>
                  <a:rPr lang="en-US" dirty="0" smtClean="0"/>
                  <a:t> prima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banyaknya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integer </a:t>
                </a:r>
                <a:r>
                  <a:rPr lang="en-US" dirty="0" err="1" smtClean="0"/>
                  <a:t>diantara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yang relative prima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…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752600"/>
                <a:ext cx="8305800" cy="1086836"/>
              </a:xfrm>
              <a:prstGeom prst="rect">
                <a:avLst/>
              </a:prstGeom>
              <a:blipFill rotWithShape="1">
                <a:blip r:embed="rId2"/>
                <a:stretch>
                  <a:fillRect l="-661" t="-2809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100" y="2737836"/>
                <a:ext cx="8305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integer </a:t>
                </a:r>
                <a:r>
                  <a:rPr lang="en-US" dirty="0" err="1"/>
                  <a:t>diantara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1 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yang relative prima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dikurangi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yang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salah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yang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dibagi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737836"/>
                <a:ext cx="83058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61" t="-3289" r="-5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" y="3611398"/>
                <a:ext cx="8021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banyaknya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1 s/d m yang </a:t>
                </a:r>
                <a:r>
                  <a:rPr lang="en-US" dirty="0" err="1" smtClean="0"/>
                  <a:t>habis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dibagi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611398"/>
                <a:ext cx="8021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9100" y="3955238"/>
                <a:ext cx="5188535" cy="527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∴∀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955238"/>
                <a:ext cx="5188535" cy="527004"/>
              </a:xfrm>
              <a:prstGeom prst="rect">
                <a:avLst/>
              </a:prstGeom>
              <a:blipFill rotWithShape="1"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9100" y="4355242"/>
                <a:ext cx="8305800" cy="1614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                 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(−1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355242"/>
                <a:ext cx="8305800" cy="1614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6230" y="5675432"/>
                <a:ext cx="452200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0" y="5675432"/>
                <a:ext cx="4522007" cy="7146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lvl="0" indent="-571500">
                  <a:buNone/>
                </a:pPr>
                <a:r>
                  <a:rPr lang="en-US" sz="1600" dirty="0" smtClean="0"/>
                  <a:t>1   A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Berapa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bilangan</a:t>
                </a:r>
                <a:r>
                  <a:rPr lang="en-US" sz="1600" dirty="0"/>
                  <a:t> integer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1 s/d 10000 yang </a:t>
                </a:r>
                <a:r>
                  <a:rPr lang="en-US" sz="1600" dirty="0" err="1"/>
                  <a:t>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dibagi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salah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angka</a:t>
                </a:r>
                <a:r>
                  <a:rPr lang="en-US" sz="1600" dirty="0"/>
                  <a:t> 2,3 </a:t>
                </a:r>
                <a:r>
                  <a:rPr lang="en-US" sz="1600" dirty="0" err="1"/>
                  <a:t>dan</a:t>
                </a:r>
                <a:r>
                  <a:rPr lang="en-US" sz="1600" dirty="0"/>
                  <a:t> 5?</a:t>
                </a:r>
              </a:p>
              <a:p>
                <a:pPr marL="520700" indent="-228600">
                  <a:buNone/>
                </a:pPr>
                <a:r>
                  <a:rPr lang="en-US" sz="1600" dirty="0" smtClean="0"/>
                  <a:t>B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Berapa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bilangan</a:t>
                </a:r>
                <a:r>
                  <a:rPr lang="en-US" sz="1600" dirty="0"/>
                  <a:t> integer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1 s/d 10000 yang </a:t>
                </a:r>
                <a:r>
                  <a:rPr lang="en-US" sz="1600" dirty="0" err="1"/>
                  <a:t>dapat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dibagi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angka</a:t>
                </a:r>
                <a:r>
                  <a:rPr lang="en-US" sz="1600" dirty="0"/>
                  <a:t> 2,3, 5 </a:t>
                </a:r>
                <a:r>
                  <a:rPr lang="en-US" sz="1600" dirty="0" err="1"/>
                  <a:t>dan</a:t>
                </a:r>
                <a:r>
                  <a:rPr lang="en-US" sz="1600" dirty="0"/>
                  <a:t> 7?</a:t>
                </a:r>
              </a:p>
              <a:p>
                <a:pPr>
                  <a:buNone/>
                </a:pPr>
                <a:endParaRPr lang="en-US" sz="400" dirty="0"/>
              </a:p>
              <a:p>
                <a:pPr lvl="0">
                  <a:buNone/>
                </a:pPr>
                <a:r>
                  <a:rPr lang="en-US" sz="1600" dirty="0" smtClean="0"/>
                  <a:t>2.	</a:t>
                </a:r>
                <a:r>
                  <a:rPr lang="en-US" sz="1600" dirty="0" err="1" smtClean="0"/>
                  <a:t>Seorang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pemain</a:t>
                </a:r>
                <a:r>
                  <a:rPr lang="en-US" sz="1600" dirty="0"/>
                  <a:t> poker </a:t>
                </a:r>
                <a:r>
                  <a:rPr lang="en-US" sz="1600" dirty="0" err="1"/>
                  <a:t>mendapatkan</a:t>
                </a:r>
                <a:r>
                  <a:rPr lang="en-US" sz="1600" dirty="0"/>
                  <a:t> 5 </a:t>
                </a:r>
                <a:r>
                  <a:rPr lang="en-US" sz="1600" dirty="0" err="1"/>
                  <a:t>kartu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setumpuk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kartu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Remi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terdiri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52 </a:t>
                </a:r>
                <a:r>
                  <a:rPr lang="en-US" sz="1600" dirty="0" err="1"/>
                  <a:t>kartu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Berapa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mendapatkan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kombinasi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kartu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terdiri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dari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sedikitnya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satu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kartu</a:t>
                </a:r>
                <a:r>
                  <a:rPr lang="en-US" sz="1600" smtClean="0"/>
                  <a:t> As</a:t>
                </a:r>
                <a:r>
                  <a:rPr lang="en-US" sz="1600" dirty="0"/>
                  <a:t>, King, Queen </a:t>
                </a:r>
                <a:r>
                  <a:rPr lang="en-US" sz="1600" dirty="0" err="1"/>
                  <a:t>dan</a:t>
                </a:r>
                <a:r>
                  <a:rPr lang="en-US" sz="1600" dirty="0"/>
                  <a:t> Jack </a:t>
                </a:r>
              </a:p>
              <a:p>
                <a:pPr>
                  <a:buNone/>
                </a:pPr>
                <a:endParaRPr lang="en-US" sz="400" dirty="0"/>
              </a:p>
              <a:p>
                <a:pPr lvl="0">
                  <a:buNone/>
                </a:pPr>
                <a:r>
                  <a:rPr lang="en-US" sz="1600" dirty="0" smtClean="0"/>
                  <a:t>3.	Ada </a:t>
                </a:r>
                <a:r>
                  <a:rPr lang="en-US" sz="1600" dirty="0"/>
                  <a:t>n </a:t>
                </a:r>
                <a:r>
                  <a:rPr lang="en-US" sz="1600" dirty="0" err="1"/>
                  <a:t>buah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surat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dan</a:t>
                </a:r>
                <a:r>
                  <a:rPr lang="en-US" sz="1600" dirty="0"/>
                  <a:t> n </a:t>
                </a:r>
                <a:r>
                  <a:rPr lang="en-US" sz="1600" dirty="0" err="1"/>
                  <a:t>buah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amplop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setiap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surat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dimasukan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amplop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cara</a:t>
                </a:r>
                <a:r>
                  <a:rPr lang="en-US" sz="1600" dirty="0"/>
                  <a:t> yang random, </a:t>
                </a:r>
                <a:r>
                  <a:rPr lang="en-US" sz="1600" dirty="0" err="1"/>
                  <a:t>tentukanlah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bahwa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peluang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tidak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surat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dimasukan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amplop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bersesauian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surat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itu</a:t>
                </a:r>
                <a:r>
                  <a:rPr lang="en-US" sz="1600" dirty="0"/>
                  <a:t>. 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𝑛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peluangnya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menuju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1/</m:t>
                    </m:r>
                    <m:r>
                      <a:rPr lang="en-US" sz="16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1600" dirty="0" smtClean="0"/>
                  <a:t>  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571500" lvl="0" indent="-571500">
                  <a:buNone/>
                  <a:tabLst>
                    <a:tab pos="342900" algn="l"/>
                  </a:tabLst>
                </a:pPr>
                <a:r>
                  <a:rPr lang="en-US" sz="1600" dirty="0" smtClean="0"/>
                  <a:t>4.	A. </a:t>
                </a:r>
                <a:r>
                  <a:rPr lang="en-US" sz="1600" dirty="0" err="1" smtClean="0"/>
                  <a:t>Berapa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fungsi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bisa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dibuat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{1,2,...,m} </a:t>
                </a:r>
                <a:r>
                  <a:rPr lang="en-US" sz="1600" dirty="0" err="1"/>
                  <a:t>ke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{1,2,...,n}</a:t>
                </a:r>
              </a:p>
              <a:p>
                <a:pPr marL="571500" indent="-228600">
                  <a:buNone/>
                </a:pPr>
                <a:r>
                  <a:rPr lang="en-US" sz="1600" dirty="0" smtClean="0"/>
                  <a:t>B</a:t>
                </a:r>
                <a:r>
                  <a:rPr lang="en-US" sz="1600" dirty="0"/>
                  <a:t>.	</a:t>
                </a:r>
                <a:r>
                  <a:rPr lang="en-US" sz="1600" dirty="0" err="1"/>
                  <a:t>Berapa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fungsi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satu-satu</a:t>
                </a:r>
                <a:r>
                  <a:rPr lang="en-US" sz="1600" dirty="0"/>
                  <a:t> (</a:t>
                </a:r>
                <a:r>
                  <a:rPr lang="en-US" sz="1600" i="1" dirty="0"/>
                  <a:t>injection</a:t>
                </a:r>
                <a:r>
                  <a:rPr lang="en-US" sz="1600" dirty="0"/>
                  <a:t>) yang </a:t>
                </a:r>
                <a:r>
                  <a:rPr lang="en-US" sz="1600" dirty="0" err="1"/>
                  <a:t>bisa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dibuat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{1,2,...,m} </a:t>
                </a:r>
                <a:r>
                  <a:rPr lang="en-US" sz="1600" dirty="0" err="1"/>
                  <a:t>ke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{1,2,...,n}. </a:t>
                </a:r>
              </a:p>
              <a:p>
                <a:pPr marL="571500" indent="-228600">
                  <a:buNone/>
                </a:pPr>
                <a:r>
                  <a:rPr lang="en-US" sz="1600" dirty="0" smtClean="0"/>
                  <a:t>C</a:t>
                </a:r>
                <a:r>
                  <a:rPr lang="en-US" sz="1600" dirty="0"/>
                  <a:t>.	</a:t>
                </a:r>
                <a:r>
                  <a:rPr lang="en-US" sz="1600" dirty="0" err="1"/>
                  <a:t>Banyak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fungsi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pada</a:t>
                </a:r>
                <a:r>
                  <a:rPr lang="en-US" sz="1600" dirty="0"/>
                  <a:t> (</a:t>
                </a:r>
                <a:r>
                  <a:rPr lang="en-US" sz="1600" i="1" dirty="0"/>
                  <a:t>surjection</a:t>
                </a:r>
                <a:r>
                  <a:rPr lang="en-US" sz="1600" dirty="0"/>
                  <a:t>) yang </a:t>
                </a:r>
                <a:r>
                  <a:rPr lang="en-US" sz="1600" dirty="0" err="1"/>
                  <a:t>bisa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dibuat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{1,2,...,m} </a:t>
                </a:r>
                <a:r>
                  <a:rPr lang="en-US" sz="1600" dirty="0" err="1"/>
                  <a:t>ke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{1,2,...,n}. 		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57" t="-543" r="-71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87192"/>
              </p:ext>
            </p:extLst>
          </p:nvPr>
        </p:nvGraphicFramePr>
        <p:xfrm>
          <a:off x="4241800" y="5448300"/>
          <a:ext cx="3352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2133360" imgH="177480" progId="Equation.3">
                  <p:embed/>
                </p:oleObj>
              </mc:Choice>
              <mc:Fallback>
                <p:oleObj name="Equation" r:id="rId4" imgW="21333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1800" y="5448300"/>
                        <a:ext cx="3352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41688"/>
              </p:ext>
            </p:extLst>
          </p:nvPr>
        </p:nvGraphicFramePr>
        <p:xfrm>
          <a:off x="2946400" y="5956300"/>
          <a:ext cx="35356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6" imgW="2209680" imgH="190440" progId="Equation.3">
                  <p:embed/>
                </p:oleObj>
              </mc:Choice>
              <mc:Fallback>
                <p:oleObj name="Equation" r:id="rId6" imgW="22096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6400" y="5956300"/>
                        <a:ext cx="353568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1136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UPH4</vt:lpstr>
      <vt:lpstr>Equation</vt:lpstr>
      <vt:lpstr>PowerPoint Presentation</vt:lpstr>
      <vt:lpstr>Introduction</vt:lpstr>
      <vt:lpstr>Basic Principle</vt:lpstr>
      <vt:lpstr>Pembuktian  </vt:lpstr>
      <vt:lpstr>Contoh 01</vt:lpstr>
      <vt:lpstr>Contoh 2</vt:lpstr>
      <vt:lpstr>Soal Latihan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386</cp:revision>
  <dcterms:created xsi:type="dcterms:W3CDTF">2008-06-16T09:38:38Z</dcterms:created>
  <dcterms:modified xsi:type="dcterms:W3CDTF">2014-10-21T06:51:51Z</dcterms:modified>
</cp:coreProperties>
</file>