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0" r:id="rId5"/>
    <p:sldId id="267" r:id="rId6"/>
    <p:sldId id="268" r:id="rId7"/>
    <p:sldId id="281" r:id="rId8"/>
    <p:sldId id="270" r:id="rId9"/>
    <p:sldId id="271" r:id="rId10"/>
    <p:sldId id="272" r:id="rId11"/>
    <p:sldId id="282" r:id="rId12"/>
    <p:sldId id="283" r:id="rId13"/>
    <p:sldId id="284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66609" autoAdjust="0"/>
  </p:normalViewPr>
  <p:slideViewPr>
    <p:cSldViewPr>
      <p:cViewPr varScale="1">
        <p:scale>
          <a:sx n="45" d="100"/>
          <a:sy n="45" d="100"/>
        </p:scale>
        <p:origin x="24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DE7BC-6A2D-4BC5-9A5F-8343EE00BF7D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10511-0A70-40DD-9F65-6D2D7B8B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7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50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6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altLang="id-ID" sz="12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0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4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7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6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60020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219200" y="5715000"/>
            <a:ext cx="4038600" cy="40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rgbClr val="002060"/>
                </a:solidFill>
              </a:rPr>
              <a:t>Nama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Dosen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4661" y="5715000"/>
            <a:ext cx="1120739" cy="40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2000" b="1">
                <a:solidFill>
                  <a:srgbClr val="002060"/>
                </a:solidFill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DOSEN : </a:t>
            </a:r>
          </a:p>
        </p:txBody>
      </p:sp>
    </p:spTree>
    <p:extLst>
      <p:ext uri="{BB962C8B-B14F-4D97-AF65-F5344CB8AC3E}">
        <p14:creationId xmlns:p14="http://schemas.microsoft.com/office/powerpoint/2010/main" val="41574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2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1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10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53200"/>
            <a:ext cx="1752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31DB2422-387D-4E7D-BD13-DA96FC6E0F1E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0" y="6553200"/>
            <a:ext cx="4953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905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Kejahatan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2895600"/>
            <a:ext cx="3810000" cy="2971800"/>
          </a:xfrm>
        </p:spPr>
        <p:txBody>
          <a:bodyPr>
            <a:normAutofit fontScale="32500" lnSpcReduction="20000"/>
          </a:bodyPr>
          <a:lstStyle/>
          <a:p>
            <a:pPr algn="l"/>
            <a:endParaRPr lang="en-US" dirty="0"/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dirty="0"/>
              <a:t>.</a:t>
            </a:r>
            <a:r>
              <a:rPr lang="en-US" sz="3500" dirty="0" err="1"/>
              <a:t>Bentuk-Bentuk</a:t>
            </a:r>
            <a:r>
              <a:rPr lang="en-US" sz="3500" dirty="0"/>
              <a:t> </a:t>
            </a:r>
            <a:r>
              <a:rPr lang="en-US" sz="3500" dirty="0" err="1"/>
              <a:t>Kejahatan</a:t>
            </a:r>
            <a:r>
              <a:rPr lang="en-US" sz="3500" dirty="0"/>
              <a:t>: </a:t>
            </a:r>
          </a:p>
          <a:p>
            <a:pPr algn="l"/>
            <a:r>
              <a:rPr lang="en-US" sz="3500" dirty="0"/>
              <a:t>    a).</a:t>
            </a:r>
            <a:r>
              <a:rPr lang="en-US" sz="3500" dirty="0" err="1"/>
              <a:t>Kejahatan</a:t>
            </a:r>
            <a:r>
              <a:rPr lang="en-US" sz="3500" dirty="0"/>
              <a:t> </a:t>
            </a:r>
            <a:r>
              <a:rPr lang="en-US" sz="3500" dirty="0" err="1"/>
              <a:t>Tanpa</a:t>
            </a:r>
            <a:r>
              <a:rPr lang="en-US" sz="3500" dirty="0"/>
              <a:t> </a:t>
            </a:r>
            <a:r>
              <a:rPr lang="en-US" sz="3500" dirty="0" err="1"/>
              <a:t>Korban</a:t>
            </a:r>
            <a:r>
              <a:rPr lang="en-US" sz="3500" dirty="0"/>
              <a:t> </a:t>
            </a:r>
          </a:p>
          <a:p>
            <a:pPr algn="l"/>
            <a:r>
              <a:rPr lang="en-US" sz="3500" dirty="0"/>
              <a:t>    b).Organized Crime  </a:t>
            </a:r>
          </a:p>
          <a:p>
            <a:pPr algn="l"/>
            <a:r>
              <a:rPr lang="en-US" sz="3500" dirty="0"/>
              <a:t>    c).Transnational Organized Crime  </a:t>
            </a:r>
          </a:p>
          <a:p>
            <a:pPr algn="l"/>
            <a:r>
              <a:rPr lang="en-US" sz="3500" dirty="0"/>
              <a:t>    d).White-Collar Crime  </a:t>
            </a:r>
          </a:p>
          <a:p>
            <a:pPr algn="l"/>
            <a:r>
              <a:rPr lang="en-US" sz="3500" dirty="0"/>
              <a:t>    e).</a:t>
            </a:r>
            <a:r>
              <a:rPr lang="en-US" sz="3500" dirty="0" err="1"/>
              <a:t>Coorporate</a:t>
            </a:r>
            <a:r>
              <a:rPr lang="en-US" sz="3500" dirty="0"/>
              <a:t> Crime   </a:t>
            </a:r>
          </a:p>
          <a:p>
            <a:pPr algn="l"/>
            <a:r>
              <a:rPr lang="en-US" sz="3500" dirty="0"/>
              <a:t>    f).Cyber Crime  </a:t>
            </a:r>
          </a:p>
          <a:p>
            <a:pPr algn="l"/>
            <a:r>
              <a:rPr lang="en-US" sz="3500" dirty="0"/>
              <a:t>   g).</a:t>
            </a:r>
            <a:r>
              <a:rPr lang="en-US" sz="3500" dirty="0" err="1"/>
              <a:t>Teror</a:t>
            </a:r>
            <a:endParaRPr lang="en-US" sz="3500" dirty="0"/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sz="3500" dirty="0" err="1"/>
              <a:t>Teori</a:t>
            </a:r>
            <a:r>
              <a:rPr lang="en-US" sz="3500" dirty="0"/>
              <a:t> </a:t>
            </a:r>
            <a:r>
              <a:rPr lang="en-US" sz="3500" dirty="0" err="1"/>
              <a:t>Tentang</a:t>
            </a:r>
            <a:r>
              <a:rPr lang="en-US" sz="3500" dirty="0"/>
              <a:t> </a:t>
            </a:r>
            <a:r>
              <a:rPr lang="en-US" sz="3500" dirty="0" err="1"/>
              <a:t>Kejahatan</a:t>
            </a:r>
            <a:r>
              <a:rPr lang="en-US" sz="3500" dirty="0"/>
              <a:t> : </a:t>
            </a:r>
          </a:p>
          <a:p>
            <a:pPr algn="l"/>
            <a:r>
              <a:rPr lang="en-US" sz="3500" dirty="0"/>
              <a:t>   a).</a:t>
            </a:r>
            <a:r>
              <a:rPr lang="en-US" sz="3500" dirty="0" err="1"/>
              <a:t>Teori</a:t>
            </a:r>
            <a:r>
              <a:rPr lang="en-US" sz="3500" dirty="0"/>
              <a:t> </a:t>
            </a:r>
            <a:r>
              <a:rPr lang="en-US" sz="3500" dirty="0" err="1"/>
              <a:t>Teologis</a:t>
            </a:r>
            <a:r>
              <a:rPr lang="en-US" sz="3500" dirty="0"/>
              <a:t>  </a:t>
            </a:r>
          </a:p>
          <a:p>
            <a:pPr algn="l"/>
            <a:r>
              <a:rPr lang="en-US" sz="3500" dirty="0"/>
              <a:t>   b).</a:t>
            </a:r>
            <a:r>
              <a:rPr lang="en-US" sz="3500" dirty="0" err="1"/>
              <a:t>Teori</a:t>
            </a:r>
            <a:r>
              <a:rPr lang="en-US" sz="3500" dirty="0"/>
              <a:t> </a:t>
            </a:r>
            <a:r>
              <a:rPr lang="en-US" sz="3500" dirty="0" err="1"/>
              <a:t>Filsafat</a:t>
            </a:r>
            <a:r>
              <a:rPr lang="en-US" sz="3500" dirty="0"/>
              <a:t> </a:t>
            </a:r>
            <a:r>
              <a:rPr lang="en-US" sz="3500" dirty="0" err="1"/>
              <a:t>ttg</a:t>
            </a:r>
            <a:r>
              <a:rPr lang="en-US" sz="3500" dirty="0"/>
              <a:t> </a:t>
            </a:r>
            <a:r>
              <a:rPr lang="en-US" sz="3500" dirty="0" err="1"/>
              <a:t>manusia</a:t>
            </a:r>
            <a:r>
              <a:rPr lang="en-US" sz="3500" dirty="0"/>
              <a:t>  </a:t>
            </a:r>
          </a:p>
          <a:p>
            <a:pPr algn="l"/>
            <a:r>
              <a:rPr lang="en-US" sz="3500" dirty="0"/>
              <a:t>   c).</a:t>
            </a:r>
            <a:r>
              <a:rPr lang="en-US" sz="3500" dirty="0" err="1"/>
              <a:t>Teori</a:t>
            </a:r>
            <a:r>
              <a:rPr lang="en-US" sz="3500" dirty="0"/>
              <a:t> </a:t>
            </a:r>
            <a:r>
              <a:rPr lang="en-US" sz="3500" dirty="0" err="1"/>
              <a:t>Kemauan</a:t>
            </a:r>
            <a:r>
              <a:rPr lang="en-US" sz="3500" dirty="0"/>
              <a:t> </a:t>
            </a:r>
            <a:r>
              <a:rPr lang="en-US" sz="3500" dirty="0" err="1"/>
              <a:t>Bebas</a:t>
            </a:r>
            <a:r>
              <a:rPr lang="en-US" sz="3500" dirty="0"/>
              <a:t>  </a:t>
            </a:r>
          </a:p>
          <a:p>
            <a:pPr algn="l"/>
            <a:r>
              <a:rPr lang="en-US" sz="3500" dirty="0"/>
              <a:t>  d).</a:t>
            </a:r>
            <a:r>
              <a:rPr lang="en-US" sz="3500" dirty="0" err="1"/>
              <a:t>Teori</a:t>
            </a:r>
            <a:r>
              <a:rPr lang="en-US" sz="3500" dirty="0"/>
              <a:t> </a:t>
            </a:r>
            <a:r>
              <a:rPr lang="en-US" sz="3500" dirty="0" err="1"/>
              <a:t>Penyakit</a:t>
            </a:r>
            <a:r>
              <a:rPr lang="en-US" sz="3500" dirty="0"/>
              <a:t> </a:t>
            </a:r>
            <a:r>
              <a:rPr lang="en-US" sz="3500" dirty="0" err="1"/>
              <a:t>Jiwa</a:t>
            </a:r>
            <a:r>
              <a:rPr lang="en-US" sz="3500" dirty="0"/>
              <a:t>  </a:t>
            </a:r>
          </a:p>
          <a:p>
            <a:pPr algn="l"/>
            <a:r>
              <a:rPr lang="en-US" sz="3500" dirty="0"/>
              <a:t>  e).</a:t>
            </a:r>
            <a:r>
              <a:rPr lang="en-US" sz="3500" dirty="0" err="1"/>
              <a:t>Teori</a:t>
            </a:r>
            <a:r>
              <a:rPr lang="en-US" sz="3500" dirty="0"/>
              <a:t> </a:t>
            </a:r>
            <a:r>
              <a:rPr lang="en-US" sz="3500" dirty="0" err="1"/>
              <a:t>Fa’al</a:t>
            </a:r>
            <a:r>
              <a:rPr lang="en-US" sz="3500" dirty="0"/>
              <a:t> </a:t>
            </a:r>
            <a:r>
              <a:rPr lang="en-US" sz="3500" dirty="0" err="1"/>
              <a:t>tubuh</a:t>
            </a:r>
            <a:endParaRPr lang="en-US" sz="35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Bentuk-Bentuk</a:t>
            </a:r>
            <a:r>
              <a:rPr lang="en-US" altLang="id-ID" dirty="0"/>
              <a:t> </a:t>
            </a:r>
            <a:r>
              <a:rPr lang="en-US" altLang="id-ID" dirty="0" err="1"/>
              <a:t>Kejahatan</a:t>
            </a:r>
            <a:endParaRPr lang="en-US" dirty="0"/>
          </a:p>
        </p:txBody>
      </p:sp>
      <p:sp>
        <p:nvSpPr>
          <p:cNvPr id="4" name="Flowchart: Manual Input 3"/>
          <p:cNvSpPr/>
          <p:nvPr/>
        </p:nvSpPr>
        <p:spPr>
          <a:xfrm>
            <a:off x="228600" y="1143000"/>
            <a:ext cx="3276600" cy="609600"/>
          </a:xfrm>
          <a:prstGeom prst="flowChartManualIn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Arial" pitchFamily="34" charset="0"/>
              <a:buAutoNum type="alphaLcPeriod"/>
              <a:defRPr/>
            </a:pPr>
            <a:r>
              <a:rPr lang="en-US" dirty="0" err="1">
                <a:ea typeface="ＭＳ Ｐゴシック" pitchFamily="34" charset="-128"/>
              </a:rPr>
              <a:t>Kejahatan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tanpa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korban</a:t>
            </a:r>
            <a:r>
              <a:rPr lang="en-US" dirty="0">
                <a:ea typeface="ＭＳ Ｐゴシック" pitchFamily="34" charset="-128"/>
              </a:rPr>
              <a:t> (crime without victim)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3886200"/>
            <a:ext cx="3429000" cy="612648"/>
          </a:xfrm>
          <a:prstGeom prst="flowChartDocumen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d-ID" dirty="0"/>
              <a:t>b. </a:t>
            </a:r>
            <a:r>
              <a:rPr lang="en-US" altLang="id-ID" dirty="0" err="1"/>
              <a:t>Kejahatan</a:t>
            </a:r>
            <a:r>
              <a:rPr lang="en-US" altLang="id-ID" dirty="0"/>
              <a:t> </a:t>
            </a:r>
            <a:r>
              <a:rPr lang="en-US" altLang="id-ID" dirty="0" err="1"/>
              <a:t>Terorganisir</a:t>
            </a:r>
            <a:r>
              <a:rPr lang="en-US" altLang="id-ID" dirty="0"/>
              <a:t> (Organized Crime)</a:t>
            </a:r>
          </a:p>
        </p:txBody>
      </p:sp>
      <p:pic>
        <p:nvPicPr>
          <p:cNvPr id="1026" name="Picture 2" descr="http://media5.picsearch.com/is?l04vwCocb-eApKI4LB2-AXBpzK39GqJf3zuJNhcZQP4&amp;height=1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edia3.picsearch.com/is?SRQfqITGkxryCzBbO2RsGp5XnEBNDfX_iD2VvOg9NpE&amp;height=1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19600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nip Single Corner Rectangle 6"/>
          <p:cNvSpPr/>
          <p:nvPr/>
        </p:nvSpPr>
        <p:spPr>
          <a:xfrm>
            <a:off x="2895600" y="1905000"/>
            <a:ext cx="5181600" cy="1219200"/>
          </a:xfrm>
          <a:prstGeom prst="snip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ea typeface="ＭＳ Ｐゴシック" pitchFamily="34" charset="-128"/>
              </a:rPr>
              <a:t>Kejahatan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tanpa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korban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adalah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tindak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kejahatan</a:t>
            </a:r>
            <a:r>
              <a:rPr lang="en-US" dirty="0">
                <a:ea typeface="ＭＳ Ｐゴシック" pitchFamily="34" charset="-128"/>
              </a:rPr>
              <a:t> yang </a:t>
            </a:r>
            <a:r>
              <a:rPr lang="en-US" dirty="0" err="1">
                <a:ea typeface="ＭＳ Ｐゴシック" pitchFamily="34" charset="-128"/>
              </a:rPr>
              <a:t>tidak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membawa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korban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tetapi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dianggap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tercela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oleh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masyarakat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2819400" y="4572000"/>
            <a:ext cx="4953000" cy="1752600"/>
          </a:xfrm>
          <a:prstGeom prst="snip2Diag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id-ID" dirty="0"/>
              <a:t>Kejahatan yang d</a:t>
            </a:r>
            <a:r>
              <a:rPr lang="en-US" altLang="id-ID" dirty="0" err="1"/>
              <a:t>ilakukan</a:t>
            </a:r>
            <a:r>
              <a:rPr lang="en-US" altLang="id-ID" dirty="0"/>
              <a:t> </a:t>
            </a:r>
            <a:r>
              <a:rPr lang="en-US" altLang="id-ID" dirty="0" err="1"/>
              <a:t>atas</a:t>
            </a:r>
            <a:r>
              <a:rPr lang="en-US" altLang="id-ID" dirty="0"/>
              <a:t> </a:t>
            </a:r>
            <a:r>
              <a:rPr lang="en-US" altLang="id-ID" dirty="0" err="1"/>
              <a:t>nama</a:t>
            </a:r>
            <a:r>
              <a:rPr lang="en-US" altLang="id-ID" dirty="0"/>
              <a:t> </a:t>
            </a:r>
            <a:r>
              <a:rPr lang="en-US" altLang="id-ID" dirty="0" err="1"/>
              <a:t>organisasi</a:t>
            </a:r>
            <a:r>
              <a:rPr lang="id-ID" altLang="id-ID" dirty="0"/>
              <a:t>. Organisasi ini merupakan organisasi yang memiliki jaringan yang kuat lintas negara</a:t>
            </a:r>
            <a:endParaRPr lang="en-US" dirty="0"/>
          </a:p>
        </p:txBody>
      </p:sp>
      <p:pic>
        <p:nvPicPr>
          <p:cNvPr id="1031" name="Picture 7" descr="C:\Users\Devi Stany\Pictures\tks l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76400"/>
            <a:ext cx="5143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Devi Stany\Pictures\tks l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95800"/>
            <a:ext cx="5143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3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tored Data 3"/>
          <p:cNvSpPr/>
          <p:nvPr/>
        </p:nvSpPr>
        <p:spPr>
          <a:xfrm>
            <a:off x="0" y="914400"/>
            <a:ext cx="6096000" cy="457200"/>
          </a:xfrm>
          <a:prstGeom prst="flowChartOnlineStorag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id-ID" dirty="0"/>
              <a:t>c. </a:t>
            </a:r>
            <a:r>
              <a:rPr lang="en-US" altLang="id-ID" dirty="0" err="1"/>
              <a:t>Kejahatan</a:t>
            </a:r>
            <a:r>
              <a:rPr lang="en-US" altLang="id-ID" dirty="0"/>
              <a:t> trans</a:t>
            </a:r>
            <a:r>
              <a:rPr lang="id-ID" altLang="id-ID" dirty="0"/>
              <a:t>-</a:t>
            </a:r>
            <a:r>
              <a:rPr lang="en-US" altLang="id-ID" dirty="0" err="1"/>
              <a:t>nasional</a:t>
            </a:r>
            <a:r>
              <a:rPr lang="en-US" altLang="id-ID" dirty="0"/>
              <a:t>  </a:t>
            </a:r>
            <a:r>
              <a:rPr lang="en-US" altLang="id-ID" dirty="0" err="1"/>
              <a:t>terorganisir</a:t>
            </a:r>
            <a:r>
              <a:rPr lang="en-US" altLang="id-ID" dirty="0"/>
              <a:t> 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152400" y="3429000"/>
            <a:ext cx="5562600" cy="533400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d-ID" dirty="0">
                <a:ea typeface="ＭＳ Ｐゴシック" pitchFamily="34" charset="-128"/>
              </a:rPr>
              <a:t>d. </a:t>
            </a:r>
            <a:r>
              <a:rPr lang="en-US" dirty="0" err="1">
                <a:ea typeface="ＭＳ Ｐゴシック" pitchFamily="34" charset="-128"/>
              </a:rPr>
              <a:t>Kejahatan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kerah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putih</a:t>
            </a:r>
            <a:r>
              <a:rPr lang="en-US" dirty="0">
                <a:ea typeface="ＭＳ Ｐゴシック" pitchFamily="34" charset="-128"/>
              </a:rPr>
              <a:t> (White-Collar Crime)</a:t>
            </a:r>
          </a:p>
        </p:txBody>
      </p:sp>
      <p:pic>
        <p:nvPicPr>
          <p:cNvPr id="4098" name="Picture 2" descr="http://media2.picsearch.com/is?4xx44T4k9UVbQ239Xj6IvzoAuMEJgI69qKqKXGKQj_g&amp;height=2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1447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1.picsearch.com/is?sz-oigqGLLrqWoJG0A0PnJsfZffHkeVxe2ufVlSDpyI&amp;height=3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1638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572000" y="990600"/>
            <a:ext cx="4572000" cy="2286000"/>
          </a:xfrm>
          <a:prstGeom prst="cloudCallout">
            <a:avLst>
              <a:gd name="adj1" fmla="val -68225"/>
              <a:gd name="adj2" fmla="val 155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id-ID" dirty="0"/>
          </a:p>
          <a:p>
            <a:pPr algn="just"/>
            <a:r>
              <a:rPr lang="id-ID" altLang="id-ID" dirty="0"/>
              <a:t>merupakan kejahatan terorganisir antar negara</a:t>
            </a:r>
            <a:r>
              <a:rPr lang="en-US" altLang="id-ID" dirty="0"/>
              <a:t>;</a:t>
            </a:r>
            <a:r>
              <a:rPr lang="id-ID" altLang="id-ID" dirty="0"/>
              <a:t> memiliki jaringan yang sangat kuat antar negara. Adakalanya melibatkan kekuasaan dari negara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5791200" y="3657600"/>
            <a:ext cx="2438400" cy="1603248"/>
          </a:xfrm>
          <a:prstGeom prst="wedgeEllipseCallout">
            <a:avLst>
              <a:gd name="adj1" fmla="val -133949"/>
              <a:gd name="adj2" fmla="val 32742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kejahatan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orang-orang </a:t>
            </a:r>
            <a:r>
              <a:rPr lang="en-US" dirty="0" err="1"/>
              <a:t>terhormat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80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304800" y="1295400"/>
            <a:ext cx="4572000" cy="533400"/>
          </a:xfrm>
          <a:prstGeom prst="snip1Rect">
            <a:avLst>
              <a:gd name="adj" fmla="val 2536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e. </a:t>
            </a:r>
            <a:r>
              <a:rPr lang="en-US" dirty="0" err="1">
                <a:ea typeface="ＭＳ Ｐゴシック" pitchFamily="34" charset="-128"/>
              </a:rPr>
              <a:t>Kejahatan</a:t>
            </a:r>
            <a:r>
              <a:rPr lang="en-US" dirty="0">
                <a:ea typeface="ＭＳ Ｐゴシック" pitchFamily="34" charset="-128"/>
              </a:rPr>
              <a:t>  </a:t>
            </a:r>
            <a:r>
              <a:rPr lang="en-US" dirty="0" err="1">
                <a:ea typeface="ＭＳ Ｐゴシック" pitchFamily="34" charset="-128"/>
              </a:rPr>
              <a:t>bersama</a:t>
            </a:r>
            <a:r>
              <a:rPr lang="en-US" dirty="0">
                <a:ea typeface="ＭＳ Ｐゴシック" pitchFamily="34" charset="-128"/>
              </a:rPr>
              <a:t> (Corporate Crime)</a:t>
            </a:r>
            <a:endParaRPr lang="id-ID" dirty="0">
              <a:ea typeface="ＭＳ Ｐゴシック" pitchFamily="34" charset="-128"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26504" y="3581400"/>
            <a:ext cx="4343400" cy="533400"/>
          </a:xfrm>
          <a:prstGeom prst="snip2DiagRect">
            <a:avLst>
              <a:gd name="adj1" fmla="val 0"/>
              <a:gd name="adj2" fmla="val 2971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f. </a:t>
            </a:r>
            <a:r>
              <a:rPr lang="en-US" dirty="0" err="1">
                <a:ea typeface="ＭＳ Ｐゴシック" pitchFamily="34" charset="-128"/>
              </a:rPr>
              <a:t>Kejahatan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dunia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maya</a:t>
            </a:r>
            <a:r>
              <a:rPr lang="en-US" dirty="0">
                <a:ea typeface="ＭＳ Ｐゴシック" pitchFamily="34" charset="-128"/>
              </a:rPr>
              <a:t> (Cyber Crime)</a:t>
            </a:r>
            <a:endParaRPr lang="id-ID" dirty="0">
              <a:ea typeface="ＭＳ Ｐゴシック" pitchFamily="34" charset="-128"/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152400" y="5562600"/>
            <a:ext cx="1371600" cy="457200"/>
          </a:xfrm>
          <a:prstGeom prst="snip2SameRect">
            <a:avLst>
              <a:gd name="adj1" fmla="val 25363"/>
              <a:gd name="adj2" fmla="val 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d-ID" dirty="0"/>
              <a:t>g. </a:t>
            </a:r>
            <a:r>
              <a:rPr lang="en-US" altLang="id-ID" dirty="0" err="1"/>
              <a:t>Teror</a:t>
            </a:r>
            <a:endParaRPr lang="id-ID" altLang="id-ID" dirty="0"/>
          </a:p>
        </p:txBody>
      </p:sp>
      <p:pic>
        <p:nvPicPr>
          <p:cNvPr id="5122" name="Picture 2" descr="http://media5.picsearch.com/is?RmDg_fvbCUf8IoHkR_Zhl9TkGRumN79IDteDSCZ0bgE&amp;height=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362201"/>
            <a:ext cx="2133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media3.picsearch.com/is?Mhky__5VmefX1a0DqSOQUhr6ieLZpgSOPQjvBqyl-vM&amp;height=2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22860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orizontal Scroll 7"/>
          <p:cNvSpPr/>
          <p:nvPr/>
        </p:nvSpPr>
        <p:spPr>
          <a:xfrm>
            <a:off x="2895600" y="1752600"/>
            <a:ext cx="6019800" cy="1371600"/>
          </a:xfrm>
          <a:prstGeom prst="horizontalScroll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ea typeface="ＭＳ Ｐゴシック" pitchFamily="34" charset="-128"/>
              </a:rPr>
              <a:t>Dilakukan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atas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nama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organisasi</a:t>
            </a:r>
            <a:r>
              <a:rPr lang="en-US" dirty="0">
                <a:ea typeface="ＭＳ Ｐゴシック" pitchFamily="34" charset="-128"/>
              </a:rPr>
              <a:t> formal </a:t>
            </a:r>
            <a:r>
              <a:rPr lang="en-US" dirty="0" err="1">
                <a:ea typeface="ＭＳ Ｐゴシック" pitchFamily="34" charset="-128"/>
              </a:rPr>
              <a:t>dengan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tujuan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menaikkan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keuntungan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atau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menekan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kerugian</a:t>
            </a:r>
            <a:r>
              <a:rPr lang="id-ID" dirty="0">
                <a:ea typeface="ＭＳ Ｐゴシック" pitchFamily="34" charset="-128"/>
              </a:rPr>
              <a:t>. Berhubung  kejahatan ini dilakukan atas nama organisasi maka sangat terkait dengan birokrasi organisasi tersebut</a:t>
            </a:r>
            <a:endParaRPr lang="en-US" dirty="0"/>
          </a:p>
        </p:txBody>
      </p:sp>
      <p:pic>
        <p:nvPicPr>
          <p:cNvPr id="5126" name="Picture 6" descr="http://media3.picsearch.com/is?HPQrArayHapxIlds46D09pMRUEhHzAHii2ytybWOF6g&amp;height=24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1371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2286000" y="4267200"/>
            <a:ext cx="6477000" cy="609600"/>
          </a:xfrm>
          <a:prstGeom prst="wedgeRectCallout">
            <a:avLst>
              <a:gd name="adj1" fmla="val -59196"/>
              <a:gd name="adj2" fmla="val -1251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ea typeface="ＭＳ Ｐゴシック" pitchFamily="34" charset="-128"/>
              </a:rPr>
              <a:t>B</a:t>
            </a:r>
            <a:r>
              <a:rPr lang="id-ID" dirty="0">
                <a:ea typeface="ＭＳ Ｐゴシック" pitchFamily="34" charset="-128"/>
              </a:rPr>
              <a:t>entuk kejahatan 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id-ID" dirty="0">
                <a:ea typeface="ＭＳ Ｐゴシック" pitchFamily="34" charset="-128"/>
              </a:rPr>
              <a:t>dijumpai  masyarakat yang sering menggunakan media melalui internet dan Short Message Service (SMS). 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429000" y="5638800"/>
            <a:ext cx="5486400" cy="702365"/>
          </a:xfrm>
          <a:prstGeom prst="wedgeRoundRectCallout">
            <a:avLst>
              <a:gd name="adj1" fmla="val -61098"/>
              <a:gd name="adj2" fmla="val -2595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altLang="id-ID" dirty="0"/>
              <a:t>Kejahatan berbentuk ‘perang urat saraf’,  bertujuan menimbulkan rasa takut orang lain. </a:t>
            </a:r>
            <a:endParaRPr lang="en-US" dirty="0"/>
          </a:p>
        </p:txBody>
      </p:sp>
      <p:pic>
        <p:nvPicPr>
          <p:cNvPr id="5128" name="Picture 8" descr="http://media5.picsearch.com/is?RF9ta61Sz8qfur3LBFGkuCmki0QDW3WFvBnCuOMqrQo&amp;height=25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334000"/>
            <a:ext cx="1143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9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Kejatuhan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Poythress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Dosa</a:t>
            </a:r>
            <a:r>
              <a:rPr lang="en-US" dirty="0"/>
              <a:t> </a:t>
            </a:r>
            <a:r>
              <a:rPr lang="en-US" dirty="0" err="1"/>
              <a:t>Natur</a:t>
            </a:r>
            <a:endParaRPr lang="en-US" dirty="0"/>
          </a:p>
          <a:p>
            <a:r>
              <a:rPr lang="en-US" dirty="0" err="1"/>
              <a:t>Pemulihan</a:t>
            </a:r>
            <a:r>
              <a:rPr lang="en-US" dirty="0"/>
              <a:t> : </a:t>
            </a:r>
            <a:r>
              <a:rPr lang="en-US" dirty="0" err="1"/>
              <a:t>Penebusan</a:t>
            </a:r>
            <a:endParaRPr lang="en-US" dirty="0"/>
          </a:p>
          <a:p>
            <a:r>
              <a:rPr lang="en-US" dirty="0" err="1"/>
              <a:t>Rekonsiliasi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5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629400" cy="4267200"/>
          </a:xfrm>
        </p:spPr>
      </p:pic>
    </p:spTree>
    <p:extLst>
      <p:ext uri="{BB962C8B-B14F-4D97-AF65-F5344CB8AC3E}">
        <p14:creationId xmlns:p14="http://schemas.microsoft.com/office/powerpoint/2010/main" val="6732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Instruksional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752600"/>
            <a:ext cx="8077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3600" dirty="0" err="1"/>
              <a:t>Mahasiswa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menyebutkan</a:t>
            </a:r>
            <a:r>
              <a:rPr lang="en-US" sz="3600" dirty="0"/>
              <a:t> </a:t>
            </a:r>
            <a:r>
              <a:rPr lang="en-US" sz="3600" dirty="0" err="1"/>
              <a:t>tindakan</a:t>
            </a:r>
            <a:r>
              <a:rPr lang="en-US" sz="3600" dirty="0"/>
              <a:t> yang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dilakukan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memperbaiki</a:t>
            </a:r>
            <a:r>
              <a:rPr lang="en-US" sz="3600" dirty="0"/>
              <a:t> </a:t>
            </a:r>
            <a:r>
              <a:rPr lang="en-US" sz="3600" dirty="0" err="1"/>
              <a:t>kejahatan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menggunakan</a:t>
            </a:r>
            <a:r>
              <a:rPr lang="en-US" sz="3600" dirty="0"/>
              <a:t>  </a:t>
            </a:r>
            <a:r>
              <a:rPr lang="en-US" sz="3600" dirty="0" err="1"/>
              <a:t>pandangan</a:t>
            </a:r>
            <a:r>
              <a:rPr lang="en-US" sz="3600" dirty="0"/>
              <a:t> </a:t>
            </a:r>
            <a:r>
              <a:rPr lang="en-US" sz="3600" dirty="0" err="1"/>
              <a:t>Teologis</a:t>
            </a:r>
            <a:r>
              <a:rPr lang="en-US" sz="3600" dirty="0"/>
              <a:t>.</a:t>
            </a:r>
          </a:p>
          <a:p>
            <a:pPr marL="457200" lvl="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385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Sunarto</a:t>
            </a:r>
            <a:r>
              <a:rPr lang="en-US" dirty="0"/>
              <a:t>, </a:t>
            </a:r>
            <a:r>
              <a:rPr lang="en-US" dirty="0" err="1"/>
              <a:t>Kamanto</a:t>
            </a:r>
            <a:r>
              <a:rPr lang="en-US" dirty="0"/>
              <a:t>; </a:t>
            </a:r>
            <a:r>
              <a:rPr lang="en-US" b="1" i="1" dirty="0" err="1"/>
              <a:t>Pengantar</a:t>
            </a:r>
            <a:r>
              <a:rPr lang="en-US" b="1" i="1" dirty="0"/>
              <a:t> </a:t>
            </a:r>
            <a:r>
              <a:rPr lang="en-US" b="1" i="1" dirty="0" err="1"/>
              <a:t>Sosiologi</a:t>
            </a:r>
            <a:r>
              <a:rPr lang="en-US" dirty="0"/>
              <a:t> (</a:t>
            </a:r>
            <a:r>
              <a:rPr lang="en-US" dirty="0" err="1"/>
              <a:t>Edisi</a:t>
            </a:r>
            <a:r>
              <a:rPr lang="en-US" dirty="0"/>
              <a:t> </a:t>
            </a:r>
            <a:r>
              <a:rPr lang="en-US" dirty="0" err="1"/>
              <a:t>Revisi</a:t>
            </a:r>
            <a:r>
              <a:rPr lang="en-US" dirty="0"/>
              <a:t>),  Jakarta: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Penerbit</a:t>
            </a:r>
            <a:r>
              <a:rPr lang="en-US" dirty="0"/>
              <a:t> FE </a:t>
            </a:r>
            <a:r>
              <a:rPr lang="en-US" dirty="0" err="1"/>
              <a:t>Universitas</a:t>
            </a:r>
            <a:r>
              <a:rPr lang="en-US" dirty="0"/>
              <a:t> Indonesia, 2004,  </a:t>
            </a:r>
            <a:r>
              <a:rPr lang="en-US" dirty="0" err="1"/>
              <a:t>hal</a:t>
            </a:r>
            <a:r>
              <a:rPr lang="en-US" dirty="0"/>
              <a:t> 175 – 186</a:t>
            </a:r>
          </a:p>
          <a:p>
            <a:endParaRPr lang="en-US" dirty="0"/>
          </a:p>
          <a:p>
            <a:pPr lvl="0"/>
            <a:r>
              <a:rPr lang="en-US" dirty="0"/>
              <a:t>Andersen, Margaret, L; Taylor, Howard, F; </a:t>
            </a:r>
            <a:r>
              <a:rPr lang="en-US" b="1" i="1" dirty="0"/>
              <a:t>Sociology</a:t>
            </a:r>
            <a:r>
              <a:rPr lang="en-US" dirty="0"/>
              <a:t>, USA : Thomson Learning, </a:t>
            </a:r>
            <a:r>
              <a:rPr lang="en-US" dirty="0" err="1"/>
              <a:t>Inc</a:t>
            </a:r>
            <a:r>
              <a:rPr lang="en-US" dirty="0"/>
              <a:t>, 2005, </a:t>
            </a:r>
            <a:r>
              <a:rPr lang="en-US" dirty="0" err="1"/>
              <a:t>hal</a:t>
            </a:r>
            <a:r>
              <a:rPr lang="en-US" dirty="0"/>
              <a:t>. 148 – 180,  455</a:t>
            </a:r>
          </a:p>
          <a:p>
            <a:endParaRPr lang="en-US" dirty="0"/>
          </a:p>
          <a:p>
            <a:pPr lvl="0"/>
            <a:r>
              <a:rPr lang="en-US" dirty="0" err="1"/>
              <a:t>Setiadi</a:t>
            </a:r>
            <a:r>
              <a:rPr lang="en-US" dirty="0"/>
              <a:t>, </a:t>
            </a:r>
            <a:r>
              <a:rPr lang="en-US" dirty="0" err="1"/>
              <a:t>Elly</a:t>
            </a:r>
            <a:r>
              <a:rPr lang="en-US" dirty="0"/>
              <a:t>, M; </a:t>
            </a:r>
            <a:r>
              <a:rPr lang="en-US" dirty="0" err="1"/>
              <a:t>Kolip</a:t>
            </a:r>
            <a:r>
              <a:rPr lang="en-US" dirty="0"/>
              <a:t>, Usman; </a:t>
            </a:r>
            <a:r>
              <a:rPr lang="en-US" b="1" i="1" dirty="0" err="1"/>
              <a:t>Pengantar</a:t>
            </a:r>
            <a:r>
              <a:rPr lang="en-US" b="1" i="1" dirty="0"/>
              <a:t> </a:t>
            </a:r>
            <a:r>
              <a:rPr lang="en-US" b="1" i="1" dirty="0" err="1"/>
              <a:t>Sosiologi</a:t>
            </a:r>
            <a:r>
              <a:rPr lang="en-US" dirty="0"/>
              <a:t>, Jakarta : </a:t>
            </a:r>
            <a:r>
              <a:rPr lang="en-US" dirty="0" err="1"/>
              <a:t>Kencana</a:t>
            </a:r>
            <a:r>
              <a:rPr lang="en-US"/>
              <a:t>, 2011, </a:t>
            </a:r>
            <a:r>
              <a:rPr lang="en-US" dirty="0" err="1"/>
              <a:t>hal</a:t>
            </a:r>
            <a:r>
              <a:rPr lang="en-US" dirty="0"/>
              <a:t>. 235 - 247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1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pic>
        <p:nvPicPr>
          <p:cNvPr id="5" name="Picture 4" descr="Animasi-Bergerak-gif-kucing baca koran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600" y="2133600"/>
            <a:ext cx="1905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owchart: Internal Storage 6"/>
          <p:cNvSpPr/>
          <p:nvPr/>
        </p:nvSpPr>
        <p:spPr>
          <a:xfrm>
            <a:off x="2286000" y="1143000"/>
            <a:ext cx="6858000" cy="5715000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Blip>
                <a:blip r:embed="rId4"/>
              </a:buBlip>
            </a:pPr>
            <a:r>
              <a:rPr lang="en-US" altLang="id-ID" sz="2000" dirty="0" err="1">
                <a:solidFill>
                  <a:srgbClr val="000000"/>
                </a:solidFill>
              </a:rPr>
              <a:t>Kejahatan</a:t>
            </a:r>
            <a:r>
              <a:rPr lang="en-US" altLang="id-ID" sz="2000" dirty="0">
                <a:solidFill>
                  <a:srgbClr val="000000"/>
                </a:solidFill>
              </a:rPr>
              <a:t>  </a:t>
            </a:r>
            <a:r>
              <a:rPr lang="en-US" altLang="id-ID" sz="2000" dirty="0" err="1">
                <a:solidFill>
                  <a:srgbClr val="000000"/>
                </a:solidFill>
              </a:rPr>
              <a:t>adalah</a:t>
            </a:r>
            <a:r>
              <a:rPr lang="en-US" altLang="id-ID" sz="2000" dirty="0">
                <a:solidFill>
                  <a:srgbClr val="000000"/>
                </a:solidFill>
              </a:rPr>
              <a:t>  </a:t>
            </a:r>
            <a:r>
              <a:rPr lang="en-US" altLang="id-ID" sz="2000" dirty="0" err="1">
                <a:solidFill>
                  <a:srgbClr val="000000"/>
                </a:solidFill>
              </a:rPr>
              <a:t>suatu</a:t>
            </a:r>
            <a:r>
              <a:rPr lang="en-US" altLang="id-ID" sz="2000" dirty="0">
                <a:solidFill>
                  <a:srgbClr val="000000"/>
                </a:solidFill>
              </a:rPr>
              <a:t>  </a:t>
            </a:r>
            <a:r>
              <a:rPr lang="en-US" altLang="id-ID" sz="2000" dirty="0" err="1">
                <a:solidFill>
                  <a:srgbClr val="000000"/>
                </a:solidFill>
              </a:rPr>
              <a:t>prilaku</a:t>
            </a:r>
            <a:r>
              <a:rPr lang="en-US" altLang="id-ID" sz="2000" dirty="0">
                <a:solidFill>
                  <a:srgbClr val="000000"/>
                </a:solidFill>
              </a:rPr>
              <a:t>, </a:t>
            </a:r>
            <a:r>
              <a:rPr lang="en-US" altLang="id-ID" sz="2000" dirty="0" err="1">
                <a:solidFill>
                  <a:srgbClr val="000000"/>
                </a:solidFill>
              </a:rPr>
              <a:t>tindakan</a:t>
            </a:r>
            <a:r>
              <a:rPr lang="en-US" altLang="id-ID" sz="2000" dirty="0">
                <a:solidFill>
                  <a:srgbClr val="000000"/>
                </a:solidFill>
              </a:rPr>
              <a:t>, </a:t>
            </a:r>
            <a:r>
              <a:rPr lang="en-US" altLang="id-ID" sz="2000" dirty="0" err="1">
                <a:solidFill>
                  <a:srgbClr val="000000"/>
                </a:solidFill>
              </a:rPr>
              <a:t>perbuatan</a:t>
            </a:r>
            <a:r>
              <a:rPr lang="en-US" altLang="id-ID" sz="2000" dirty="0">
                <a:solidFill>
                  <a:srgbClr val="000000"/>
                </a:solidFill>
              </a:rPr>
              <a:t> yang </a:t>
            </a:r>
            <a:r>
              <a:rPr lang="en-US" altLang="id-ID" sz="2000" dirty="0" err="1">
                <a:solidFill>
                  <a:srgbClr val="000000"/>
                </a:solidFill>
              </a:rPr>
              <a:t>melanggar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ketentuan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hukum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pidana</a:t>
            </a:r>
            <a:r>
              <a:rPr lang="en-US" altLang="id-ID" sz="2000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altLang="id-ID" sz="2000" dirty="0">
              <a:solidFill>
                <a:srgbClr val="000000"/>
              </a:solidFill>
            </a:endParaRPr>
          </a:p>
          <a:p>
            <a:pPr algn="just"/>
            <a:r>
              <a:rPr lang="en-US" altLang="id-ID" sz="2000" b="1" dirty="0" err="1">
                <a:solidFill>
                  <a:srgbClr val="0070C0"/>
                </a:solidFill>
              </a:rPr>
              <a:t>Menurut</a:t>
            </a:r>
            <a:r>
              <a:rPr lang="en-US" altLang="id-ID" sz="2000" b="1" dirty="0">
                <a:solidFill>
                  <a:srgbClr val="0070C0"/>
                </a:solidFill>
              </a:rPr>
              <a:t> </a:t>
            </a:r>
            <a:r>
              <a:rPr lang="en-US" altLang="id-ID" sz="2000" b="1" dirty="0" err="1">
                <a:solidFill>
                  <a:srgbClr val="0070C0"/>
                </a:solidFill>
              </a:rPr>
              <a:t>Bemmelem</a:t>
            </a:r>
            <a:r>
              <a:rPr lang="en-US" altLang="id-ID" sz="2000" b="1" dirty="0">
                <a:solidFill>
                  <a:srgbClr val="0070C0"/>
                </a:solidFill>
              </a:rPr>
              <a:t> </a:t>
            </a:r>
            <a:r>
              <a:rPr lang="en-US" altLang="id-ID" sz="2000" dirty="0">
                <a:solidFill>
                  <a:srgbClr val="000000"/>
                </a:solidFill>
              </a:rPr>
              <a:t>: </a:t>
            </a:r>
          </a:p>
          <a:p>
            <a:pPr algn="just"/>
            <a:r>
              <a:rPr lang="en-US" altLang="id-ID" sz="2000" dirty="0" err="1">
                <a:solidFill>
                  <a:srgbClr val="000000"/>
                </a:solidFill>
              </a:rPr>
              <a:t>Kejahatan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adalah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suatu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perbuatan</a:t>
            </a:r>
            <a:r>
              <a:rPr lang="en-US" altLang="id-ID" sz="2000" dirty="0">
                <a:solidFill>
                  <a:srgbClr val="000000"/>
                </a:solidFill>
              </a:rPr>
              <a:t> anti </a:t>
            </a:r>
            <a:r>
              <a:rPr lang="en-US" altLang="id-ID" sz="2000" dirty="0" err="1">
                <a:solidFill>
                  <a:srgbClr val="000000"/>
                </a:solidFill>
              </a:rPr>
              <a:t>sosial</a:t>
            </a:r>
            <a:r>
              <a:rPr lang="en-US" altLang="id-ID" sz="2000" dirty="0">
                <a:solidFill>
                  <a:srgbClr val="000000"/>
                </a:solidFill>
              </a:rPr>
              <a:t> yang </a:t>
            </a:r>
            <a:r>
              <a:rPr lang="en-US" altLang="id-ID" sz="2000" dirty="0" err="1">
                <a:solidFill>
                  <a:srgbClr val="000000"/>
                </a:solidFill>
              </a:rPr>
              <a:t>menimbulkan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kerugian</a:t>
            </a:r>
            <a:r>
              <a:rPr lang="en-US" altLang="id-ID" sz="2000" dirty="0">
                <a:solidFill>
                  <a:srgbClr val="000000"/>
                </a:solidFill>
              </a:rPr>
              <a:t>, </a:t>
            </a:r>
            <a:r>
              <a:rPr lang="en-US" altLang="id-ID" sz="2000" dirty="0" err="1">
                <a:solidFill>
                  <a:srgbClr val="000000"/>
                </a:solidFill>
              </a:rPr>
              <a:t>ketidak-patutan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dalam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masyarakat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sehingga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menimbulkan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kegelisahan</a:t>
            </a:r>
            <a:r>
              <a:rPr lang="en-US" altLang="id-ID" sz="2000" dirty="0">
                <a:solidFill>
                  <a:srgbClr val="000000"/>
                </a:solidFill>
              </a:rPr>
              <a:t> di </a:t>
            </a:r>
            <a:r>
              <a:rPr lang="en-US" altLang="id-ID" sz="2000" dirty="0" err="1">
                <a:solidFill>
                  <a:srgbClr val="000000"/>
                </a:solidFill>
              </a:rPr>
              <a:t>dalam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masyarakat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dan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untuk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menentramkan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masyarakat</a:t>
            </a:r>
            <a:r>
              <a:rPr lang="en-US" altLang="id-ID" sz="2000" dirty="0">
                <a:solidFill>
                  <a:srgbClr val="000000"/>
                </a:solidFill>
              </a:rPr>
              <a:t>, </a:t>
            </a:r>
            <a:r>
              <a:rPr lang="en-US" altLang="id-ID" sz="2000" dirty="0" err="1">
                <a:solidFill>
                  <a:srgbClr val="000000"/>
                </a:solidFill>
              </a:rPr>
              <a:t>negara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menjatuhkan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hukuman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kepada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penjahat</a:t>
            </a:r>
            <a:r>
              <a:rPr lang="en-US" altLang="id-ID" sz="2000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altLang="id-ID" sz="2000" dirty="0">
              <a:solidFill>
                <a:srgbClr val="000000"/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altLang="id-ID" sz="2000" dirty="0">
                <a:solidFill>
                  <a:srgbClr val="000000"/>
                </a:solidFill>
              </a:rPr>
              <a:t>Ada 3 </a:t>
            </a:r>
            <a:r>
              <a:rPr lang="en-US" altLang="id-ID" sz="2000" dirty="0" err="1">
                <a:solidFill>
                  <a:srgbClr val="000000"/>
                </a:solidFill>
              </a:rPr>
              <a:t>hal</a:t>
            </a:r>
            <a:r>
              <a:rPr lang="en-US" altLang="id-ID" sz="2000" dirty="0">
                <a:solidFill>
                  <a:srgbClr val="000000"/>
                </a:solidFill>
              </a:rPr>
              <a:t> agar </a:t>
            </a:r>
            <a:r>
              <a:rPr lang="en-US" altLang="id-ID" sz="2000" dirty="0" err="1">
                <a:solidFill>
                  <a:srgbClr val="000000"/>
                </a:solidFill>
              </a:rPr>
              <a:t>dapat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memenuhi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unsur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kejahatan</a:t>
            </a:r>
            <a:r>
              <a:rPr lang="en-US" altLang="id-ID" sz="2000" dirty="0">
                <a:solidFill>
                  <a:srgbClr val="000000"/>
                </a:solidFill>
              </a:rPr>
              <a:t> :</a:t>
            </a:r>
          </a:p>
          <a:p>
            <a:pPr marL="342900" indent="-342900" algn="just">
              <a:buBlip>
                <a:blip r:embed="rId5"/>
              </a:buBlip>
            </a:pPr>
            <a:r>
              <a:rPr lang="en-US" altLang="id-ID" sz="2000" dirty="0" err="1">
                <a:solidFill>
                  <a:srgbClr val="000000"/>
                </a:solidFill>
              </a:rPr>
              <a:t>Prilaku</a:t>
            </a:r>
            <a:r>
              <a:rPr lang="en-US" altLang="id-ID" sz="2000" dirty="0">
                <a:solidFill>
                  <a:srgbClr val="000000"/>
                </a:solidFill>
              </a:rPr>
              <a:t>, </a:t>
            </a:r>
            <a:r>
              <a:rPr lang="en-US" altLang="id-ID" sz="2000" dirty="0" err="1">
                <a:solidFill>
                  <a:srgbClr val="000000"/>
                </a:solidFill>
              </a:rPr>
              <a:t>perbuatan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jahat</a:t>
            </a:r>
            <a:endParaRPr lang="en-US" altLang="id-ID" sz="2000" dirty="0">
              <a:solidFill>
                <a:srgbClr val="000000"/>
              </a:solidFill>
            </a:endParaRPr>
          </a:p>
          <a:p>
            <a:pPr marL="342900" indent="-342900" algn="just">
              <a:buBlip>
                <a:blip r:embed="rId5"/>
              </a:buBlip>
            </a:pPr>
            <a:r>
              <a:rPr lang="en-US" altLang="id-ID" sz="2000" dirty="0" err="1">
                <a:solidFill>
                  <a:srgbClr val="000000"/>
                </a:solidFill>
              </a:rPr>
              <a:t>Menimbulkan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korban</a:t>
            </a:r>
            <a:endParaRPr lang="en-US" altLang="id-ID" sz="2000" dirty="0">
              <a:solidFill>
                <a:srgbClr val="000000"/>
              </a:solidFill>
            </a:endParaRPr>
          </a:p>
          <a:p>
            <a:pPr marL="342900" indent="-342900" algn="just">
              <a:buBlip>
                <a:blip r:embed="rId5"/>
              </a:buBlip>
            </a:pPr>
            <a:r>
              <a:rPr lang="en-US" altLang="id-ID" sz="2000" dirty="0" err="1">
                <a:solidFill>
                  <a:srgbClr val="000000"/>
                </a:solidFill>
              </a:rPr>
              <a:t>Melanggar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hukum</a:t>
            </a:r>
            <a:r>
              <a:rPr lang="en-US" altLang="id-ID" sz="2000" dirty="0">
                <a:solidFill>
                  <a:srgbClr val="000000"/>
                </a:solidFill>
              </a:rPr>
              <a:t> </a:t>
            </a:r>
            <a:r>
              <a:rPr lang="en-US" altLang="id-ID" sz="2000" dirty="0" err="1">
                <a:solidFill>
                  <a:srgbClr val="000000"/>
                </a:solidFill>
              </a:rPr>
              <a:t>pidana</a:t>
            </a:r>
            <a:endParaRPr lang="en-US" altLang="id-ID" sz="2000" dirty="0">
              <a:solidFill>
                <a:srgbClr val="000000"/>
              </a:solidFill>
            </a:endParaRPr>
          </a:p>
          <a:p>
            <a:pPr marL="342900" indent="-342900" algn="just">
              <a:buBlip>
                <a:blip r:embed="rId5"/>
              </a:buBlip>
            </a:pPr>
            <a:endParaRPr lang="en-US" altLang="id-ID" sz="2000" dirty="0">
              <a:solidFill>
                <a:srgbClr val="000000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762000" y="1066800"/>
            <a:ext cx="2286000" cy="1524000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kejahatan</a:t>
            </a:r>
            <a:r>
              <a:rPr lang="en-US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0523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Teori</a:t>
            </a:r>
            <a:r>
              <a:rPr lang="en-US" altLang="id-ID" dirty="0"/>
              <a:t> </a:t>
            </a:r>
            <a:r>
              <a:rPr lang="en-US" altLang="id-ID" dirty="0" err="1"/>
              <a:t>Tentang</a:t>
            </a:r>
            <a:r>
              <a:rPr lang="en-US" altLang="id-ID" dirty="0"/>
              <a:t> </a:t>
            </a:r>
            <a:r>
              <a:rPr lang="en-US" altLang="id-ID" dirty="0" err="1"/>
              <a:t>Kejahatan</a:t>
            </a:r>
            <a:endParaRPr lang="en-US" dirty="0"/>
          </a:p>
        </p:txBody>
      </p:sp>
      <p:sp>
        <p:nvSpPr>
          <p:cNvPr id="7" name="Flowchart: Internal Storage 6"/>
          <p:cNvSpPr/>
          <p:nvPr/>
        </p:nvSpPr>
        <p:spPr>
          <a:xfrm>
            <a:off x="3886200" y="1447800"/>
            <a:ext cx="4343400" cy="5029200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Blip>
                <a:blip r:embed="rId3"/>
              </a:buBlip>
            </a:pPr>
            <a:r>
              <a:rPr lang="en-US" altLang="id-ID" sz="2400" dirty="0" err="1"/>
              <a:t>Teori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ini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menyatakan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kriminalitas</a:t>
            </a:r>
            <a:r>
              <a:rPr lang="en-US" altLang="id-ID" sz="2400" dirty="0"/>
              <a:t> sebagai </a:t>
            </a:r>
            <a:r>
              <a:rPr lang="en-US" altLang="id-ID" sz="2400" dirty="0" err="1"/>
              <a:t>perbuatan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dosa</a:t>
            </a:r>
            <a:r>
              <a:rPr lang="en-US" altLang="id-ID" sz="2400" dirty="0"/>
              <a:t> yang </a:t>
            </a:r>
            <a:r>
              <a:rPr lang="en-US" altLang="id-ID" sz="2400" dirty="0" err="1"/>
              <a:t>jahat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sifatnya</a:t>
            </a:r>
            <a:r>
              <a:rPr lang="en-US" altLang="id-ID" sz="2400" dirty="0"/>
              <a:t>. </a:t>
            </a:r>
          </a:p>
          <a:p>
            <a:pPr algn="just">
              <a:buBlip>
                <a:blip r:embed="rId3"/>
              </a:buBlip>
            </a:pPr>
            <a:r>
              <a:rPr lang="en-US" altLang="id-ID" sz="2400" dirty="0" err="1"/>
              <a:t>Pandangan</a:t>
            </a:r>
            <a:r>
              <a:rPr lang="id-ID" altLang="id-ID" sz="2400" dirty="0"/>
              <a:t> </a:t>
            </a:r>
            <a:r>
              <a:rPr lang="en-US" altLang="id-ID" sz="2400" dirty="0" err="1"/>
              <a:t>ini</a:t>
            </a:r>
            <a:r>
              <a:rPr lang="id-ID" altLang="id-ID" sz="2400" dirty="0"/>
              <a:t> memberikan kesempatan kepada manusia untuk bertobat dengan cara mengikuti perintah yang terdapat dalam Kitab Suci.</a:t>
            </a:r>
            <a:endParaRPr lang="en-US" altLang="id-ID" sz="2400" dirty="0"/>
          </a:p>
        </p:txBody>
      </p:sp>
      <p:pic>
        <p:nvPicPr>
          <p:cNvPr id="11" name="Picture 10" descr="genesis kejatuhan manusia dlm kristen"/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2590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lowchart: Manual Input 11"/>
          <p:cNvSpPr/>
          <p:nvPr/>
        </p:nvSpPr>
        <p:spPr>
          <a:xfrm>
            <a:off x="152400" y="1600200"/>
            <a:ext cx="2209800" cy="685800"/>
          </a:xfrm>
          <a:prstGeom prst="flowChartManualIn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altLang="id-ID" sz="2000" b="1" dirty="0"/>
              <a:t>a. </a:t>
            </a:r>
            <a:r>
              <a:rPr lang="en-US" altLang="id-ID" sz="2000" b="1" dirty="0" err="1"/>
              <a:t>Teori</a:t>
            </a:r>
            <a:r>
              <a:rPr lang="en-US" altLang="id-ID" sz="2000" b="1" dirty="0"/>
              <a:t> </a:t>
            </a:r>
            <a:r>
              <a:rPr lang="en-US" altLang="id-ID" sz="2000" b="1" dirty="0" err="1"/>
              <a:t>Teologis</a:t>
            </a:r>
            <a:endParaRPr lang="en-US" altLang="id-ID" sz="2000" b="1" dirty="0"/>
          </a:p>
        </p:txBody>
      </p:sp>
      <p:sp>
        <p:nvSpPr>
          <p:cNvPr id="15" name="Heart 14"/>
          <p:cNvSpPr/>
          <p:nvPr/>
        </p:nvSpPr>
        <p:spPr>
          <a:xfrm>
            <a:off x="3733800" y="1219200"/>
            <a:ext cx="990600" cy="685800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rpikir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39624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/>
          <p:cNvSpPr/>
          <p:nvPr/>
        </p:nvSpPr>
        <p:spPr>
          <a:xfrm>
            <a:off x="152400" y="533400"/>
            <a:ext cx="38862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id-ID" sz="2000" b="1" dirty="0">
                <a:ea typeface="ＭＳ Ｐゴシック" pitchFamily="34" charset="-128"/>
              </a:rPr>
              <a:t>b. </a:t>
            </a:r>
            <a:r>
              <a:rPr lang="en-US" sz="2000" b="1" dirty="0" err="1">
                <a:ea typeface="ＭＳ Ｐゴシック" pitchFamily="34" charset="-128"/>
              </a:rPr>
              <a:t>Teori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b="1" dirty="0" err="1">
                <a:ea typeface="ＭＳ Ｐゴシック" pitchFamily="34" charset="-128"/>
              </a:rPr>
              <a:t>Filsafat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b="1" dirty="0" err="1">
                <a:ea typeface="ＭＳ Ｐゴシック" pitchFamily="34" charset="-128"/>
              </a:rPr>
              <a:t>tentang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b="1" dirty="0" err="1">
                <a:ea typeface="ＭＳ Ｐゴシック" pitchFamily="34" charset="-128"/>
              </a:rPr>
              <a:t>manusia</a:t>
            </a:r>
            <a:endParaRPr lang="id-ID" sz="2000" b="1" dirty="0">
              <a:ea typeface="ＭＳ Ｐゴシック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4400" y="1524000"/>
            <a:ext cx="4038600" cy="2209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id-ID" dirty="0">
                <a:ea typeface="ＭＳ Ｐゴシック" pitchFamily="34" charset="-128"/>
              </a:rPr>
              <a:t>terjadi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dialektika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id-ID" dirty="0">
                <a:ea typeface="ＭＳ Ｐゴシック" pitchFamily="34" charset="-128"/>
              </a:rPr>
              <a:t>didalam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pribadi</a:t>
            </a:r>
            <a:r>
              <a:rPr lang="en-US" dirty="0">
                <a:ea typeface="ＭＳ Ｐゴシック" pitchFamily="34" charset="-128"/>
              </a:rPr>
              <a:t>/personal</a:t>
            </a:r>
            <a:r>
              <a:rPr lang="id-ID" dirty="0">
                <a:ea typeface="ＭＳ Ｐゴシック" pitchFamily="34" charset="-128"/>
              </a:rPr>
              <a:t> secara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jasmani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pribadi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rohani</a:t>
            </a:r>
            <a:r>
              <a:rPr lang="en-US" dirty="0">
                <a:ea typeface="ＭＳ Ｐゴシック" pitchFamily="34" charset="-128"/>
              </a:rPr>
              <a:t>. </a:t>
            </a:r>
            <a:r>
              <a:rPr lang="id-ID" dirty="0">
                <a:ea typeface="ＭＳ Ｐゴシック" pitchFamily="34" charset="-128"/>
              </a:rPr>
              <a:t>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7" name="Flowchart: Card 6"/>
          <p:cNvSpPr/>
          <p:nvPr/>
        </p:nvSpPr>
        <p:spPr>
          <a:xfrm>
            <a:off x="4572000" y="2133600"/>
            <a:ext cx="3886200" cy="3352800"/>
          </a:xfrm>
          <a:prstGeom prst="flowChartPunchedCar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dirty="0" err="1">
                <a:ea typeface="ＭＳ Ｐゴシック" pitchFamily="34" charset="-128"/>
              </a:rPr>
              <a:t>Penekanan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teori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ini</a:t>
            </a:r>
            <a:r>
              <a:rPr lang="en-US" dirty="0">
                <a:ea typeface="ＭＳ Ｐゴシック" pitchFamily="34" charset="-128"/>
              </a:rPr>
              <a:t> : </a:t>
            </a:r>
            <a:r>
              <a:rPr lang="en-US" dirty="0" err="1">
                <a:ea typeface="ＭＳ Ｐゴシック" pitchFamily="34" charset="-128"/>
              </a:rPr>
              <a:t>jiwa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akan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mendorong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manusia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kepada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perbuatan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baik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susila</a:t>
            </a:r>
            <a:r>
              <a:rPr lang="en-US" dirty="0">
                <a:ea typeface="ＭＳ Ｐゴシック" pitchFamily="34" charset="-128"/>
              </a:rPr>
              <a:t>, yang </a:t>
            </a:r>
            <a:r>
              <a:rPr lang="en-US" dirty="0" err="1">
                <a:ea typeface="ＭＳ Ｐゴシック" pitchFamily="34" charset="-128"/>
              </a:rPr>
              <a:t>akan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mengarahkan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manusia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pada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usaha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transendensi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konstruksi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diri</a:t>
            </a:r>
            <a:r>
              <a:rPr lang="id-ID" dirty="0">
                <a:ea typeface="ＭＳ Ｐゴシック" pitchFamily="34" charset="-128"/>
              </a:rPr>
              <a:t>. </a:t>
            </a:r>
            <a:r>
              <a:rPr lang="en-US" dirty="0">
                <a:ea typeface="ＭＳ Ｐゴシック" pitchFamily="34" charset="-128"/>
              </a:rPr>
              <a:t>D</a:t>
            </a:r>
            <a:r>
              <a:rPr lang="id-ID" dirty="0">
                <a:ea typeface="ＭＳ Ｐゴシック" pitchFamily="34" charset="-128"/>
              </a:rPr>
              <a:t>alam diri seseorang akan terjadi hubungan timbal-balik antara jasmani dan rohani sebagai kontrol atau penyelaras bagi tingkah laku manusia 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id-ID" dirty="0">
                <a:ea typeface="ＭＳ Ｐゴシック" pitchFamily="34" charset="-128"/>
              </a:rPr>
              <a:t>sebagai individu.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8" name="5-Point Star 7"/>
          <p:cNvSpPr/>
          <p:nvPr/>
        </p:nvSpPr>
        <p:spPr>
          <a:xfrm>
            <a:off x="4572000" y="2057400"/>
            <a:ext cx="914400" cy="685800"/>
          </a:xfrm>
          <a:prstGeom prst="star5">
            <a:avLst>
              <a:gd name="adj" fmla="val 11233"/>
              <a:gd name="hf" fmla="val 105146"/>
              <a:gd name="vf" fmla="val 1105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0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2857500" cy="3200400"/>
          </a:xfrm>
        </p:spPr>
      </p:pic>
      <p:sp>
        <p:nvSpPr>
          <p:cNvPr id="5" name="Double Wave 4"/>
          <p:cNvSpPr/>
          <p:nvPr/>
        </p:nvSpPr>
        <p:spPr>
          <a:xfrm>
            <a:off x="304800" y="1143000"/>
            <a:ext cx="2590800" cy="914400"/>
          </a:xfrm>
          <a:prstGeom prst="doubleWave">
            <a:avLst>
              <a:gd name="adj1" fmla="val 6250"/>
              <a:gd name="adj2" fmla="val 15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d-ID" b="1" dirty="0">
                <a:ea typeface="ＭＳ Ｐゴシック" pitchFamily="34" charset="-128"/>
              </a:rPr>
              <a:t>c. </a:t>
            </a:r>
            <a:r>
              <a:rPr lang="en-US" b="1" dirty="0" err="1">
                <a:ea typeface="ＭＳ Ｐゴシック" pitchFamily="34" charset="-128"/>
              </a:rPr>
              <a:t>Teori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Kemauan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Bebas</a:t>
            </a:r>
            <a:r>
              <a:rPr lang="en-US" b="1" dirty="0">
                <a:ea typeface="ＭＳ Ｐゴシック" pitchFamily="34" charset="-128"/>
              </a:rPr>
              <a:t> 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4191000" y="1066800"/>
            <a:ext cx="4953000" cy="3200400"/>
          </a:xfrm>
          <a:prstGeom prst="cloudCallout">
            <a:avLst>
              <a:gd name="adj1" fmla="val -75013"/>
              <a:gd name="adj2" fmla="val 2714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ea typeface="ＭＳ Ｐゴシック" pitchFamily="34" charset="-128"/>
              </a:rPr>
              <a:t>manusia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itu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bisa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bebas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berbuat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menurut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kemauannya</a:t>
            </a:r>
            <a:r>
              <a:rPr lang="en-US" dirty="0">
                <a:ea typeface="ＭＳ Ｐゴシック" pitchFamily="34" charset="-128"/>
              </a:rPr>
              <a:t>. </a:t>
            </a:r>
            <a:r>
              <a:rPr lang="en-US" dirty="0" err="1">
                <a:ea typeface="ＭＳ Ｐゴシック" pitchFamily="34" charset="-128"/>
              </a:rPr>
              <a:t>Namun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tetap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diatur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ditekan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oleh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hukum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norma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sosial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pendidikan</a:t>
            </a:r>
            <a:endParaRPr lang="en-US" dirty="0"/>
          </a:p>
        </p:txBody>
      </p:sp>
      <p:sp>
        <p:nvSpPr>
          <p:cNvPr id="8" name="Plus 7"/>
          <p:cNvSpPr/>
          <p:nvPr/>
        </p:nvSpPr>
        <p:spPr>
          <a:xfrm>
            <a:off x="16565" y="2971800"/>
            <a:ext cx="914400" cy="914400"/>
          </a:xfrm>
          <a:prstGeom prst="mathPl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-152400" y="3733800"/>
            <a:ext cx="914400" cy="914400"/>
          </a:xfrm>
          <a:prstGeom prst="mathMultiply">
            <a:avLst>
              <a:gd name="adj1" fmla="val 14824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vision 9"/>
          <p:cNvSpPr/>
          <p:nvPr/>
        </p:nvSpPr>
        <p:spPr>
          <a:xfrm>
            <a:off x="1905000" y="3048000"/>
            <a:ext cx="914400" cy="914400"/>
          </a:xfrm>
          <a:prstGeom prst="mathDivid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 Equal 10"/>
          <p:cNvSpPr/>
          <p:nvPr/>
        </p:nvSpPr>
        <p:spPr>
          <a:xfrm>
            <a:off x="2438400" y="4038600"/>
            <a:ext cx="914400" cy="609600"/>
          </a:xfrm>
          <a:prstGeom prst="mathNot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990600" y="2819400"/>
            <a:ext cx="914400" cy="914400"/>
          </a:xfrm>
          <a:prstGeom prst="mathMin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1905000" cy="3333750"/>
          </a:xfrm>
          <a:prstGeom prst="rect">
            <a:avLst/>
          </a:prstGeom>
        </p:spPr>
      </p:pic>
      <p:sp>
        <p:nvSpPr>
          <p:cNvPr id="5" name="Flowchart: Terminator 4"/>
          <p:cNvSpPr/>
          <p:nvPr/>
        </p:nvSpPr>
        <p:spPr>
          <a:xfrm>
            <a:off x="-9940" y="1219200"/>
            <a:ext cx="2981739" cy="68580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altLang="id-ID" sz="2000" b="1" dirty="0"/>
              <a:t>d. </a:t>
            </a:r>
            <a:r>
              <a:rPr lang="en-US" altLang="id-ID" sz="2000" b="1" dirty="0" err="1"/>
              <a:t>Teori</a:t>
            </a:r>
            <a:r>
              <a:rPr lang="en-US" altLang="id-ID" sz="2000" b="1" dirty="0"/>
              <a:t> </a:t>
            </a:r>
            <a:r>
              <a:rPr lang="en-US" altLang="id-ID" sz="2000" b="1" dirty="0" err="1"/>
              <a:t>Penyakit</a:t>
            </a:r>
            <a:r>
              <a:rPr lang="en-US" altLang="id-ID" sz="2000" b="1" dirty="0"/>
              <a:t>  </a:t>
            </a:r>
            <a:r>
              <a:rPr lang="en-US" altLang="id-ID" sz="2000" b="1" dirty="0" err="1"/>
              <a:t>Jiwa</a:t>
            </a:r>
            <a:endParaRPr lang="en-US" altLang="id-ID" sz="2000" b="1" dirty="0"/>
          </a:p>
        </p:txBody>
      </p:sp>
      <p:sp>
        <p:nvSpPr>
          <p:cNvPr id="6" name="Smiley Face 5"/>
          <p:cNvSpPr/>
          <p:nvPr/>
        </p:nvSpPr>
        <p:spPr>
          <a:xfrm>
            <a:off x="1676400" y="2286000"/>
            <a:ext cx="914400" cy="914400"/>
          </a:xfrm>
          <a:prstGeom prst="smileyFace">
            <a:avLst>
              <a:gd name="adj" fmla="val -4653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3429000" y="1066800"/>
            <a:ext cx="4419600" cy="1905000"/>
          </a:xfrm>
          <a:prstGeom prst="cloudCallout">
            <a:avLst>
              <a:gd name="adj1" fmla="val -65762"/>
              <a:gd name="adj2" fmla="val 5627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dirty="0" err="1"/>
              <a:t>adanya</a:t>
            </a:r>
            <a:r>
              <a:rPr lang="en-US" altLang="id-ID" dirty="0"/>
              <a:t> </a:t>
            </a:r>
            <a:r>
              <a:rPr lang="en-US" altLang="id-ID" dirty="0" err="1"/>
              <a:t>kelainan-kelainan</a:t>
            </a:r>
            <a:r>
              <a:rPr lang="en-US" altLang="id-ID" dirty="0"/>
              <a:t> yang </a:t>
            </a:r>
            <a:r>
              <a:rPr lang="en-US" altLang="id-ID" dirty="0" err="1"/>
              <a:t>bersifat</a:t>
            </a:r>
            <a:r>
              <a:rPr lang="en-US" altLang="id-ID" dirty="0"/>
              <a:t> </a:t>
            </a:r>
            <a:r>
              <a:rPr lang="en-US" altLang="id-ID" dirty="0" err="1"/>
              <a:t>psikis</a:t>
            </a:r>
            <a:r>
              <a:rPr lang="en-US" altLang="id-ID" dirty="0"/>
              <a:t>, </a:t>
            </a:r>
            <a:r>
              <a:rPr lang="en-US" altLang="id-ID" dirty="0" err="1"/>
              <a:t>sehingga</a:t>
            </a:r>
            <a:r>
              <a:rPr lang="en-US" altLang="id-ID" dirty="0"/>
              <a:t> </a:t>
            </a:r>
            <a:r>
              <a:rPr lang="en-US" altLang="id-ID" dirty="0" err="1"/>
              <a:t>individu</a:t>
            </a:r>
            <a:r>
              <a:rPr lang="en-US" altLang="id-ID" dirty="0"/>
              <a:t> yang </a:t>
            </a:r>
            <a:r>
              <a:rPr lang="en-US" altLang="id-ID" dirty="0" err="1"/>
              <a:t>berkelainan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sering</a:t>
            </a:r>
            <a:r>
              <a:rPr lang="en-US" altLang="id-ID" dirty="0"/>
              <a:t> </a:t>
            </a:r>
            <a:r>
              <a:rPr lang="en-US" altLang="id-ID" dirty="0" err="1"/>
              <a:t>melakukan</a:t>
            </a:r>
            <a:r>
              <a:rPr lang="en-US" altLang="id-ID" dirty="0"/>
              <a:t> </a:t>
            </a:r>
            <a:r>
              <a:rPr lang="en-US" altLang="id-ID" dirty="0" err="1"/>
              <a:t>kejahatan-kejahatan</a:t>
            </a:r>
            <a:endParaRPr lang="en-US" dirty="0"/>
          </a:p>
        </p:txBody>
      </p:sp>
      <p:sp>
        <p:nvSpPr>
          <p:cNvPr id="8" name="Horizontal Scroll 7"/>
          <p:cNvSpPr/>
          <p:nvPr/>
        </p:nvSpPr>
        <p:spPr>
          <a:xfrm>
            <a:off x="3200400" y="2514600"/>
            <a:ext cx="6934200" cy="4953000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id-ID" dirty="0" err="1"/>
              <a:t>Penyakit</a:t>
            </a:r>
            <a:r>
              <a:rPr lang="en-US" altLang="id-ID" dirty="0"/>
              <a:t> </a:t>
            </a:r>
            <a:r>
              <a:rPr lang="en-US" altLang="id-ID" dirty="0" err="1"/>
              <a:t>jiwa</a:t>
            </a:r>
            <a:r>
              <a:rPr lang="en-US" altLang="id-ID" dirty="0"/>
              <a:t> </a:t>
            </a:r>
            <a:r>
              <a:rPr lang="en-US" altLang="id-ID" dirty="0" err="1"/>
              <a:t>tersebut</a:t>
            </a:r>
            <a:r>
              <a:rPr lang="en-US" altLang="id-ID" dirty="0"/>
              <a:t> </a:t>
            </a:r>
            <a:r>
              <a:rPr lang="en-US" altLang="id-ID" dirty="0" err="1"/>
              <a:t>berbentuk</a:t>
            </a:r>
            <a:r>
              <a:rPr lang="en-US" altLang="id-ID" dirty="0"/>
              <a:t> : </a:t>
            </a:r>
            <a:r>
              <a:rPr lang="en-US" altLang="id-ID" dirty="0" err="1"/>
              <a:t>psikopat</a:t>
            </a:r>
            <a:r>
              <a:rPr lang="en-US" altLang="id-ID" dirty="0"/>
              <a:t>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defisiensi</a:t>
            </a:r>
            <a:r>
              <a:rPr lang="en-US" altLang="id-ID" dirty="0"/>
              <a:t> moral.</a:t>
            </a:r>
          </a:p>
          <a:p>
            <a:pPr algn="just"/>
            <a:r>
              <a:rPr lang="en-US" altLang="id-ID" dirty="0"/>
              <a:t>-</a:t>
            </a:r>
            <a:r>
              <a:rPr lang="en-US" altLang="id-ID" dirty="0" err="1"/>
              <a:t>Psikopat</a:t>
            </a:r>
            <a:r>
              <a:rPr lang="en-US" altLang="id-ID" dirty="0"/>
              <a:t> : </a:t>
            </a:r>
            <a:r>
              <a:rPr lang="en-US" altLang="id-ID" dirty="0" err="1"/>
              <a:t>bentuk</a:t>
            </a:r>
            <a:r>
              <a:rPr lang="en-US" altLang="id-ID" dirty="0"/>
              <a:t> </a:t>
            </a:r>
            <a:r>
              <a:rPr lang="en-US" altLang="id-ID" dirty="0" err="1"/>
              <a:t>kekalutan</a:t>
            </a:r>
            <a:r>
              <a:rPr lang="en-US" altLang="id-ID" dirty="0"/>
              <a:t> mental </a:t>
            </a:r>
            <a:r>
              <a:rPr lang="en-US" altLang="id-ID" dirty="0" err="1"/>
              <a:t>ditandai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adanya</a:t>
            </a:r>
            <a:r>
              <a:rPr lang="en-US" altLang="id-ID" dirty="0"/>
              <a:t> </a:t>
            </a:r>
            <a:r>
              <a:rPr lang="en-US" altLang="id-ID" dirty="0" err="1"/>
              <a:t>pengorganisasian</a:t>
            </a:r>
            <a:r>
              <a:rPr lang="en-US" altLang="id-ID" dirty="0"/>
              <a:t>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pengintergrasian</a:t>
            </a:r>
            <a:r>
              <a:rPr lang="en-US" altLang="id-ID" dirty="0"/>
              <a:t> </a:t>
            </a:r>
            <a:r>
              <a:rPr lang="en-US" altLang="id-ID" dirty="0" err="1"/>
              <a:t>pribadi</a:t>
            </a:r>
            <a:r>
              <a:rPr lang="en-US" altLang="id-ID" dirty="0"/>
              <a:t>,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bisa</a:t>
            </a:r>
            <a:r>
              <a:rPr lang="en-US" altLang="id-ID" dirty="0"/>
              <a:t> </a:t>
            </a:r>
            <a:r>
              <a:rPr lang="en-US" altLang="id-ID" dirty="0" err="1"/>
              <a:t>bertanggung</a:t>
            </a:r>
            <a:r>
              <a:rPr lang="en-US" altLang="id-ID" dirty="0"/>
              <a:t> </a:t>
            </a:r>
            <a:r>
              <a:rPr lang="en-US" altLang="id-ID" dirty="0" err="1"/>
              <a:t>jawab</a:t>
            </a:r>
            <a:r>
              <a:rPr lang="en-US" altLang="id-ID" dirty="0"/>
              <a:t> </a:t>
            </a:r>
            <a:r>
              <a:rPr lang="en-US" altLang="id-ID" dirty="0" err="1"/>
              <a:t>secara</a:t>
            </a:r>
            <a:r>
              <a:rPr lang="en-US" altLang="id-ID" dirty="0"/>
              <a:t> moral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selalu</a:t>
            </a:r>
            <a:r>
              <a:rPr lang="en-US" altLang="id-ID" dirty="0"/>
              <a:t> </a:t>
            </a:r>
            <a:r>
              <a:rPr lang="en-US" altLang="id-ID" dirty="0" err="1"/>
              <a:t>berkonflik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norma</a:t>
            </a:r>
            <a:r>
              <a:rPr lang="en-US" altLang="id-ID" dirty="0"/>
              <a:t> </a:t>
            </a:r>
            <a:r>
              <a:rPr lang="en-US" altLang="id-ID" dirty="0" err="1"/>
              <a:t>sosial</a:t>
            </a:r>
            <a:r>
              <a:rPr lang="en-US" altLang="id-ID" dirty="0"/>
              <a:t> </a:t>
            </a:r>
            <a:r>
              <a:rPr lang="en-US" altLang="id-ID" dirty="0" err="1"/>
              <a:t>serta</a:t>
            </a:r>
            <a:r>
              <a:rPr lang="en-US" altLang="id-ID" dirty="0"/>
              <a:t> </a:t>
            </a:r>
            <a:r>
              <a:rPr lang="en-US" altLang="id-ID" dirty="0" err="1"/>
              <a:t>hukum</a:t>
            </a:r>
            <a:r>
              <a:rPr lang="en-US" altLang="id-ID" dirty="0"/>
              <a:t>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bersifat</a:t>
            </a:r>
            <a:r>
              <a:rPr lang="en-US" altLang="id-ID" dirty="0"/>
              <a:t> immoral</a:t>
            </a:r>
          </a:p>
          <a:p>
            <a:pPr algn="just"/>
            <a:r>
              <a:rPr lang="en-US" altLang="id-ID" dirty="0"/>
              <a:t>-</a:t>
            </a:r>
            <a:r>
              <a:rPr lang="en-US" altLang="id-ID" dirty="0" err="1"/>
              <a:t>Defisiensi</a:t>
            </a:r>
            <a:r>
              <a:rPr lang="en-US" altLang="id-ID" dirty="0"/>
              <a:t> moral : </a:t>
            </a:r>
            <a:r>
              <a:rPr lang="en-US" altLang="id-ID" dirty="0" err="1"/>
              <a:t>individu</a:t>
            </a:r>
            <a:r>
              <a:rPr lang="en-US" altLang="id-ID" dirty="0"/>
              <a:t> yang </a:t>
            </a:r>
            <a:r>
              <a:rPr lang="en-US" altLang="id-ID" dirty="0" err="1"/>
              <a:t>hidupnya</a:t>
            </a:r>
            <a:r>
              <a:rPr lang="en-US" altLang="id-ID" dirty="0"/>
              <a:t> delinquent/</a:t>
            </a:r>
            <a:r>
              <a:rPr lang="en-US" altLang="id-ID" dirty="0" err="1"/>
              <a:t>jahat</a:t>
            </a:r>
            <a:r>
              <a:rPr lang="en-US" altLang="id-ID" dirty="0"/>
              <a:t>, </a:t>
            </a:r>
            <a:r>
              <a:rPr lang="en-US" altLang="id-ID" dirty="0" err="1"/>
              <a:t>selalu</a:t>
            </a:r>
            <a:r>
              <a:rPr lang="en-US" altLang="id-ID" dirty="0"/>
              <a:t> </a:t>
            </a:r>
            <a:r>
              <a:rPr lang="en-US" altLang="id-ID" dirty="0" err="1"/>
              <a:t>melakukan</a:t>
            </a:r>
            <a:r>
              <a:rPr lang="en-US" altLang="id-ID" dirty="0"/>
              <a:t> </a:t>
            </a:r>
            <a:r>
              <a:rPr lang="en-US" altLang="id-ID" dirty="0" err="1"/>
              <a:t>kejahatan</a:t>
            </a:r>
            <a:r>
              <a:rPr lang="en-US" altLang="id-ID" dirty="0"/>
              <a:t>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bertingkah</a:t>
            </a:r>
            <a:r>
              <a:rPr lang="en-US" altLang="id-ID" dirty="0"/>
              <a:t> </a:t>
            </a:r>
            <a:r>
              <a:rPr lang="en-US" altLang="id-ID" dirty="0" err="1"/>
              <a:t>laku</a:t>
            </a:r>
            <a:r>
              <a:rPr lang="en-US" altLang="id-ID" dirty="0"/>
              <a:t> anti </a:t>
            </a:r>
            <a:r>
              <a:rPr lang="en-US" altLang="id-ID" dirty="0" err="1"/>
              <a:t>sosial</a:t>
            </a:r>
            <a:r>
              <a:rPr lang="en-US" altLang="id-ID" dirty="0"/>
              <a:t>, </a:t>
            </a:r>
            <a:r>
              <a:rPr lang="en-US" altLang="id-ID" dirty="0" err="1"/>
              <a:t>walaupun</a:t>
            </a:r>
            <a:r>
              <a:rPr lang="en-US" altLang="id-ID" dirty="0"/>
              <a:t> </a:t>
            </a: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dirinya</a:t>
            </a:r>
            <a:r>
              <a:rPr lang="en-US" altLang="id-ID" dirty="0"/>
              <a:t>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terdapat</a:t>
            </a:r>
            <a:r>
              <a:rPr lang="en-US" altLang="id-ID" dirty="0"/>
              <a:t> </a:t>
            </a:r>
            <a:r>
              <a:rPr lang="en-US" altLang="id-ID" dirty="0" err="1"/>
              <a:t>penyimpangan</a:t>
            </a:r>
            <a:r>
              <a:rPr lang="en-US" altLang="id-ID" dirty="0"/>
              <a:t> </a:t>
            </a:r>
            <a:r>
              <a:rPr lang="en-US" altLang="id-ID" dirty="0" err="1"/>
              <a:t>atau</a:t>
            </a:r>
            <a:r>
              <a:rPr lang="en-US" altLang="id-ID" dirty="0"/>
              <a:t> </a:t>
            </a:r>
            <a:r>
              <a:rPr lang="en-US" altLang="id-ID" dirty="0" err="1"/>
              <a:t>gangguan</a:t>
            </a:r>
            <a:r>
              <a:rPr lang="en-US" altLang="id-ID" dirty="0"/>
              <a:t> </a:t>
            </a:r>
            <a:r>
              <a:rPr lang="en-US" altLang="id-ID" dirty="0" err="1"/>
              <a:t>intelektual</a:t>
            </a:r>
            <a:r>
              <a:rPr lang="en-US" altLang="id-ID" dirty="0"/>
              <a:t>, </a:t>
            </a:r>
            <a:r>
              <a:rPr lang="en-US" altLang="id-ID" dirty="0" err="1"/>
              <a:t>tetapi</a:t>
            </a:r>
            <a:r>
              <a:rPr lang="en-US" altLang="id-ID" dirty="0"/>
              <a:t> </a:t>
            </a:r>
            <a:r>
              <a:rPr lang="en-US" altLang="id-ID" dirty="0" err="1"/>
              <a:t>ada</a:t>
            </a:r>
            <a:r>
              <a:rPr lang="en-US" altLang="id-ID" dirty="0"/>
              <a:t> </a:t>
            </a:r>
            <a:r>
              <a:rPr lang="en-US" altLang="id-ID" dirty="0" err="1"/>
              <a:t>disfungsi</a:t>
            </a:r>
            <a:r>
              <a:rPr lang="en-US" altLang="id-ID" dirty="0"/>
              <a:t> </a:t>
            </a:r>
            <a:r>
              <a:rPr lang="en-US" altLang="id-ID" dirty="0" err="1"/>
              <a:t>atau</a:t>
            </a:r>
            <a:r>
              <a:rPr lang="en-US" altLang="id-ID" dirty="0"/>
              <a:t>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berfungsinya</a:t>
            </a:r>
            <a:r>
              <a:rPr lang="en-US" altLang="id-ID" dirty="0"/>
              <a:t> </a:t>
            </a:r>
            <a:r>
              <a:rPr lang="en-US" altLang="id-ID" dirty="0" err="1"/>
              <a:t>intelegensi</a:t>
            </a:r>
            <a:r>
              <a:rPr lang="en-US" altLang="id-ID" dirty="0"/>
              <a:t>.</a:t>
            </a:r>
          </a:p>
        </p:txBody>
      </p:sp>
      <p:sp>
        <p:nvSpPr>
          <p:cNvPr id="10" name="Flowchart: Summing Junction 9"/>
          <p:cNvSpPr/>
          <p:nvPr/>
        </p:nvSpPr>
        <p:spPr>
          <a:xfrm>
            <a:off x="2514600" y="1066800"/>
            <a:ext cx="457200" cy="381000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30" y="2590800"/>
            <a:ext cx="2067610" cy="3243263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533400" y="838200"/>
            <a:ext cx="2819400" cy="457200"/>
          </a:xfrm>
          <a:prstGeom prst="homePlate">
            <a:avLst/>
          </a:prstGeom>
          <a:solidFill>
            <a:schemeClr val="accent5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d-ID" sz="2000" b="1" dirty="0">
                <a:ea typeface="ＭＳ Ｐゴシック" pitchFamily="34" charset="-128"/>
              </a:rPr>
              <a:t>e. </a:t>
            </a:r>
            <a:r>
              <a:rPr lang="en-US" sz="2000" b="1" dirty="0" err="1">
                <a:ea typeface="ＭＳ Ｐゴシック" pitchFamily="34" charset="-128"/>
              </a:rPr>
              <a:t>Teori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b="1" dirty="0" err="1">
                <a:ea typeface="ＭＳ Ｐゴシック" pitchFamily="34" charset="-128"/>
              </a:rPr>
              <a:t>Fa’al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b="1" dirty="0" err="1">
                <a:ea typeface="ＭＳ Ｐゴシック" pitchFamily="34" charset="-128"/>
              </a:rPr>
              <a:t>Tubuh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124200" y="3810000"/>
            <a:ext cx="4267200" cy="2060448"/>
          </a:xfrm>
          <a:prstGeom prst="wedgeRoundRectCallout">
            <a:avLst>
              <a:gd name="adj1" fmla="val -79063"/>
              <a:gd name="adj2" fmla="val 1136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ea typeface="ＭＳ Ｐゴシック" pitchFamily="34" charset="-128"/>
              </a:rPr>
              <a:t>Seseorang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menjadi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penjahat</a:t>
            </a:r>
            <a:r>
              <a:rPr lang="en-US" dirty="0">
                <a:ea typeface="ＭＳ Ｐゴシック" pitchFamily="34" charset="-128"/>
              </a:rPr>
              <a:t>  </a:t>
            </a:r>
            <a:r>
              <a:rPr lang="en-US" dirty="0" err="1">
                <a:ea typeface="ＭＳ Ｐゴシック" pitchFamily="34" charset="-128"/>
              </a:rPr>
              <a:t>karena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terkait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dengan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bentuk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tengkorak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kepala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wajah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dahi,hidung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mata,dagu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dan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bibir</a:t>
            </a:r>
            <a:r>
              <a:rPr lang="en-US" dirty="0">
                <a:ea typeface="ＭＳ Ｐゴシック" pitchFamily="34" charset="-128"/>
              </a:rPr>
              <a:t>. </a:t>
            </a:r>
            <a:r>
              <a:rPr lang="en-US" dirty="0" err="1">
                <a:ea typeface="ＭＳ Ｐゴシック" pitchFamily="34" charset="-128"/>
              </a:rPr>
              <a:t>Bentuk</a:t>
            </a:r>
            <a:r>
              <a:rPr lang="en-US" dirty="0">
                <a:ea typeface="ＭＳ Ｐゴシック" pitchFamily="34" charset="-128"/>
              </a:rPr>
              <a:t>  </a:t>
            </a:r>
            <a:r>
              <a:rPr lang="en-US" dirty="0" err="1">
                <a:ea typeface="ＭＳ Ｐゴシック" pitchFamily="34" charset="-128"/>
              </a:rPr>
              <a:t>fisiologis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ini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mengkonstituir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kepribadian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seseorang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dengan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kecenderungan</a:t>
            </a:r>
            <a:r>
              <a:rPr lang="en-US" dirty="0">
                <a:ea typeface="ＭＳ Ｐゴシック" pitchFamily="34" charset="-128"/>
              </a:rPr>
              <a:t>  </a:t>
            </a:r>
            <a:r>
              <a:rPr lang="en-US" dirty="0" err="1">
                <a:ea typeface="ＭＳ Ｐゴシック" pitchFamily="34" charset="-128"/>
              </a:rPr>
              <a:t>kriminal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762000" y="1447800"/>
            <a:ext cx="2971800" cy="1447800"/>
          </a:xfrm>
          <a:prstGeom prst="cloud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ＭＳ Ｐゴシック" pitchFamily="34" charset="-128"/>
              </a:rPr>
              <a:t>sumber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kejahatan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adalah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ciri-ciri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bentuk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jasmaniah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4114800" y="1143000"/>
            <a:ext cx="4267200" cy="1905000"/>
          </a:xfrm>
          <a:prstGeom prst="cloudCallout">
            <a:avLst>
              <a:gd name="adj1" fmla="val -78391"/>
              <a:gd name="adj2" fmla="val 647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err="1"/>
              <a:t>Tokoh</a:t>
            </a:r>
            <a:r>
              <a:rPr lang="en-US" dirty="0"/>
              <a:t> ;  </a:t>
            </a:r>
            <a:r>
              <a:rPr lang="en-US" dirty="0" err="1"/>
              <a:t>Lombrosso</a:t>
            </a:r>
            <a:r>
              <a:rPr lang="en-US" dirty="0"/>
              <a:t> : </a:t>
            </a:r>
          </a:p>
          <a:p>
            <a:pPr algn="just"/>
            <a:r>
              <a:rPr lang="en-US" dirty="0" err="1"/>
              <a:t>tengkorak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, </a:t>
            </a:r>
            <a:r>
              <a:rPr lang="en-US" dirty="0" err="1"/>
              <a:t>wajah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bibir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96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718</Words>
  <Application>Microsoft Office PowerPoint</Application>
  <PresentationFormat>On-screen Show (4:3)</PresentationFormat>
  <Paragraphs>88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Wingdings</vt:lpstr>
      <vt:lpstr>Office Theme</vt:lpstr>
      <vt:lpstr>  Kejahatan  </vt:lpstr>
      <vt:lpstr>Tujuan Instruksional Khusus</vt:lpstr>
      <vt:lpstr>Referensi</vt:lpstr>
      <vt:lpstr>Pengertian</vt:lpstr>
      <vt:lpstr>Teori Tentang Kejahatan</vt:lpstr>
      <vt:lpstr>PowerPoint Presentation</vt:lpstr>
      <vt:lpstr>PowerPoint Presentation</vt:lpstr>
      <vt:lpstr>PowerPoint Presentation</vt:lpstr>
      <vt:lpstr>PowerPoint Presentation</vt:lpstr>
      <vt:lpstr>Bentuk-Bentuk Kejahatan</vt:lpstr>
      <vt:lpstr>PowerPoint Presentation</vt:lpstr>
      <vt:lpstr>PowerPoint Presentation</vt:lpstr>
      <vt:lpstr>Kejatuhan Manusia Menurut Poythress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</dc:creator>
  <cp:lastModifiedBy>Devy Stany Walukau</cp:lastModifiedBy>
  <cp:revision>72</cp:revision>
  <dcterms:created xsi:type="dcterms:W3CDTF">2014-04-28T03:24:33Z</dcterms:created>
  <dcterms:modified xsi:type="dcterms:W3CDTF">2017-01-12T03:12:33Z</dcterms:modified>
</cp:coreProperties>
</file>