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9" r:id="rId3"/>
    <p:sldId id="260" r:id="rId4"/>
    <p:sldId id="261" r:id="rId5"/>
    <p:sldId id="262" r:id="rId6"/>
    <p:sldId id="263" r:id="rId7"/>
    <p:sldId id="265" r:id="rId8"/>
    <p:sldId id="277" r:id="rId9"/>
    <p:sldId id="278" r:id="rId10"/>
    <p:sldId id="279" r:id="rId11"/>
    <p:sldId id="291" r:id="rId12"/>
    <p:sldId id="293" r:id="rId13"/>
    <p:sldId id="294" r:id="rId14"/>
    <p:sldId id="295" r:id="rId15"/>
    <p:sldId id="285" r:id="rId16"/>
    <p:sldId id="286" r:id="rId17"/>
    <p:sldId id="296" r:id="rId18"/>
    <p:sldId id="287" r:id="rId19"/>
    <p:sldId id="288" r:id="rId20"/>
    <p:sldId id="290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346" autoAdjust="0"/>
    <p:restoredTop sz="65739" autoAdjust="0"/>
  </p:normalViewPr>
  <p:slideViewPr>
    <p:cSldViewPr>
      <p:cViewPr varScale="1">
        <p:scale>
          <a:sx n="31" d="100"/>
          <a:sy n="31" d="100"/>
        </p:scale>
        <p:origin x="1992" y="3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1DE7BC-6A2D-4BC5-9A5F-8343EE00BF7D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510511-0A70-40DD-9F65-6D2D7B8BA8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184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510511-0A70-40DD-9F65-6D2D7B8BA80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2179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510511-0A70-40DD-9F65-6D2D7B8BA80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0961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510511-0A70-40DD-9F65-6D2D7B8BA80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2976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510511-0A70-40DD-9F65-6D2D7B8BA80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938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510511-0A70-40DD-9F65-6D2D7B8BA80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449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510511-0A70-40DD-9F65-6D2D7B8BA80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993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510511-0A70-40DD-9F65-6D2D7B8BA80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147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510511-0A70-40DD-9F65-6D2D7B8BA80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0586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510511-0A70-40DD-9F65-6D2D7B8BA80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139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510511-0A70-40DD-9F65-6D2D7B8BA80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0952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Calibri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510511-0A70-40DD-9F65-6D2D7B8BA80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1649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510511-0A70-40DD-9F65-6D2D7B8BA80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5636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510511-0A70-40DD-9F65-6D2D7B8BA80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6126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510511-0A70-40DD-9F65-6D2D7B8BA80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1427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510511-0A70-40DD-9F65-6D2D7B8BA80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4179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just">
              <a:buNone/>
            </a:pPr>
            <a:endParaRPr lang="en-US" sz="1200" dirty="0">
              <a:cs typeface="Ayuthaya"/>
            </a:endParaRPr>
          </a:p>
          <a:p>
            <a:endParaRPr lang="en-US" dirty="0"/>
          </a:p>
          <a:p>
            <a:br>
              <a:rPr lang="en-US" dirty="0">
                <a:latin typeface="Calibri" pitchFamily="34" charset="0"/>
                <a:cs typeface="Ayuthaya"/>
              </a:rPr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510511-0A70-40DD-9F65-6D2D7B8BA80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4129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solidFill>
                <a:srgbClr val="1F497D"/>
              </a:solidFill>
              <a:latin typeface="Ayuthaya"/>
              <a:cs typeface="Ayuthaya"/>
            </a:endParaRPr>
          </a:p>
          <a:p>
            <a:pPr marL="228600" indent="-2286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510511-0A70-40DD-9F65-6D2D7B8BA80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9780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510511-0A70-40DD-9F65-6D2D7B8BA80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3841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510511-0A70-40DD-9F65-6D2D7B8BA80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7358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52600"/>
            <a:ext cx="7772400" cy="1600200"/>
          </a:xfrm>
        </p:spPr>
        <p:txBody>
          <a:bodyPr>
            <a:normAutofit/>
          </a:bodyPr>
          <a:lstStyle>
            <a:lvl1pPr algn="ctr">
              <a:defRPr sz="4400" b="1">
                <a:solidFill>
                  <a:srgbClr val="00206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10000"/>
            <a:ext cx="6400800" cy="838200"/>
          </a:xfrm>
        </p:spPr>
        <p:txBody>
          <a:bodyPr>
            <a:normAutofit/>
          </a:bodyPr>
          <a:lstStyle>
            <a:lvl1pPr marL="0" indent="0" algn="ctr">
              <a:buNone/>
              <a:defRPr sz="2800" b="1">
                <a:solidFill>
                  <a:schemeClr val="accent6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B2422-387D-4E7D-BD13-DA96FC6E0F1E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F74CC-6543-45BD-9478-04BA9142D5A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Subtitle 2"/>
          <p:cNvSpPr txBox="1">
            <a:spLocks/>
          </p:cNvSpPr>
          <p:nvPr userDrawn="1"/>
        </p:nvSpPr>
        <p:spPr>
          <a:xfrm>
            <a:off x="1219200" y="5715000"/>
            <a:ext cx="4038600" cy="4001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b="1" kern="120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 err="1">
                <a:solidFill>
                  <a:srgbClr val="002060"/>
                </a:solidFill>
              </a:rPr>
              <a:t>Nama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dirty="0" err="1">
                <a:solidFill>
                  <a:srgbClr val="002060"/>
                </a:solidFill>
              </a:rPr>
              <a:t>Dosen</a:t>
            </a:r>
            <a:endParaRPr lang="en-US" sz="2000" dirty="0">
              <a:solidFill>
                <a:srgbClr val="002060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174661" y="5715000"/>
            <a:ext cx="1120739" cy="4001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>
              <a:spcBef>
                <a:spcPct val="20000"/>
              </a:spcBef>
              <a:buFont typeface="Arial" panose="020B0604020202020204" pitchFamily="34" charset="0"/>
              <a:buNone/>
              <a:defRPr sz="2000" b="1">
                <a:solidFill>
                  <a:srgbClr val="002060"/>
                </a:solidFill>
              </a:defRPr>
            </a:lvl1pPr>
            <a:lvl2pPr indent="0" algn="ctr">
              <a:spcBef>
                <a:spcPct val="20000"/>
              </a:spcBef>
              <a:buFont typeface="Arial" panose="020B0604020202020204" pitchFamily="34" charset="0"/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indent="0" algn="ctr">
              <a:spcBef>
                <a:spcPct val="20000"/>
              </a:spcBef>
              <a:buFont typeface="Arial" panose="020B0604020202020204" pitchFamily="34" charset="0"/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indent="0" algn="ctr">
              <a:spcBef>
                <a:spcPct val="200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DOSEN : </a:t>
            </a:r>
          </a:p>
        </p:txBody>
      </p:sp>
    </p:spTree>
    <p:extLst>
      <p:ext uri="{BB962C8B-B14F-4D97-AF65-F5344CB8AC3E}">
        <p14:creationId xmlns:p14="http://schemas.microsoft.com/office/powerpoint/2010/main" val="415745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B2422-387D-4E7D-BD13-DA96FC6E0F1E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F74CC-6543-45BD-9478-04BA9142D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623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B2422-387D-4E7D-BD13-DA96FC6E0F1E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F74CC-6543-45BD-9478-04BA9142D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223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B2422-387D-4E7D-BD13-DA96FC6E0F1E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F74CC-6543-45BD-9478-04BA9142D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421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B2422-387D-4E7D-BD13-DA96FC6E0F1E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F74CC-6543-45BD-9478-04BA9142D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919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B2422-387D-4E7D-BD13-DA96FC6E0F1E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F74CC-6543-45BD-9478-04BA9142D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833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B2422-387D-4E7D-BD13-DA96FC6E0F1E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F74CC-6543-45BD-9478-04BA9142D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610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B2422-387D-4E7D-BD13-DA96FC6E0F1E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F74CC-6543-45BD-9478-04BA9142D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48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B2422-387D-4E7D-BD13-DA96FC6E0F1E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F74CC-6543-45BD-9478-04BA9142D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593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B2422-387D-4E7D-BD13-DA96FC6E0F1E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F74CC-6543-45BD-9478-04BA9142D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253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B2422-387D-4E7D-BD13-DA96FC6E0F1E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F74CC-6543-45BD-9478-04BA9142D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217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" y="76200"/>
            <a:ext cx="70104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447800"/>
            <a:ext cx="85344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" y="6553200"/>
            <a:ext cx="175260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1"/>
                </a:solidFill>
              </a:defRPr>
            </a:lvl1pPr>
          </a:lstStyle>
          <a:p>
            <a:fld id="{31DB2422-387D-4E7D-BD13-DA96FC6E0F1E}" type="datetimeFigureOut">
              <a:rPr lang="en-US" smtClean="0"/>
              <a:pPr/>
              <a:t>8/22/2018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05000" y="6553200"/>
            <a:ext cx="495300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553200"/>
            <a:ext cx="213360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DB3F74CC-6543-45BD-9478-04BA9142D5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171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7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685800"/>
            <a:ext cx="7772400" cy="1828800"/>
          </a:xfrm>
        </p:spPr>
        <p:txBody>
          <a:bodyPr/>
          <a:lstStyle/>
          <a:p>
            <a:r>
              <a:rPr lang="en-US" dirty="0" err="1"/>
              <a:t>Sosialisasi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Kelangsungan</a:t>
            </a:r>
            <a:r>
              <a:rPr lang="en-US" dirty="0"/>
              <a:t> </a:t>
            </a:r>
            <a:r>
              <a:rPr lang="en-US" dirty="0" err="1"/>
              <a:t>Hidup</a:t>
            </a:r>
            <a:endParaRPr lang="en-US" dirty="0"/>
          </a:p>
        </p:txBody>
      </p:sp>
      <p:sp>
        <p:nvSpPr>
          <p:cNvPr id="5" name="Subjudul 4">
            <a:extLst>
              <a:ext uri="{FF2B5EF4-FFF2-40B4-BE49-F238E27FC236}">
                <a16:creationId xmlns:a16="http://schemas.microsoft.com/office/drawing/2014/main" id="{B2E2E52D-2223-4D54-8FAE-EFA2F52DBD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5334000"/>
            <a:ext cx="6400800" cy="838200"/>
          </a:xfrm>
          <a:solidFill>
            <a:srgbClr val="00B0F0"/>
          </a:solidFill>
        </p:spPr>
        <p:txBody>
          <a:bodyPr/>
          <a:lstStyle/>
          <a:p>
            <a:r>
              <a:rPr lang="en-US" dirty="0"/>
              <a:t>Dra. </a:t>
            </a:r>
            <a:r>
              <a:rPr lang="en-US" dirty="0" err="1"/>
              <a:t>Devy</a:t>
            </a:r>
            <a:r>
              <a:rPr lang="en-US" dirty="0"/>
              <a:t> </a:t>
            </a:r>
            <a:r>
              <a:rPr lang="en-US" dirty="0" err="1"/>
              <a:t>Stany</a:t>
            </a:r>
            <a:r>
              <a:rPr lang="en-US" dirty="0"/>
              <a:t> </a:t>
            </a:r>
            <a:r>
              <a:rPr lang="en-US" dirty="0" err="1"/>
              <a:t>Walukow</a:t>
            </a:r>
            <a:r>
              <a:rPr lang="en-US" dirty="0"/>
              <a:t>, M.Hum,.</a:t>
            </a:r>
            <a:r>
              <a:rPr lang="en-US" dirty="0" err="1"/>
              <a:t>M.Si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5546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 err="1"/>
              <a:t>Tipe</a:t>
            </a:r>
            <a:r>
              <a:rPr lang="en-US" dirty="0"/>
              <a:t> </a:t>
            </a:r>
            <a:r>
              <a:rPr lang="en-US" dirty="0" err="1"/>
              <a:t>sosialisasi</a:t>
            </a:r>
            <a:br>
              <a:rPr lang="en-US" dirty="0"/>
            </a:br>
            <a:endParaRPr lang="en-US" dirty="0"/>
          </a:p>
        </p:txBody>
      </p:sp>
      <p:sp>
        <p:nvSpPr>
          <p:cNvPr id="4" name="Horizontal Scroll 3"/>
          <p:cNvSpPr/>
          <p:nvPr/>
        </p:nvSpPr>
        <p:spPr>
          <a:xfrm>
            <a:off x="609600" y="1066800"/>
            <a:ext cx="6553200" cy="2404872"/>
          </a:xfrm>
          <a:prstGeom prst="horizontalScroll">
            <a:avLst>
              <a:gd name="adj" fmla="val 25000"/>
            </a:avLst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2060"/>
                </a:solidFill>
              </a:rPr>
              <a:t>1. </a:t>
            </a:r>
            <a:r>
              <a:rPr lang="en-US" dirty="0">
                <a:solidFill>
                  <a:srgbClr val="002060"/>
                </a:solidFill>
                <a:latin typeface="Calibri" charset="0"/>
              </a:rPr>
              <a:t>Informal </a:t>
            </a:r>
          </a:p>
          <a:p>
            <a:pPr algn="just">
              <a:buFont typeface="Wingdings" pitchFamily="2" charset="2"/>
              <a:buChar char="ü"/>
            </a:pPr>
            <a:r>
              <a:rPr lang="en-US" dirty="0" err="1">
                <a:solidFill>
                  <a:srgbClr val="002060"/>
                </a:solidFill>
              </a:rPr>
              <a:t>Tipe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sosialisasi</a:t>
            </a:r>
            <a:r>
              <a:rPr lang="en-US" dirty="0">
                <a:solidFill>
                  <a:srgbClr val="002060"/>
                </a:solidFill>
              </a:rPr>
              <a:t>  </a:t>
            </a:r>
            <a:r>
              <a:rPr lang="en-US" dirty="0" err="1">
                <a:solidFill>
                  <a:srgbClr val="002060"/>
                </a:solidFill>
              </a:rPr>
              <a:t>ini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terdapat</a:t>
            </a:r>
            <a:r>
              <a:rPr lang="en-US" dirty="0">
                <a:solidFill>
                  <a:srgbClr val="002060"/>
                </a:solidFill>
              </a:rPr>
              <a:t> di </a:t>
            </a:r>
            <a:r>
              <a:rPr lang="en-US" dirty="0" err="1">
                <a:solidFill>
                  <a:srgbClr val="002060"/>
                </a:solidFill>
              </a:rPr>
              <a:t>dalam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masyarakat</a:t>
            </a:r>
            <a:r>
              <a:rPr lang="en-US" dirty="0">
                <a:solidFill>
                  <a:srgbClr val="002060"/>
                </a:solidFill>
              </a:rPr>
              <a:t>  yang </a:t>
            </a:r>
            <a:r>
              <a:rPr lang="en-US" dirty="0" err="1">
                <a:solidFill>
                  <a:srgbClr val="002060"/>
                </a:solidFill>
              </a:rPr>
              <a:t>kental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dengan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sifat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kekeluargaan</a:t>
            </a:r>
            <a:r>
              <a:rPr lang="en-US" dirty="0"/>
              <a:t>. </a:t>
            </a:r>
          </a:p>
        </p:txBody>
      </p:sp>
      <p:sp>
        <p:nvSpPr>
          <p:cNvPr id="5" name="Horizontal Scroll 4"/>
          <p:cNvSpPr/>
          <p:nvPr/>
        </p:nvSpPr>
        <p:spPr>
          <a:xfrm>
            <a:off x="1524000" y="2269236"/>
            <a:ext cx="6629400" cy="3750564"/>
          </a:xfrm>
          <a:prstGeom prst="horizontalScroll">
            <a:avLst>
              <a:gd name="adj" fmla="val 25000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dirty="0">
                <a:solidFill>
                  <a:schemeClr val="tx1"/>
                </a:solidFill>
              </a:rPr>
              <a:t>2. Formal </a:t>
            </a:r>
          </a:p>
          <a:p>
            <a:pPr algn="just">
              <a:buFont typeface="Wingdings" pitchFamily="2" charset="2"/>
              <a:buChar char="ü"/>
              <a:defRPr/>
            </a:pPr>
            <a:r>
              <a:rPr lang="en-US" dirty="0" err="1">
                <a:solidFill>
                  <a:schemeClr val="tx1"/>
                </a:solidFill>
              </a:rPr>
              <a:t>Tipe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sosialisasi</a:t>
            </a: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chemeClr val="tx1"/>
                </a:solidFill>
              </a:rPr>
              <a:t>ini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terjadi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melalui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lembaga-lembaga</a:t>
            </a:r>
            <a:r>
              <a:rPr lang="en-US" dirty="0">
                <a:solidFill>
                  <a:schemeClr val="tx1"/>
                </a:solidFill>
              </a:rPr>
              <a:t> yang </a:t>
            </a:r>
            <a:r>
              <a:rPr lang="en-US" dirty="0" err="1">
                <a:solidFill>
                  <a:schemeClr val="tx1"/>
                </a:solidFill>
              </a:rPr>
              <a:t>berwenang</a:t>
            </a:r>
            <a:r>
              <a:rPr lang="en-US" dirty="0">
                <a:solidFill>
                  <a:schemeClr val="tx1"/>
                </a:solidFill>
              </a:rPr>
              <a:t>.  </a:t>
            </a:r>
          </a:p>
          <a:p>
            <a:pPr algn="just">
              <a:buFont typeface="Wingdings" pitchFamily="2" charset="2"/>
              <a:buChar char="ü"/>
              <a:defRPr/>
            </a:pPr>
            <a:r>
              <a:rPr lang="en-US" dirty="0" err="1">
                <a:solidFill>
                  <a:schemeClr val="tx1"/>
                </a:solidFill>
              </a:rPr>
              <a:t>Biasanya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ada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aturan-aturan</a:t>
            </a:r>
            <a:r>
              <a:rPr lang="en-US" dirty="0">
                <a:solidFill>
                  <a:schemeClr val="tx1"/>
                </a:solidFill>
              </a:rPr>
              <a:t> yang </a:t>
            </a:r>
            <a:r>
              <a:rPr lang="en-US" dirty="0" err="1">
                <a:solidFill>
                  <a:schemeClr val="tx1"/>
                </a:solidFill>
              </a:rPr>
              <a:t>sifatnya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mengikat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harus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dipatuhi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oleh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semua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anggota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lembaga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serta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tidak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dilandasi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oleh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sifat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kekeluargaan</a:t>
            </a:r>
            <a:r>
              <a:rPr lang="en-US" dirty="0">
                <a:solidFill>
                  <a:schemeClr val="tx1"/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0525438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alibri" charset="0"/>
              </a:rPr>
              <a:t>Tahap</a:t>
            </a:r>
            <a:r>
              <a:rPr lang="en-US" dirty="0">
                <a:latin typeface="Calibri" charset="0"/>
              </a:rPr>
              <a:t> </a:t>
            </a:r>
            <a:r>
              <a:rPr lang="en-US" dirty="0" err="1">
                <a:latin typeface="Calibri" charset="0"/>
              </a:rPr>
              <a:t>Sosialisasi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648200" y="1295400"/>
            <a:ext cx="3886200" cy="230832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 algn="just">
              <a:buFont typeface="Wingdings" pitchFamily="2" charset="2"/>
              <a:buChar char="ü"/>
            </a:pPr>
            <a:r>
              <a:rPr lang="en-US" dirty="0" err="1"/>
              <a:t>Tahap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tahap</a:t>
            </a:r>
            <a:r>
              <a:rPr lang="en-US" dirty="0"/>
              <a:t> </a:t>
            </a:r>
            <a:r>
              <a:rPr lang="en-US" dirty="0" err="1"/>
              <a:t>pertama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sosialisasi</a:t>
            </a:r>
            <a:r>
              <a:rPr lang="en-US" dirty="0"/>
              <a:t>. </a:t>
            </a:r>
          </a:p>
          <a:p>
            <a:pPr marL="285750" indent="-285750" algn="just">
              <a:buFont typeface="Wingdings" pitchFamily="2" charset="2"/>
              <a:buChar char="ü"/>
            </a:pPr>
            <a:r>
              <a:rPr lang="en-US" dirty="0" err="1"/>
              <a:t>Dialami</a:t>
            </a:r>
            <a:r>
              <a:rPr lang="en-US" dirty="0"/>
              <a:t> </a:t>
            </a:r>
            <a:r>
              <a:rPr lang="en-US" dirty="0" err="1"/>
              <a:t>sejak</a:t>
            </a:r>
            <a:r>
              <a:rPr lang="en-US" dirty="0"/>
              <a:t> </a:t>
            </a:r>
            <a:r>
              <a:rPr lang="en-US" dirty="0" err="1"/>
              <a:t>manusia</a:t>
            </a:r>
            <a:r>
              <a:rPr lang="en-US" dirty="0"/>
              <a:t> </a:t>
            </a:r>
            <a:r>
              <a:rPr lang="en-US" dirty="0" err="1"/>
              <a:t>dilahirkan</a:t>
            </a:r>
            <a:r>
              <a:rPr lang="en-US" dirty="0"/>
              <a:t>, </a:t>
            </a:r>
            <a:r>
              <a:rPr lang="en-US" dirty="0" err="1"/>
              <a:t>ketika</a:t>
            </a:r>
            <a:r>
              <a:rPr lang="en-US" dirty="0"/>
              <a:t> </a:t>
            </a:r>
            <a:r>
              <a:rPr lang="en-US" dirty="0" err="1"/>
              <a:t>seorang</a:t>
            </a:r>
            <a:r>
              <a:rPr lang="en-US" dirty="0"/>
              <a:t> </a:t>
            </a:r>
            <a:r>
              <a:rPr lang="en-US" dirty="0" err="1"/>
              <a:t>anak</a:t>
            </a:r>
            <a:r>
              <a:rPr lang="en-US" dirty="0"/>
              <a:t>     </a:t>
            </a:r>
            <a:r>
              <a:rPr lang="en-US" dirty="0" err="1"/>
              <a:t>mempersiapkan</a:t>
            </a:r>
            <a:r>
              <a:rPr lang="en-US" dirty="0"/>
              <a:t> </a:t>
            </a:r>
            <a:r>
              <a:rPr lang="en-US" dirty="0" err="1"/>
              <a:t>diri</a:t>
            </a:r>
            <a:r>
              <a:rPr lang="en-US" dirty="0"/>
              <a:t>   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mengenal</a:t>
            </a:r>
            <a:r>
              <a:rPr lang="en-US" dirty="0"/>
              <a:t> </a:t>
            </a:r>
            <a:r>
              <a:rPr lang="en-US" dirty="0" err="1"/>
              <a:t>lingkungan</a:t>
            </a:r>
            <a:r>
              <a:rPr lang="en-US" dirty="0"/>
              <a:t> </a:t>
            </a:r>
            <a:r>
              <a:rPr lang="en-US" dirty="0" err="1"/>
              <a:t>sosialnya</a:t>
            </a:r>
            <a:r>
              <a:rPr lang="en-US" dirty="0"/>
              <a:t>, </a:t>
            </a:r>
            <a:r>
              <a:rPr lang="en-US" dirty="0" err="1"/>
              <a:t>termasuk</a:t>
            </a:r>
            <a:r>
              <a:rPr lang="en-US" dirty="0"/>
              <a:t>   </a:t>
            </a:r>
            <a:r>
              <a:rPr lang="en-US" dirty="0" err="1"/>
              <a:t>memperoleh</a:t>
            </a:r>
            <a:r>
              <a:rPr lang="en-US" dirty="0"/>
              <a:t>       </a:t>
            </a:r>
            <a:r>
              <a:rPr lang="en-US" dirty="0" err="1"/>
              <a:t>pemahaman</a:t>
            </a:r>
            <a:r>
              <a:rPr lang="en-US" dirty="0"/>
              <a:t> </a:t>
            </a:r>
            <a:r>
              <a:rPr lang="en-US" dirty="0" err="1"/>
              <a:t>tentang</a:t>
            </a:r>
            <a:r>
              <a:rPr lang="en-US" dirty="0"/>
              <a:t> </a:t>
            </a:r>
            <a:r>
              <a:rPr lang="en-US" dirty="0" err="1"/>
              <a:t>diri</a:t>
            </a:r>
            <a:r>
              <a:rPr lang="en-US" dirty="0"/>
              <a:t>. 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362200"/>
            <a:ext cx="2743200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1066800" y="1828800"/>
            <a:ext cx="3603551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just"/>
            <a:r>
              <a:rPr lang="en-US" dirty="0"/>
              <a:t>1.Tahap </a:t>
            </a:r>
            <a:r>
              <a:rPr lang="en-US" dirty="0" err="1"/>
              <a:t>Persiapan</a:t>
            </a:r>
            <a:r>
              <a:rPr lang="en-US" dirty="0"/>
              <a:t> (</a:t>
            </a:r>
            <a:r>
              <a:rPr lang="en-US" dirty="0" err="1"/>
              <a:t>Prepatory</a:t>
            </a:r>
            <a:r>
              <a:rPr lang="en-US" dirty="0"/>
              <a:t> Stage) </a:t>
            </a:r>
          </a:p>
        </p:txBody>
      </p:sp>
    </p:spTree>
    <p:extLst>
      <p:ext uri="{BB962C8B-B14F-4D97-AF65-F5344CB8AC3E}">
        <p14:creationId xmlns:p14="http://schemas.microsoft.com/office/powerpoint/2010/main" val="133471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886200" y="1447800"/>
            <a:ext cx="4800600" cy="312085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 algn="just">
              <a:buFont typeface="Wingdings" pitchFamily="2" charset="2"/>
              <a:buChar char="ü"/>
            </a:pPr>
            <a:r>
              <a:rPr lang="en-US" sz="2400" dirty="0" err="1">
                <a:latin typeface="Calibri" charset="0"/>
                <a:sym typeface="Wingdings" charset="0"/>
              </a:rPr>
              <a:t>Tahap</a:t>
            </a:r>
            <a:r>
              <a:rPr lang="en-US" sz="2400" dirty="0">
                <a:latin typeface="Calibri" charset="0"/>
                <a:sym typeface="Wingdings" charset="0"/>
              </a:rPr>
              <a:t> </a:t>
            </a:r>
            <a:r>
              <a:rPr lang="en-US" sz="2400" dirty="0" err="1">
                <a:latin typeface="Calibri" charset="0"/>
                <a:sym typeface="Wingdings" charset="0"/>
              </a:rPr>
              <a:t>kedua</a:t>
            </a:r>
            <a:r>
              <a:rPr lang="en-US" sz="2400" dirty="0">
                <a:latin typeface="Calibri" charset="0"/>
                <a:sym typeface="Wingdings" charset="0"/>
              </a:rPr>
              <a:t> </a:t>
            </a:r>
            <a:r>
              <a:rPr lang="en-US" sz="2400" dirty="0" err="1">
                <a:latin typeface="Calibri" charset="0"/>
                <a:sym typeface="Wingdings" charset="0"/>
              </a:rPr>
              <a:t>ini</a:t>
            </a:r>
            <a:r>
              <a:rPr lang="en-US" sz="2400" dirty="0">
                <a:latin typeface="Calibri" charset="0"/>
                <a:sym typeface="Wingdings" charset="0"/>
              </a:rPr>
              <a:t> </a:t>
            </a:r>
            <a:r>
              <a:rPr lang="en-US" sz="2400" dirty="0" err="1">
                <a:latin typeface="Calibri" charset="0"/>
                <a:sym typeface="Wingdings" charset="0"/>
              </a:rPr>
              <a:t>ditandai</a:t>
            </a:r>
            <a:r>
              <a:rPr lang="en-US" sz="2400" dirty="0">
                <a:latin typeface="Calibri" charset="0"/>
                <a:sym typeface="Wingdings" charset="0"/>
              </a:rPr>
              <a:t> </a:t>
            </a:r>
            <a:r>
              <a:rPr lang="en-US" sz="2400" dirty="0" err="1">
                <a:latin typeface="Calibri" charset="0"/>
                <a:sym typeface="Wingdings" charset="0"/>
              </a:rPr>
              <a:t>dengan</a:t>
            </a:r>
            <a:r>
              <a:rPr lang="en-US" sz="2400" dirty="0">
                <a:latin typeface="Calibri" charset="0"/>
                <a:sym typeface="Wingdings" charset="0"/>
              </a:rPr>
              <a:t> </a:t>
            </a:r>
            <a:r>
              <a:rPr lang="en-US" sz="2400" dirty="0" err="1">
                <a:latin typeface="Calibri" charset="0"/>
                <a:sym typeface="Wingdings" charset="0"/>
              </a:rPr>
              <a:t>semakin</a:t>
            </a:r>
            <a:r>
              <a:rPr lang="en-US" sz="2400" dirty="0">
                <a:latin typeface="Calibri" charset="0"/>
                <a:sym typeface="Wingdings" charset="0"/>
              </a:rPr>
              <a:t> </a:t>
            </a:r>
            <a:r>
              <a:rPr lang="en-US" sz="2400" dirty="0" err="1">
                <a:latin typeface="Calibri" charset="0"/>
                <a:sym typeface="Wingdings" charset="0"/>
              </a:rPr>
              <a:t>sempurnanya</a:t>
            </a:r>
            <a:r>
              <a:rPr lang="en-US" sz="2400" dirty="0">
                <a:latin typeface="Calibri" charset="0"/>
                <a:sym typeface="Wingdings" charset="0"/>
              </a:rPr>
              <a:t> </a:t>
            </a:r>
            <a:r>
              <a:rPr lang="en-US" sz="2400" dirty="0" err="1">
                <a:latin typeface="Calibri" charset="0"/>
                <a:sym typeface="Wingdings" charset="0"/>
              </a:rPr>
              <a:t>seorang</a:t>
            </a:r>
            <a:r>
              <a:rPr lang="en-US" sz="2400" dirty="0">
                <a:latin typeface="Calibri" charset="0"/>
                <a:sym typeface="Wingdings" charset="0"/>
              </a:rPr>
              <a:t> </a:t>
            </a:r>
            <a:r>
              <a:rPr lang="en-US" sz="2400" dirty="0" err="1">
                <a:latin typeface="Calibri" charset="0"/>
                <a:sym typeface="Wingdings" charset="0"/>
              </a:rPr>
              <a:t>anak</a:t>
            </a:r>
            <a:r>
              <a:rPr lang="en-US" sz="2400" dirty="0">
                <a:latin typeface="Calibri" charset="0"/>
                <a:sym typeface="Wingdings" charset="0"/>
              </a:rPr>
              <a:t> </a:t>
            </a:r>
            <a:r>
              <a:rPr lang="en-US" sz="2400" dirty="0" err="1">
                <a:latin typeface="Calibri" charset="0"/>
                <a:sym typeface="Wingdings" charset="0"/>
              </a:rPr>
              <a:t>menirukan</a:t>
            </a:r>
            <a:r>
              <a:rPr lang="en-US" sz="2400" dirty="0">
                <a:latin typeface="Calibri" charset="0"/>
                <a:sym typeface="Wingdings" charset="0"/>
              </a:rPr>
              <a:t> </a:t>
            </a:r>
            <a:r>
              <a:rPr lang="en-US" sz="2400" dirty="0" err="1">
                <a:latin typeface="Calibri" charset="0"/>
                <a:sym typeface="Wingdings" charset="0"/>
              </a:rPr>
              <a:t>peran-peran</a:t>
            </a:r>
            <a:r>
              <a:rPr lang="en-US" sz="2400" dirty="0">
                <a:latin typeface="Calibri" charset="0"/>
                <a:sym typeface="Wingdings" charset="0"/>
              </a:rPr>
              <a:t> yang </a:t>
            </a:r>
            <a:r>
              <a:rPr lang="en-US" sz="2400" dirty="0" err="1">
                <a:latin typeface="Calibri" charset="0"/>
                <a:sym typeface="Wingdings" charset="0"/>
              </a:rPr>
              <a:t>dilakukan</a:t>
            </a:r>
            <a:r>
              <a:rPr lang="en-US" sz="2400" dirty="0">
                <a:latin typeface="Calibri" charset="0"/>
                <a:sym typeface="Wingdings" charset="0"/>
              </a:rPr>
              <a:t> </a:t>
            </a:r>
            <a:r>
              <a:rPr lang="en-US" sz="2400" dirty="0" err="1">
                <a:latin typeface="Calibri" charset="0"/>
                <a:sym typeface="Wingdings" charset="0"/>
              </a:rPr>
              <a:t>oleh</a:t>
            </a:r>
            <a:r>
              <a:rPr lang="en-US" sz="2400" dirty="0">
                <a:latin typeface="Calibri" charset="0"/>
                <a:sym typeface="Wingdings" charset="0"/>
              </a:rPr>
              <a:t> orang  </a:t>
            </a:r>
            <a:r>
              <a:rPr lang="id-ID" sz="2400" dirty="0">
                <a:latin typeface="Calibri" charset="0"/>
                <a:sym typeface="Wingdings" charset="0"/>
              </a:rPr>
              <a:t>dewasa</a:t>
            </a:r>
            <a:r>
              <a:rPr lang="en-US" sz="2400" dirty="0">
                <a:latin typeface="Calibri" charset="0"/>
                <a:sym typeface="Wingdings" charset="0"/>
              </a:rPr>
              <a:t>. </a:t>
            </a:r>
          </a:p>
          <a:p>
            <a:pPr algn="just">
              <a:buFont typeface="Wingdings" pitchFamily="2" charset="2"/>
              <a:buChar char="ü"/>
            </a:pPr>
            <a:r>
              <a:rPr lang="en-US" sz="2400" dirty="0" err="1"/>
              <a:t>Anak-anak</a:t>
            </a:r>
            <a:r>
              <a:rPr lang="en-US" sz="2400" dirty="0"/>
              <a:t>   </a:t>
            </a:r>
            <a:r>
              <a:rPr lang="en-US" sz="2400" dirty="0" err="1"/>
              <a:t>mampu</a:t>
            </a:r>
            <a:r>
              <a:rPr lang="en-US" sz="2400" dirty="0"/>
              <a:t>  </a:t>
            </a:r>
            <a:r>
              <a:rPr lang="en-US" sz="2400" dirty="0" err="1"/>
              <a:t>memberikan</a:t>
            </a:r>
            <a:r>
              <a:rPr lang="en-US" sz="2400" dirty="0"/>
              <a:t> </a:t>
            </a:r>
            <a:r>
              <a:rPr lang="en-US" sz="2400" dirty="0" err="1"/>
              <a:t>persepsi</a:t>
            </a:r>
            <a:r>
              <a:rPr lang="en-US" sz="2400" dirty="0"/>
              <a:t> yang </a:t>
            </a:r>
            <a:r>
              <a:rPr lang="en-US" sz="2400" dirty="0" err="1"/>
              <a:t>lengkap</a:t>
            </a:r>
            <a:r>
              <a:rPr lang="en-US" sz="2400" dirty="0"/>
              <a:t> </a:t>
            </a:r>
            <a:r>
              <a:rPr lang="en-US" sz="2400" dirty="0" err="1"/>
              <a:t>tentang</a:t>
            </a:r>
            <a:r>
              <a:rPr lang="en-US" sz="2400" dirty="0"/>
              <a:t> </a:t>
            </a:r>
            <a:r>
              <a:rPr lang="en-US" sz="2400" dirty="0" err="1"/>
              <a:t>prilaku</a:t>
            </a:r>
            <a:r>
              <a:rPr lang="en-US" sz="2400" dirty="0"/>
              <a:t> orang</a:t>
            </a:r>
            <a:r>
              <a:rPr lang="id-ID" sz="2400" dirty="0"/>
              <a:t> </a:t>
            </a:r>
            <a:r>
              <a:rPr lang="en-US" sz="2400" dirty="0" err="1"/>
              <a:t>dewasa</a:t>
            </a:r>
            <a:r>
              <a:rPr lang="en-US" sz="2400" dirty="0"/>
              <a:t> </a:t>
            </a:r>
            <a:r>
              <a:rPr lang="en-US" sz="2400" dirty="0" err="1"/>
              <a:t>melalui</a:t>
            </a:r>
            <a:r>
              <a:rPr lang="en-US" sz="2400" dirty="0"/>
              <a:t>  </a:t>
            </a:r>
            <a:r>
              <a:rPr lang="en-US" sz="2400" dirty="0" err="1"/>
              <a:t>peniruan</a:t>
            </a:r>
            <a:r>
              <a:rPr lang="en-US" sz="2400" dirty="0"/>
              <a:t>. </a:t>
            </a:r>
          </a:p>
        </p:txBody>
      </p:sp>
      <p:sp>
        <p:nvSpPr>
          <p:cNvPr id="6" name="Rectangle 5"/>
          <p:cNvSpPr/>
          <p:nvPr/>
        </p:nvSpPr>
        <p:spPr>
          <a:xfrm>
            <a:off x="1066800" y="2133600"/>
            <a:ext cx="2827249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just"/>
            <a:r>
              <a:rPr lang="en-US" dirty="0">
                <a:latin typeface="Calibri" charset="0"/>
              </a:rPr>
              <a:t>2. </a:t>
            </a:r>
            <a:r>
              <a:rPr lang="en-US" dirty="0" err="1">
                <a:latin typeface="Calibri" charset="0"/>
              </a:rPr>
              <a:t>Tahap</a:t>
            </a:r>
            <a:r>
              <a:rPr lang="en-US" dirty="0">
                <a:latin typeface="Calibri" charset="0"/>
              </a:rPr>
              <a:t> </a:t>
            </a:r>
            <a:r>
              <a:rPr lang="en-US" dirty="0" err="1">
                <a:latin typeface="Calibri" charset="0"/>
              </a:rPr>
              <a:t>meniru</a:t>
            </a:r>
            <a:r>
              <a:rPr lang="en-US" dirty="0">
                <a:latin typeface="Calibri" charset="0"/>
              </a:rPr>
              <a:t> (play stage)</a:t>
            </a:r>
            <a:endParaRPr lang="id-ID" dirty="0">
              <a:latin typeface="Calibri" charset="0"/>
              <a:sym typeface="Wingdings" charset="0"/>
            </a:endParaRPr>
          </a:p>
        </p:txBody>
      </p:sp>
      <p:pic>
        <p:nvPicPr>
          <p:cNvPr id="2052" name="Picture 4" descr="http://media4.picsearch.com/is?4EOqVXQAta5SRxDw6E-2yQ0GfBOX2Vy6BpT4GCDwvHw&amp;height=25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438400"/>
            <a:ext cx="3048000" cy="2419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53545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724400" y="1447800"/>
            <a:ext cx="4114800" cy="384720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>
              <a:buFont typeface="Wingdings" pitchFamily="2" charset="2"/>
              <a:buChar char="ü"/>
            </a:pPr>
            <a:r>
              <a:rPr lang="en-US" sz="2000" dirty="0" err="1">
                <a:sym typeface="Wingdings" charset="0"/>
              </a:rPr>
              <a:t>Tahap</a:t>
            </a:r>
            <a:r>
              <a:rPr lang="en-US" sz="2000" dirty="0">
                <a:sym typeface="Wingdings" charset="0"/>
              </a:rPr>
              <a:t> </a:t>
            </a:r>
            <a:r>
              <a:rPr lang="en-US" sz="2000" dirty="0" err="1">
                <a:sym typeface="Wingdings" charset="0"/>
              </a:rPr>
              <a:t>ketiga</a:t>
            </a:r>
            <a:r>
              <a:rPr lang="en-US" sz="2000" dirty="0">
                <a:sym typeface="Wingdings" charset="0"/>
              </a:rPr>
              <a:t> </a:t>
            </a:r>
            <a:r>
              <a:rPr lang="en-US" sz="2000" dirty="0" err="1">
                <a:sym typeface="Wingdings" charset="0"/>
              </a:rPr>
              <a:t>ini</a:t>
            </a:r>
            <a:r>
              <a:rPr lang="en-US" sz="2000" dirty="0">
                <a:sym typeface="Wingdings" charset="0"/>
              </a:rPr>
              <a:t> </a:t>
            </a:r>
            <a:r>
              <a:rPr lang="en-US" sz="2000" dirty="0" err="1">
                <a:sym typeface="Wingdings" charset="0"/>
              </a:rPr>
              <a:t>merupakan</a:t>
            </a:r>
            <a:r>
              <a:rPr lang="en-US" sz="2000" dirty="0">
                <a:sym typeface="Wingdings" charset="0"/>
              </a:rPr>
              <a:t> </a:t>
            </a:r>
            <a:r>
              <a:rPr lang="en-US" sz="2000" dirty="0" err="1">
                <a:sym typeface="Wingdings" charset="0"/>
              </a:rPr>
              <a:t>tahap</a:t>
            </a:r>
            <a:r>
              <a:rPr lang="en-US" sz="2000" dirty="0">
                <a:sym typeface="Wingdings" charset="0"/>
              </a:rPr>
              <a:t> </a:t>
            </a:r>
            <a:r>
              <a:rPr lang="en-US" sz="2000" dirty="0" err="1">
                <a:sym typeface="Wingdings" charset="0"/>
              </a:rPr>
              <a:t>dimana</a:t>
            </a:r>
            <a:r>
              <a:rPr lang="en-US" sz="2000" dirty="0">
                <a:sym typeface="Wingdings" charset="0"/>
              </a:rPr>
              <a:t> orang </a:t>
            </a:r>
            <a:r>
              <a:rPr lang="en-US" sz="2000" dirty="0" err="1">
                <a:sym typeface="Wingdings" charset="0"/>
              </a:rPr>
              <a:t>sudah</a:t>
            </a:r>
            <a:r>
              <a:rPr lang="en-US" sz="2000" dirty="0">
                <a:sym typeface="Wingdings" charset="0"/>
              </a:rPr>
              <a:t> </a:t>
            </a:r>
            <a:r>
              <a:rPr lang="en-US" sz="2000" dirty="0" err="1">
                <a:sym typeface="Wingdings" charset="0"/>
              </a:rPr>
              <a:t>mulai</a:t>
            </a:r>
            <a:r>
              <a:rPr lang="en-US" sz="2000" dirty="0">
                <a:sym typeface="Wingdings" charset="0"/>
              </a:rPr>
              <a:t> </a:t>
            </a:r>
            <a:r>
              <a:rPr lang="en-US" sz="2000" dirty="0" err="1">
                <a:sym typeface="Wingdings" charset="0"/>
              </a:rPr>
              <a:t>mengurangi</a:t>
            </a:r>
            <a:r>
              <a:rPr lang="en-US" sz="2000" dirty="0">
                <a:sym typeface="Wingdings" charset="0"/>
              </a:rPr>
              <a:t> </a:t>
            </a:r>
            <a:r>
              <a:rPr lang="en-US" sz="2000" dirty="0" err="1">
                <a:sym typeface="Wingdings" charset="0"/>
              </a:rPr>
              <a:t>peniruan</a:t>
            </a:r>
            <a:r>
              <a:rPr lang="en-US" sz="2000" dirty="0">
                <a:sym typeface="Wingdings" charset="0"/>
              </a:rPr>
              <a:t>  </a:t>
            </a:r>
            <a:r>
              <a:rPr lang="en-US" sz="2000" dirty="0" err="1">
                <a:sym typeface="Wingdings" charset="0"/>
              </a:rPr>
              <a:t>dan</a:t>
            </a:r>
            <a:r>
              <a:rPr lang="en-US" sz="2000" dirty="0">
                <a:sym typeface="Wingdings" charset="0"/>
              </a:rPr>
              <a:t> </a:t>
            </a:r>
            <a:r>
              <a:rPr lang="en-US" sz="2000" dirty="0" err="1">
                <a:sym typeface="Wingdings" charset="0"/>
              </a:rPr>
              <a:t>digantikan</a:t>
            </a:r>
            <a:r>
              <a:rPr lang="en-US" sz="2000" dirty="0">
                <a:sym typeface="Wingdings" charset="0"/>
              </a:rPr>
              <a:t> </a:t>
            </a:r>
            <a:r>
              <a:rPr lang="en-US" sz="2000" dirty="0" err="1">
                <a:sym typeface="Wingdings" charset="0"/>
              </a:rPr>
              <a:t>oleh</a:t>
            </a:r>
            <a:r>
              <a:rPr lang="en-US" sz="2000" dirty="0">
                <a:sym typeface="Wingdings" charset="0"/>
              </a:rPr>
              <a:t> </a:t>
            </a:r>
            <a:r>
              <a:rPr lang="en-US" sz="2000" dirty="0" err="1">
                <a:sym typeface="Wingdings" charset="0"/>
              </a:rPr>
              <a:t>peran</a:t>
            </a:r>
            <a:r>
              <a:rPr lang="en-US" sz="2000" dirty="0">
                <a:sym typeface="Wingdings" charset="0"/>
              </a:rPr>
              <a:t> yang      </a:t>
            </a:r>
            <a:r>
              <a:rPr lang="en-US" sz="2000" dirty="0" err="1">
                <a:sym typeface="Wingdings" charset="0"/>
              </a:rPr>
              <a:t>secara</a:t>
            </a:r>
            <a:r>
              <a:rPr lang="en-US" sz="2000" dirty="0">
                <a:sym typeface="Wingdings" charset="0"/>
              </a:rPr>
              <a:t> </a:t>
            </a:r>
            <a:r>
              <a:rPr lang="en-US" sz="2000" dirty="0" err="1">
                <a:sym typeface="Wingdings" charset="0"/>
              </a:rPr>
              <a:t>langsung</a:t>
            </a:r>
            <a:r>
              <a:rPr lang="en-US" sz="2000" dirty="0">
                <a:sym typeface="Wingdings" charset="0"/>
              </a:rPr>
              <a:t>  </a:t>
            </a:r>
            <a:r>
              <a:rPr lang="en-US" sz="2000" dirty="0" err="1">
                <a:sym typeface="Wingdings" charset="0"/>
              </a:rPr>
              <a:t>dilakukan</a:t>
            </a:r>
            <a:r>
              <a:rPr lang="en-US" sz="2000" dirty="0">
                <a:sym typeface="Wingdings" charset="0"/>
              </a:rPr>
              <a:t> </a:t>
            </a:r>
            <a:r>
              <a:rPr lang="en-US" sz="2000" dirty="0" err="1">
                <a:sym typeface="Wingdings" charset="0"/>
              </a:rPr>
              <a:t>sendiri</a:t>
            </a:r>
            <a:r>
              <a:rPr lang="en-US" sz="2000" dirty="0">
                <a:sym typeface="Wingdings" charset="0"/>
              </a:rPr>
              <a:t> </a:t>
            </a:r>
            <a:r>
              <a:rPr lang="en-US" sz="2000" dirty="0" err="1">
                <a:sym typeface="Wingdings" charset="0"/>
              </a:rPr>
              <a:t>dengan</a:t>
            </a:r>
            <a:r>
              <a:rPr lang="en-US" sz="2000" dirty="0">
                <a:sym typeface="Wingdings" charset="0"/>
              </a:rPr>
              <a:t> </a:t>
            </a:r>
            <a:r>
              <a:rPr lang="en-US" sz="2000" dirty="0" err="1">
                <a:sym typeface="Wingdings" charset="0"/>
              </a:rPr>
              <a:t>penuh</a:t>
            </a:r>
            <a:r>
              <a:rPr lang="en-US" sz="2000" dirty="0">
                <a:sym typeface="Wingdings" charset="0"/>
              </a:rPr>
              <a:t> </a:t>
            </a:r>
            <a:r>
              <a:rPr lang="en-US" sz="2000" dirty="0" err="1">
                <a:sym typeface="Wingdings" charset="0"/>
              </a:rPr>
              <a:t>kesadaran</a:t>
            </a:r>
            <a:r>
              <a:rPr lang="en-US" sz="2000" dirty="0">
                <a:sym typeface="Wingdings" charset="0"/>
              </a:rPr>
              <a:t>. </a:t>
            </a:r>
          </a:p>
          <a:p>
            <a:pPr algn="just">
              <a:buFont typeface="Wingdings" pitchFamily="2" charset="2"/>
              <a:buChar char="ü"/>
            </a:pPr>
            <a:r>
              <a:rPr lang="en-US" sz="2000" dirty="0" err="1">
                <a:sym typeface="Wingdings" charset="0"/>
              </a:rPr>
              <a:t>Selain</a:t>
            </a:r>
            <a:r>
              <a:rPr lang="en-US" sz="2000" dirty="0">
                <a:sym typeface="Wingdings" charset="0"/>
              </a:rPr>
              <a:t> </a:t>
            </a:r>
            <a:r>
              <a:rPr lang="en-US" sz="2000" dirty="0" err="1">
                <a:sym typeface="Wingdings" charset="0"/>
              </a:rPr>
              <a:t>itu</a:t>
            </a:r>
            <a:r>
              <a:rPr lang="en-US" sz="2000" dirty="0">
                <a:sym typeface="Wingdings" charset="0"/>
              </a:rPr>
              <a:t> </a:t>
            </a:r>
            <a:r>
              <a:rPr lang="en-US" sz="2000" dirty="0" err="1">
                <a:sym typeface="Wingdings" charset="0"/>
              </a:rPr>
              <a:t>kemampuannya</a:t>
            </a:r>
            <a:r>
              <a:rPr lang="en-US" sz="2000" dirty="0">
                <a:sym typeface="Wingdings" charset="0"/>
              </a:rPr>
              <a:t> </a:t>
            </a:r>
            <a:r>
              <a:rPr lang="en-US" sz="2000" dirty="0" err="1">
                <a:sym typeface="Wingdings" charset="0"/>
              </a:rPr>
              <a:t>menempatkan</a:t>
            </a:r>
            <a:r>
              <a:rPr lang="en-US" sz="2000" dirty="0">
                <a:sym typeface="Wingdings" charset="0"/>
              </a:rPr>
              <a:t> </a:t>
            </a:r>
            <a:r>
              <a:rPr lang="en-US" sz="2000" dirty="0" err="1">
                <a:sym typeface="Wingdings" charset="0"/>
              </a:rPr>
              <a:t>diri</a:t>
            </a:r>
            <a:r>
              <a:rPr lang="en-US" sz="2000" dirty="0">
                <a:sym typeface="Wingdings" charset="0"/>
              </a:rPr>
              <a:t> </a:t>
            </a:r>
            <a:r>
              <a:rPr lang="en-US" sz="2000" dirty="0" err="1">
                <a:sym typeface="Wingdings" charset="0"/>
              </a:rPr>
              <a:t>pada</a:t>
            </a:r>
            <a:r>
              <a:rPr lang="en-US" sz="2000" dirty="0">
                <a:sym typeface="Wingdings" charset="0"/>
              </a:rPr>
              <a:t> </a:t>
            </a:r>
            <a:r>
              <a:rPr lang="en-US" sz="2000" dirty="0" err="1">
                <a:sym typeface="Wingdings" charset="0"/>
              </a:rPr>
              <a:t>posisi</a:t>
            </a:r>
            <a:r>
              <a:rPr lang="en-US" sz="2000" dirty="0">
                <a:sym typeface="Wingdings" charset="0"/>
              </a:rPr>
              <a:t> orang lain pun </a:t>
            </a:r>
            <a:r>
              <a:rPr lang="en-US" sz="2000" dirty="0" err="1">
                <a:sym typeface="Wingdings" charset="0"/>
              </a:rPr>
              <a:t>meningkat</a:t>
            </a:r>
            <a:r>
              <a:rPr lang="en-US" sz="2000" dirty="0">
                <a:sym typeface="Wingdings" charset="0"/>
              </a:rPr>
              <a:t> </a:t>
            </a:r>
            <a:r>
              <a:rPr lang="en-US" sz="2000" dirty="0" err="1">
                <a:sym typeface="Wingdings" charset="0"/>
              </a:rPr>
              <a:t>sehingga</a:t>
            </a:r>
            <a:r>
              <a:rPr lang="en-US" sz="2000" dirty="0">
                <a:sym typeface="Wingdings" charset="0"/>
              </a:rPr>
              <a:t> </a:t>
            </a:r>
            <a:r>
              <a:rPr lang="en-US" sz="2000" dirty="0" err="1">
                <a:sym typeface="Wingdings" charset="0"/>
              </a:rPr>
              <a:t>memungkinkan</a:t>
            </a:r>
            <a:r>
              <a:rPr lang="en-US" sz="2000" dirty="0">
                <a:sym typeface="Wingdings" charset="0"/>
              </a:rPr>
              <a:t> </a:t>
            </a:r>
            <a:r>
              <a:rPr lang="en-US" sz="2000" dirty="0" err="1">
                <a:sym typeface="Wingdings" charset="0"/>
              </a:rPr>
              <a:t>adanya</a:t>
            </a:r>
            <a:r>
              <a:rPr lang="en-US" sz="2000" dirty="0">
                <a:sym typeface="Wingdings" charset="0"/>
              </a:rPr>
              <a:t>  </a:t>
            </a:r>
            <a:r>
              <a:rPr lang="id-ID" sz="2000" dirty="0">
                <a:sym typeface="Wingdings" charset="0"/>
              </a:rPr>
              <a:t>kemampuan</a:t>
            </a:r>
            <a:r>
              <a:rPr lang="en-US" sz="2000" dirty="0">
                <a:sym typeface="Wingdings" charset="0"/>
              </a:rPr>
              <a:t> </a:t>
            </a:r>
            <a:r>
              <a:rPr lang="en-US" sz="2000" dirty="0" err="1">
                <a:sym typeface="Wingdings" charset="0"/>
              </a:rPr>
              <a:t>bermain</a:t>
            </a:r>
            <a:r>
              <a:rPr lang="en-US" sz="2000" dirty="0">
                <a:sym typeface="Wingdings" charset="0"/>
              </a:rPr>
              <a:t> </a:t>
            </a:r>
            <a:r>
              <a:rPr lang="en-US" sz="2000" dirty="0" err="1">
                <a:sym typeface="Wingdings" charset="0"/>
              </a:rPr>
              <a:t>secara</a:t>
            </a:r>
            <a:r>
              <a:rPr lang="en-US" sz="2000" dirty="0">
                <a:sym typeface="Wingdings" charset="0"/>
              </a:rPr>
              <a:t> </a:t>
            </a:r>
            <a:r>
              <a:rPr lang="en-US" sz="2000" dirty="0" err="1">
                <a:sym typeface="Wingdings" charset="0"/>
              </a:rPr>
              <a:t>bersama-sama</a:t>
            </a:r>
            <a:r>
              <a:rPr lang="en-US" sz="2000" dirty="0">
                <a:sym typeface="Wingdings" charset="0"/>
              </a:rPr>
              <a:t>.</a:t>
            </a:r>
          </a:p>
        </p:txBody>
      </p:sp>
      <p:sp>
        <p:nvSpPr>
          <p:cNvPr id="5" name="Rectangle 4"/>
          <p:cNvSpPr/>
          <p:nvPr/>
        </p:nvSpPr>
        <p:spPr>
          <a:xfrm>
            <a:off x="1143000" y="1981200"/>
            <a:ext cx="3615477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just"/>
            <a:r>
              <a:rPr lang="en-US" dirty="0">
                <a:latin typeface="Calibri" charset="0"/>
              </a:rPr>
              <a:t>3. </a:t>
            </a:r>
            <a:r>
              <a:rPr lang="en-US" dirty="0" err="1"/>
              <a:t>Tahap</a:t>
            </a:r>
            <a:r>
              <a:rPr lang="en-US" dirty="0"/>
              <a:t> </a:t>
            </a:r>
            <a:r>
              <a:rPr lang="en-US" dirty="0" err="1"/>
              <a:t>siap</a:t>
            </a:r>
            <a:r>
              <a:rPr lang="en-US" dirty="0"/>
              <a:t> </a:t>
            </a:r>
            <a:r>
              <a:rPr lang="en-US" dirty="0" err="1"/>
              <a:t>bertindak</a:t>
            </a:r>
            <a:r>
              <a:rPr lang="en-US" dirty="0"/>
              <a:t> (game stage)</a:t>
            </a:r>
          </a:p>
        </p:txBody>
      </p:sp>
      <p:pic>
        <p:nvPicPr>
          <p:cNvPr id="3076" name="Picture 4" descr="http://art.uph.edu/wp-content/themes/UPH/timthumb.php?src=http://art.uph.edu/wp-content/uploads/2015/09/SDC_ARTWEEK-1024x572.jpg&amp;w=670&amp;zc=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438400"/>
            <a:ext cx="3657600" cy="3181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44301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876800" y="1447800"/>
            <a:ext cx="3962400" cy="261610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>
              <a:buFont typeface="Wingdings" pitchFamily="2" charset="2"/>
              <a:buChar char="ü"/>
              <a:defRPr/>
            </a:pPr>
            <a:r>
              <a:rPr lang="en-US" sz="2000" dirty="0" err="1">
                <a:sym typeface="Wingdings"/>
              </a:rPr>
              <a:t>Pada</a:t>
            </a:r>
            <a:r>
              <a:rPr lang="en-US" sz="2000" dirty="0">
                <a:sym typeface="Wingdings"/>
              </a:rPr>
              <a:t> </a:t>
            </a:r>
            <a:r>
              <a:rPr lang="en-US" sz="2000" dirty="0" err="1">
                <a:sym typeface="Wingdings"/>
              </a:rPr>
              <a:t>tahap</a:t>
            </a:r>
            <a:r>
              <a:rPr lang="en-US" sz="2000" dirty="0">
                <a:sym typeface="Wingdings"/>
              </a:rPr>
              <a:t> </a:t>
            </a:r>
            <a:r>
              <a:rPr lang="en-US" sz="2000" dirty="0" err="1">
                <a:sym typeface="Wingdings"/>
              </a:rPr>
              <a:t>keempat</a:t>
            </a:r>
            <a:r>
              <a:rPr lang="en-US" sz="2000" dirty="0">
                <a:sym typeface="Wingdings"/>
              </a:rPr>
              <a:t> </a:t>
            </a:r>
            <a:r>
              <a:rPr lang="en-US" sz="2000" dirty="0" err="1">
                <a:sym typeface="Wingdings"/>
              </a:rPr>
              <a:t>ini</a:t>
            </a:r>
            <a:r>
              <a:rPr lang="en-US" sz="2000" dirty="0">
                <a:sym typeface="Wingdings"/>
              </a:rPr>
              <a:t> </a:t>
            </a:r>
            <a:r>
              <a:rPr lang="en-US" sz="2000" dirty="0" err="1">
                <a:sym typeface="Wingdings"/>
              </a:rPr>
              <a:t>seseorang</a:t>
            </a:r>
            <a:r>
              <a:rPr lang="en-US" sz="2000" dirty="0">
                <a:sym typeface="Wingdings"/>
              </a:rPr>
              <a:t> </a:t>
            </a:r>
            <a:r>
              <a:rPr lang="en-US" sz="2000" dirty="0" err="1">
                <a:sym typeface="Wingdings"/>
              </a:rPr>
              <a:t>telah</a:t>
            </a:r>
            <a:r>
              <a:rPr lang="en-US" sz="2000" dirty="0">
                <a:sym typeface="Wingdings"/>
              </a:rPr>
              <a:t> </a:t>
            </a:r>
            <a:r>
              <a:rPr lang="en-US" sz="2000" dirty="0" err="1">
                <a:sym typeface="Wingdings"/>
              </a:rPr>
              <a:t>dianggap</a:t>
            </a:r>
            <a:r>
              <a:rPr lang="id-ID" sz="2000" dirty="0">
                <a:sym typeface="Wingdings"/>
              </a:rPr>
              <a:t> benar-benar sudah</a:t>
            </a:r>
            <a:r>
              <a:rPr lang="en-US" sz="2000" dirty="0">
                <a:sym typeface="Wingdings"/>
              </a:rPr>
              <a:t> </a:t>
            </a:r>
            <a:r>
              <a:rPr lang="en-US" sz="2000" dirty="0" err="1">
                <a:sym typeface="Wingdings"/>
              </a:rPr>
              <a:t>dewasa</a:t>
            </a:r>
            <a:r>
              <a:rPr lang="en-US" sz="2000" dirty="0">
                <a:sym typeface="Wingdings"/>
              </a:rPr>
              <a:t>. </a:t>
            </a:r>
          </a:p>
          <a:p>
            <a:pPr algn="just">
              <a:buFont typeface="Wingdings" pitchFamily="2" charset="2"/>
              <a:buChar char="ü"/>
              <a:defRPr/>
            </a:pPr>
            <a:r>
              <a:rPr lang="en-US" sz="2000" dirty="0" err="1"/>
              <a:t>Pada</a:t>
            </a:r>
            <a:r>
              <a:rPr lang="en-US" sz="2000" dirty="0"/>
              <a:t> </a:t>
            </a:r>
            <a:r>
              <a:rPr lang="en-US" sz="2000" dirty="0" err="1"/>
              <a:t>tahap</a:t>
            </a:r>
            <a:r>
              <a:rPr lang="en-US" sz="2000" dirty="0"/>
              <a:t> </a:t>
            </a:r>
            <a:r>
              <a:rPr lang="en-US" sz="2000" dirty="0" err="1"/>
              <a:t>ini</a:t>
            </a:r>
            <a:r>
              <a:rPr lang="id-ID" sz="2000" dirty="0"/>
              <a:t> seseorang sedang berada pada</a:t>
            </a:r>
            <a:r>
              <a:rPr lang="en-US" sz="2000" dirty="0"/>
              <a:t> </a:t>
            </a:r>
            <a:r>
              <a:rPr lang="en-US" sz="2000" dirty="0" err="1"/>
              <a:t>perjalanan</a:t>
            </a:r>
            <a:r>
              <a:rPr lang="en-US" sz="2000" dirty="0"/>
              <a:t> </a:t>
            </a:r>
            <a:r>
              <a:rPr lang="id-ID" sz="2000" dirty="0"/>
              <a:t>hidup </a:t>
            </a:r>
            <a:r>
              <a:rPr lang="en-US" sz="2000" dirty="0" err="1"/>
              <a:t>menuju</a:t>
            </a:r>
            <a:r>
              <a:rPr lang="en-US" sz="2000" dirty="0"/>
              <a:t> </a:t>
            </a:r>
            <a:r>
              <a:rPr lang="en-US" sz="2000" dirty="0" err="1"/>
              <a:t>ke</a:t>
            </a:r>
            <a:r>
              <a:rPr lang="en-US" sz="2000" dirty="0"/>
              <a:t> </a:t>
            </a:r>
            <a:r>
              <a:rPr lang="en-US" sz="2000" dirty="0" err="1"/>
              <a:t>usia</a:t>
            </a:r>
            <a:r>
              <a:rPr lang="en-US" sz="2000" dirty="0"/>
              <a:t> </a:t>
            </a:r>
            <a:r>
              <a:rPr lang="en-US" sz="2000" dirty="0" err="1"/>
              <a:t>tua</a:t>
            </a:r>
            <a:r>
              <a:rPr lang="en-US" sz="2000" dirty="0"/>
              <a:t>,</a:t>
            </a:r>
            <a:r>
              <a:rPr lang="id-ID" sz="2000" dirty="0"/>
              <a:t> sehingga sudah mengalami</a:t>
            </a:r>
            <a:r>
              <a:rPr lang="en-US" sz="2000" dirty="0"/>
              <a:t> </a:t>
            </a:r>
            <a:r>
              <a:rPr lang="en-US" sz="2000" dirty="0" err="1"/>
              <a:t>banyak</a:t>
            </a:r>
            <a:r>
              <a:rPr lang="en-US" sz="2000" dirty="0"/>
              <a:t> masa </a:t>
            </a:r>
            <a:r>
              <a:rPr lang="en-US" sz="2000" dirty="0" err="1"/>
              <a:t>transisi</a:t>
            </a:r>
            <a:r>
              <a:rPr lang="en-US" sz="2000" dirty="0"/>
              <a:t>. </a:t>
            </a:r>
          </a:p>
        </p:txBody>
      </p:sp>
      <p:pic>
        <p:nvPicPr>
          <p:cNvPr id="4098" name="Picture 2" descr="http://media5.picsearch.com/is?m7je21jFB6izlx_p3BBDmyoyv5zaTHWegpLyR-ScxF0&amp;height=25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514600"/>
            <a:ext cx="3248025" cy="242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304800" y="1828800"/>
            <a:ext cx="4572000" cy="64633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just">
              <a:defRPr/>
            </a:pPr>
            <a:r>
              <a:rPr lang="en-US" dirty="0"/>
              <a:t>4. </a:t>
            </a:r>
            <a:r>
              <a:rPr lang="en-US" dirty="0" err="1"/>
              <a:t>Tahap</a:t>
            </a:r>
            <a:r>
              <a:rPr lang="en-US" dirty="0"/>
              <a:t> </a:t>
            </a:r>
            <a:r>
              <a:rPr lang="en-US" dirty="0" err="1"/>
              <a:t>penerimaan</a:t>
            </a:r>
            <a:r>
              <a:rPr lang="en-US" dirty="0"/>
              <a:t> </a:t>
            </a:r>
            <a:r>
              <a:rPr lang="en-US" dirty="0" err="1"/>
              <a:t>norma</a:t>
            </a:r>
            <a:r>
              <a:rPr lang="en-US" dirty="0"/>
              <a:t> </a:t>
            </a:r>
            <a:r>
              <a:rPr lang="en-US" dirty="0" err="1"/>
              <a:t>kolektif</a:t>
            </a:r>
            <a:r>
              <a:rPr lang="en-US" dirty="0"/>
              <a:t> (Generalized   Stage/Generalized Other)</a:t>
            </a:r>
            <a:endParaRPr lang="en-US" dirty="0"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28936869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alibri" charset="0"/>
              </a:rPr>
              <a:t>Keberagaman</a:t>
            </a:r>
            <a:r>
              <a:rPr lang="en-US" dirty="0">
                <a:latin typeface="Calibri" charset="0"/>
              </a:rPr>
              <a:t> </a:t>
            </a:r>
            <a:r>
              <a:rPr lang="en-US" dirty="0" err="1">
                <a:latin typeface="Calibri" charset="0"/>
              </a:rPr>
              <a:t>dalam</a:t>
            </a:r>
            <a:r>
              <a:rPr lang="en-US" dirty="0">
                <a:latin typeface="Calibri" charset="0"/>
              </a:rPr>
              <a:t> </a:t>
            </a:r>
            <a:r>
              <a:rPr lang="en-US" dirty="0" err="1">
                <a:latin typeface="Calibri" charset="0"/>
              </a:rPr>
              <a:t>masyarakat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2400" y="1524000"/>
            <a:ext cx="4876800" cy="4267200"/>
          </a:xfrm>
        </p:spPr>
        <p:txBody>
          <a:bodyPr>
            <a:normAutofit fontScale="70000" lnSpcReduction="20000"/>
          </a:bodyPr>
          <a:lstStyle/>
          <a:p>
            <a:pPr algn="just">
              <a:buFont typeface="Wingdings" pitchFamily="2" charset="2"/>
              <a:buChar char="ü"/>
            </a:pPr>
            <a:r>
              <a:rPr lang="en-US" dirty="0"/>
              <a:t>S</a:t>
            </a:r>
            <a:r>
              <a:rPr lang="id-ID" dirty="0"/>
              <a:t>osialisasi membuat kita</a:t>
            </a:r>
            <a:r>
              <a:rPr lang="en-US" dirty="0"/>
              <a:t> </a:t>
            </a:r>
            <a:r>
              <a:rPr lang="en-US" dirty="0" err="1"/>
              <a:t>masuk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id-ID" dirty="0"/>
              <a:t> anggota masyarakat</a:t>
            </a:r>
            <a:r>
              <a:rPr lang="en-US" dirty="0"/>
              <a:t>.</a:t>
            </a:r>
          </a:p>
          <a:p>
            <a:pPr algn="just">
              <a:buFont typeface="Wingdings" pitchFamily="2" charset="2"/>
              <a:buChar char="ü"/>
            </a:pPr>
            <a:r>
              <a:rPr lang="en-US" dirty="0" err="1"/>
              <a:t>Melalui</a:t>
            </a:r>
            <a:r>
              <a:rPr lang="en-US" dirty="0"/>
              <a:t> </a:t>
            </a:r>
            <a:r>
              <a:rPr lang="en-US" dirty="0" err="1"/>
              <a:t>sosialisasi</a:t>
            </a:r>
            <a:r>
              <a:rPr lang="id-ID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tertanam</a:t>
            </a:r>
            <a:r>
              <a:rPr lang="id-ID" dirty="0"/>
              <a:t> dalam diri</a:t>
            </a:r>
            <a:r>
              <a:rPr lang="en-US" dirty="0"/>
              <a:t> </a:t>
            </a:r>
            <a:r>
              <a:rPr lang="en-US" dirty="0" err="1"/>
              <a:t>tentang</a:t>
            </a:r>
            <a:r>
              <a:rPr lang="id-ID" dirty="0"/>
              <a:t> nilai-nilai budaya dan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id-ID" dirty="0"/>
              <a:t> membawa masyarakat </a:t>
            </a:r>
            <a:r>
              <a:rPr lang="en-US" dirty="0" err="1"/>
              <a:t>memahami</a:t>
            </a:r>
            <a:r>
              <a:rPr lang="en-US" dirty="0"/>
              <a:t> </a:t>
            </a:r>
            <a:r>
              <a:rPr lang="en-US" dirty="0" err="1"/>
              <a:t>dir</a:t>
            </a:r>
            <a:r>
              <a:rPr lang="id-ID" dirty="0"/>
              <a:t>i kita, persepsi kita yang </a:t>
            </a:r>
            <a:r>
              <a:rPr lang="en-US" dirty="0" err="1"/>
              <a:t>berbeda</a:t>
            </a:r>
            <a:r>
              <a:rPr lang="id-ID" dirty="0"/>
              <a:t>, dan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id-ID" dirty="0"/>
              <a:t>pemahaman kita tentang dunia </a:t>
            </a:r>
            <a:r>
              <a:rPr lang="en-US" dirty="0" err="1"/>
              <a:t>dimana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didalamnya</a:t>
            </a:r>
            <a:r>
              <a:rPr lang="en-US" dirty="0"/>
              <a:t>.</a:t>
            </a:r>
            <a:r>
              <a:rPr lang="id-ID" dirty="0"/>
              <a:t> </a:t>
            </a:r>
            <a:endParaRPr lang="en-US" dirty="0"/>
          </a:p>
          <a:p>
            <a:pPr algn="just">
              <a:buFont typeface="Wingdings" pitchFamily="2" charset="2"/>
              <a:buChar char="ü"/>
            </a:pPr>
            <a:r>
              <a:rPr lang="en-US" dirty="0" err="1"/>
              <a:t>Melalui</a:t>
            </a:r>
            <a:r>
              <a:rPr lang="en-US" dirty="0"/>
              <a:t> </a:t>
            </a:r>
            <a:r>
              <a:rPr lang="en-US" dirty="0" err="1"/>
              <a:t>sosialisasi</a:t>
            </a:r>
            <a:r>
              <a:rPr lang="en-US" dirty="0"/>
              <a:t>; </a:t>
            </a:r>
            <a:r>
              <a:rPr lang="en-US" dirty="0" err="1"/>
              <a:t>masyarakat</a:t>
            </a:r>
            <a:r>
              <a:rPr lang="en-US" dirty="0"/>
              <a:t> </a:t>
            </a:r>
            <a:r>
              <a:rPr lang="id-ID" dirty="0"/>
              <a:t>dapat menemukan kesamaan antar</a:t>
            </a:r>
            <a:r>
              <a:rPr lang="en-US" dirty="0"/>
              <a:t> </a:t>
            </a:r>
            <a:r>
              <a:rPr lang="en-US" dirty="0" err="1"/>
              <a:t>kelompok</a:t>
            </a:r>
            <a:r>
              <a:rPr lang="en-US" dirty="0"/>
              <a:t>,</a:t>
            </a:r>
            <a:r>
              <a:rPr lang="id-ID" dirty="0"/>
              <a:t> perbedaan sosial dan budaya yang luas,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keberagaman</a:t>
            </a:r>
            <a:endParaRPr lang="en-US" dirty="0"/>
          </a:p>
          <a:p>
            <a:pPr algn="just">
              <a:buFont typeface="Wingdings" pitchFamily="2" charset="2"/>
              <a:buChar char="ü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122" name="Picture 2" descr="http://media2.picsearch.com/is?qOb1vO3KWheFoqzLwJg1ma1sVPk3tXoQ-eboVDtWvnQ&amp;height=22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47800"/>
            <a:ext cx="3276600" cy="403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13223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alibri" charset="0"/>
              </a:rPr>
              <a:t>Resosialisasi</a:t>
            </a:r>
            <a:endParaRPr lang="en-US" dirty="0"/>
          </a:p>
        </p:txBody>
      </p:sp>
      <p:sp>
        <p:nvSpPr>
          <p:cNvPr id="4" name="Oval Callout 3"/>
          <p:cNvSpPr/>
          <p:nvPr/>
        </p:nvSpPr>
        <p:spPr>
          <a:xfrm>
            <a:off x="1676400" y="838200"/>
            <a:ext cx="7010400" cy="3657600"/>
          </a:xfrm>
          <a:prstGeom prst="wedgeEllipseCallout">
            <a:avLst>
              <a:gd name="adj1" fmla="val -23934"/>
              <a:gd name="adj2" fmla="val 62541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just">
              <a:defRPr/>
            </a:pPr>
            <a:r>
              <a:rPr lang="en-US" dirty="0" err="1"/>
              <a:t>Resosialisasi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</a:t>
            </a:r>
            <a:r>
              <a:rPr lang="en-US" dirty="0" err="1"/>
              <a:t>tahapan</a:t>
            </a:r>
            <a:r>
              <a:rPr lang="en-US" dirty="0"/>
              <a:t> </a:t>
            </a:r>
            <a:r>
              <a:rPr lang="en-US" dirty="0" err="1"/>
              <a:t>pelayanan</a:t>
            </a:r>
            <a:r>
              <a:rPr lang="en-US" dirty="0"/>
              <a:t> yang </a:t>
            </a:r>
            <a:r>
              <a:rPr lang="en-US" dirty="0" err="1"/>
              <a:t>bersifat</a:t>
            </a:r>
            <a:r>
              <a:rPr lang="en-US" dirty="0"/>
              <a:t> </a:t>
            </a:r>
            <a:r>
              <a:rPr lang="en-US" dirty="0" err="1"/>
              <a:t>rehabilitasi</a:t>
            </a:r>
            <a:r>
              <a:rPr lang="en-US" dirty="0"/>
              <a:t> </a:t>
            </a:r>
            <a:r>
              <a:rPr lang="en-US" dirty="0" err="1"/>
              <a:t>sosial</a:t>
            </a:r>
            <a:r>
              <a:rPr lang="en-US" dirty="0"/>
              <a:t> </a:t>
            </a:r>
            <a:r>
              <a:rPr lang="en-US" dirty="0" err="1"/>
              <a:t>bertujuan</a:t>
            </a:r>
            <a:r>
              <a:rPr lang="en-US" dirty="0"/>
              <a:t> agar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menyesuaikan</a:t>
            </a:r>
            <a:r>
              <a:rPr lang="en-US" dirty="0"/>
              <a:t> </a:t>
            </a:r>
            <a:r>
              <a:rPr lang="en-US" dirty="0" err="1"/>
              <a:t>diri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lingkungan</a:t>
            </a:r>
            <a:r>
              <a:rPr lang="en-US" dirty="0"/>
              <a:t> </a:t>
            </a:r>
            <a:r>
              <a:rPr lang="en-US" dirty="0" err="1"/>
              <a:t>sosialnya</a:t>
            </a:r>
            <a:r>
              <a:rPr lang="en-US" dirty="0"/>
              <a:t>,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resosialisasi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serangkaian</a:t>
            </a:r>
            <a:r>
              <a:rPr lang="en-US" dirty="0"/>
              <a:t> </a:t>
            </a:r>
            <a:r>
              <a:rPr lang="en-US" dirty="0" err="1"/>
              <a:t>kegiatan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memfasilitasi</a:t>
            </a:r>
            <a:r>
              <a:rPr lang="en-US" dirty="0"/>
              <a:t> </a:t>
            </a:r>
            <a:r>
              <a:rPr lang="en-US" dirty="0" err="1"/>
              <a:t>seseorang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sekelompok</a:t>
            </a:r>
            <a:r>
              <a:rPr lang="en-US" dirty="0"/>
              <a:t> orang yang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memperoleh</a:t>
            </a:r>
            <a:r>
              <a:rPr lang="en-US" dirty="0"/>
              <a:t> </a:t>
            </a:r>
            <a:r>
              <a:rPr lang="en-US" dirty="0" err="1"/>
              <a:t>layanan</a:t>
            </a:r>
            <a:r>
              <a:rPr lang="en-US" dirty="0"/>
              <a:t> </a:t>
            </a:r>
            <a:r>
              <a:rPr lang="en-US" dirty="0" err="1"/>
              <a:t>pemulihan</a:t>
            </a:r>
            <a:r>
              <a:rPr lang="en-US" dirty="0"/>
              <a:t> </a:t>
            </a:r>
            <a:r>
              <a:rPr lang="en-US" dirty="0" err="1"/>
              <a:t>psikososial</a:t>
            </a:r>
            <a:r>
              <a:rPr lang="en-US" dirty="0"/>
              <a:t> agar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kembali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keluarga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masyarakat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sebaik-baiknya</a:t>
            </a:r>
            <a:r>
              <a:rPr lang="en-US" dirty="0"/>
              <a:t>.</a:t>
            </a:r>
            <a:endParaRPr lang="en-US" dirty="0">
              <a:latin typeface="Calibri" charset="0"/>
            </a:endParaRPr>
          </a:p>
        </p:txBody>
      </p:sp>
      <p:pic>
        <p:nvPicPr>
          <p:cNvPr id="6146" name="Picture 2" descr="C:\Users\Devi Stany\Pictures\sapaan animasi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4648200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2133600" y="5181600"/>
            <a:ext cx="23889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defRPr/>
            </a:pPr>
            <a:r>
              <a:rPr lang="en-US" dirty="0" err="1">
                <a:latin typeface="Calibri" charset="0"/>
              </a:rPr>
              <a:t>Apa</a:t>
            </a:r>
            <a:r>
              <a:rPr lang="en-US" dirty="0">
                <a:latin typeface="Calibri" charset="0"/>
              </a:rPr>
              <a:t> </a:t>
            </a:r>
            <a:r>
              <a:rPr lang="en-US" dirty="0" err="1">
                <a:latin typeface="Calibri" charset="0"/>
              </a:rPr>
              <a:t>itu</a:t>
            </a:r>
            <a:r>
              <a:rPr lang="en-US" dirty="0">
                <a:latin typeface="Calibri" charset="0"/>
              </a:rPr>
              <a:t> </a:t>
            </a:r>
            <a:r>
              <a:rPr lang="en-US" dirty="0" err="1">
                <a:latin typeface="Calibri" charset="0"/>
              </a:rPr>
              <a:t>resosialisasi</a:t>
            </a:r>
            <a:r>
              <a:rPr lang="en-US" dirty="0">
                <a:latin typeface="Calibri" charset="0"/>
              </a:rPr>
              <a:t> ???</a:t>
            </a:r>
          </a:p>
        </p:txBody>
      </p:sp>
    </p:spTree>
    <p:extLst>
      <p:ext uri="{BB962C8B-B14F-4D97-AF65-F5344CB8AC3E}">
        <p14:creationId xmlns:p14="http://schemas.microsoft.com/office/powerpoint/2010/main" val="12313264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534400" cy="5181600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sz="3600" dirty="0">
                <a:solidFill>
                  <a:srgbClr val="C00000"/>
                </a:solidFill>
              </a:rPr>
              <a:t>Proses </a:t>
            </a:r>
            <a:r>
              <a:rPr lang="en-US" sz="3600" dirty="0" err="1">
                <a:solidFill>
                  <a:srgbClr val="C00000"/>
                </a:solidFill>
              </a:rPr>
              <a:t>dalam</a:t>
            </a:r>
            <a:r>
              <a:rPr lang="en-US" sz="3600" dirty="0">
                <a:solidFill>
                  <a:srgbClr val="C00000"/>
                </a:solidFill>
              </a:rPr>
              <a:t> </a:t>
            </a:r>
            <a:r>
              <a:rPr lang="en-US" sz="3600" dirty="0" err="1">
                <a:solidFill>
                  <a:srgbClr val="C00000"/>
                </a:solidFill>
              </a:rPr>
              <a:t>Resosialisasi</a:t>
            </a:r>
            <a:r>
              <a:rPr lang="en-US" sz="3600" dirty="0">
                <a:solidFill>
                  <a:srgbClr val="C00000"/>
                </a:solidFill>
              </a:rPr>
              <a:t> :</a:t>
            </a:r>
          </a:p>
          <a:p>
            <a:pPr marL="0" indent="0" algn="just">
              <a:buNone/>
            </a:pPr>
            <a:endParaRPr lang="en-US" dirty="0">
              <a:latin typeface="Calibri" charset="0"/>
            </a:endParaRPr>
          </a:p>
          <a:p>
            <a:pPr marL="0" indent="0" algn="just">
              <a:buNone/>
            </a:pPr>
            <a:endParaRPr lang="en-US" dirty="0">
              <a:latin typeface="Calibri" charset="0"/>
            </a:endParaRPr>
          </a:p>
          <a:p>
            <a:pPr marL="0" indent="0" algn="just">
              <a:buNone/>
            </a:pPr>
            <a:endParaRPr lang="en-US" dirty="0">
              <a:latin typeface="Calibri" charset="0"/>
            </a:endParaRPr>
          </a:p>
          <a:p>
            <a:pPr marL="0" indent="0" algn="just">
              <a:buNone/>
            </a:pPr>
            <a:endParaRPr lang="en-US" dirty="0">
              <a:latin typeface="Calibri" charset="0"/>
            </a:endParaRPr>
          </a:p>
          <a:p>
            <a:pPr marL="0" indent="0" algn="just">
              <a:buNone/>
            </a:pPr>
            <a:endParaRPr lang="en-US" dirty="0">
              <a:latin typeface="Calibri" charset="0"/>
            </a:endParaRPr>
          </a:p>
          <a:p>
            <a:pPr marL="0" indent="0" algn="just">
              <a:buNone/>
            </a:pPr>
            <a:endParaRPr lang="en-US" dirty="0">
              <a:latin typeface="Calibri" charset="0"/>
            </a:endParaRPr>
          </a:p>
          <a:p>
            <a:pPr marL="0" indent="0" algn="just">
              <a:buNone/>
            </a:pPr>
            <a:endParaRPr lang="en-US" dirty="0">
              <a:latin typeface="Calibri" charset="0"/>
            </a:endParaRPr>
          </a:p>
          <a:p>
            <a:pPr marL="0" indent="0" algn="just">
              <a:buNone/>
            </a:pPr>
            <a:r>
              <a:rPr lang="en-US" dirty="0">
                <a:latin typeface="Calibri" charset="0"/>
              </a:rPr>
              <a:t>1. Proses </a:t>
            </a:r>
            <a:r>
              <a:rPr lang="en-US" dirty="0" err="1">
                <a:latin typeface="Calibri" charset="0"/>
              </a:rPr>
              <a:t>Perubahan</a:t>
            </a:r>
            <a:r>
              <a:rPr lang="id-ID" dirty="0">
                <a:latin typeface="Calibri" charset="0"/>
              </a:rPr>
              <a:t>.</a:t>
            </a:r>
            <a:endParaRPr lang="en-US" dirty="0">
              <a:latin typeface="Calibri" charset="0"/>
            </a:endParaRPr>
          </a:p>
          <a:p>
            <a:pPr marL="514350" indent="-514350" algn="just">
              <a:buAutoNum type="alphaLcPeriod"/>
            </a:pPr>
            <a:endParaRPr lang="en-US" dirty="0">
              <a:latin typeface="Calibri" charset="0"/>
            </a:endParaRPr>
          </a:p>
          <a:p>
            <a:endParaRPr lang="en-US" dirty="0"/>
          </a:p>
          <a:p>
            <a:pPr algn="just">
              <a:buFont typeface="Wingdings" pitchFamily="2" charset="2"/>
              <a:buChar char="ü"/>
            </a:pPr>
            <a:endParaRPr lang="en-US" dirty="0"/>
          </a:p>
        </p:txBody>
      </p:sp>
      <p:sp>
        <p:nvSpPr>
          <p:cNvPr id="6" name="Cloud Callout 5"/>
          <p:cNvSpPr/>
          <p:nvPr/>
        </p:nvSpPr>
        <p:spPr>
          <a:xfrm>
            <a:off x="4648200" y="838200"/>
            <a:ext cx="4876800" cy="6192520"/>
          </a:xfrm>
          <a:prstGeom prst="cloudCallout">
            <a:avLst>
              <a:gd name="adj1" fmla="val -57717"/>
              <a:gd name="adj2" fmla="val 26409"/>
            </a:avLst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buFont typeface="Wingdings" pitchFamily="2" charset="2"/>
              <a:buChar char="ü"/>
            </a:pPr>
            <a:endParaRPr lang="en-US" dirty="0">
              <a:solidFill>
                <a:srgbClr val="FFFF00"/>
              </a:solidFill>
            </a:endParaRPr>
          </a:p>
          <a:p>
            <a:pPr algn="just">
              <a:buFont typeface="Wingdings" pitchFamily="2" charset="2"/>
              <a:buChar char="ü"/>
            </a:pPr>
            <a:r>
              <a:rPr lang="id-ID" dirty="0">
                <a:solidFill>
                  <a:srgbClr val="FFFF00"/>
                </a:solidFill>
              </a:rPr>
              <a:t>Resosialisasi </a:t>
            </a:r>
            <a:r>
              <a:rPr lang="en-US" dirty="0" err="1">
                <a:solidFill>
                  <a:srgbClr val="FFFF00"/>
                </a:solidFill>
              </a:rPr>
              <a:t>dapat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diartikan</a:t>
            </a:r>
            <a:r>
              <a:rPr lang="en-US" dirty="0">
                <a:solidFill>
                  <a:srgbClr val="FFFF00"/>
                </a:solidFill>
              </a:rPr>
              <a:t> sebagai</a:t>
            </a:r>
            <a:r>
              <a:rPr lang="id-ID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perubahan</a:t>
            </a:r>
            <a:r>
              <a:rPr lang="id-ID" dirty="0">
                <a:solidFill>
                  <a:srgbClr val="FFFF00"/>
                </a:solidFill>
              </a:rPr>
              <a:t>.</a:t>
            </a:r>
            <a:endParaRPr lang="en-US" dirty="0">
              <a:solidFill>
                <a:srgbClr val="FFFF00"/>
              </a:solidFill>
            </a:endParaRPr>
          </a:p>
          <a:p>
            <a:pPr algn="just">
              <a:buFont typeface="Wingdings" pitchFamily="2" charset="2"/>
              <a:buChar char="ü"/>
            </a:pPr>
            <a:r>
              <a:rPr lang="en-US" dirty="0" err="1">
                <a:solidFill>
                  <a:srgbClr val="FFFF00"/>
                </a:solidFill>
              </a:rPr>
              <a:t>Perubahan</a:t>
            </a:r>
            <a:r>
              <a:rPr lang="id-ID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dapat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terjadi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melalui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bentuk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id-ID" dirty="0">
                <a:solidFill>
                  <a:srgbClr val="FFFF00"/>
                </a:solidFill>
              </a:rPr>
              <a:t> transformasi identitas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dan</a:t>
            </a:r>
            <a:r>
              <a:rPr lang="id-ID" dirty="0">
                <a:solidFill>
                  <a:srgbClr val="FFFF00"/>
                </a:solidFill>
              </a:rPr>
              <a:t> sering </a:t>
            </a:r>
            <a:r>
              <a:rPr lang="en-US" dirty="0" err="1">
                <a:solidFill>
                  <a:srgbClr val="FFFF00"/>
                </a:solidFill>
              </a:rPr>
              <a:t>terkait</a:t>
            </a:r>
            <a:r>
              <a:rPr lang="id-ID" dirty="0">
                <a:solidFill>
                  <a:srgbClr val="FFFF00"/>
                </a:solidFill>
              </a:rPr>
              <a:t> dengan </a:t>
            </a:r>
            <a:r>
              <a:rPr lang="en-US" dirty="0" err="1">
                <a:solidFill>
                  <a:srgbClr val="FFFF00"/>
                </a:solidFill>
              </a:rPr>
              <a:t>masalah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id-ID" dirty="0">
                <a:solidFill>
                  <a:srgbClr val="FFFF00"/>
                </a:solidFill>
              </a:rPr>
              <a:t>keyakinan agama atau politik.</a:t>
            </a:r>
            <a:endParaRPr lang="en-US" dirty="0">
              <a:solidFill>
                <a:srgbClr val="FFFF00"/>
              </a:solidFill>
            </a:endParaRPr>
          </a:p>
          <a:p>
            <a:pPr algn="just">
              <a:buFont typeface="Wingdings" pitchFamily="2" charset="2"/>
              <a:buChar char="ü"/>
            </a:pPr>
            <a:r>
              <a:rPr lang="en-US" dirty="0">
                <a:solidFill>
                  <a:srgbClr val="FFFF00"/>
                </a:solidFill>
              </a:rPr>
              <a:t>re</a:t>
            </a:r>
            <a:r>
              <a:rPr lang="id-ID" dirty="0">
                <a:solidFill>
                  <a:srgbClr val="FFFF00"/>
                </a:solidFill>
              </a:rPr>
              <a:t>sosialisasi </a:t>
            </a:r>
            <a:r>
              <a:rPr lang="en-US" dirty="0" err="1">
                <a:solidFill>
                  <a:srgbClr val="FFFF00"/>
                </a:solidFill>
              </a:rPr>
              <a:t>dapat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id-ID" dirty="0">
                <a:solidFill>
                  <a:srgbClr val="FFFF00"/>
                </a:solidFill>
              </a:rPr>
              <a:t>melibatkan inisiatif </a:t>
            </a:r>
            <a:r>
              <a:rPr lang="en-US" dirty="0">
                <a:solidFill>
                  <a:srgbClr val="FFFF00"/>
                </a:solidFill>
              </a:rPr>
              <a:t>yang </a:t>
            </a:r>
            <a:r>
              <a:rPr lang="id-ID" dirty="0">
                <a:solidFill>
                  <a:srgbClr val="FFFF00"/>
                </a:solidFill>
              </a:rPr>
              <a:t>merendahkan secara fisik dan psikologis 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seseorang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id-ID" dirty="0">
                <a:solidFill>
                  <a:srgbClr val="FFFF00"/>
                </a:solidFill>
              </a:rPr>
              <a:t>dengan tujuan </a:t>
            </a:r>
            <a:r>
              <a:rPr lang="en-US" dirty="0" err="1">
                <a:solidFill>
                  <a:srgbClr val="FFFF00"/>
                </a:solidFill>
              </a:rPr>
              <a:t>untuk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melemahkan</a:t>
            </a:r>
            <a:r>
              <a:rPr lang="id-ID" dirty="0">
                <a:solidFill>
                  <a:srgbClr val="FFFF00"/>
                </a:solidFill>
              </a:rPr>
              <a:t> atau </a:t>
            </a:r>
            <a:r>
              <a:rPr lang="en-US" dirty="0" err="1">
                <a:solidFill>
                  <a:srgbClr val="FFFF00"/>
                </a:solidFill>
              </a:rPr>
              <a:t>memperlihatkan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id-ID" dirty="0">
                <a:solidFill>
                  <a:srgbClr val="FFFF00"/>
                </a:solidFill>
              </a:rPr>
              <a:t>iden</a:t>
            </a:r>
            <a:r>
              <a:rPr lang="en-US" dirty="0" err="1">
                <a:solidFill>
                  <a:srgbClr val="FFFF00"/>
                </a:solidFill>
              </a:rPr>
              <a:t>titas</a:t>
            </a:r>
            <a:r>
              <a:rPr lang="id-ID" dirty="0">
                <a:solidFill>
                  <a:srgbClr val="FFFF00"/>
                </a:solidFill>
              </a:rPr>
              <a:t> </a:t>
            </a:r>
            <a:r>
              <a:rPr lang="en-US" dirty="0">
                <a:solidFill>
                  <a:srgbClr val="FFFF00"/>
                </a:solidFill>
              </a:rPr>
              <a:t> yang </a:t>
            </a:r>
            <a:r>
              <a:rPr lang="id-ID" dirty="0">
                <a:solidFill>
                  <a:srgbClr val="FFFF00"/>
                </a:solidFill>
              </a:rPr>
              <a:t>lama</a:t>
            </a:r>
            <a:r>
              <a:rPr lang="en-US" dirty="0">
                <a:solidFill>
                  <a:srgbClr val="FFFF00"/>
                </a:solidFill>
              </a:rPr>
              <a:t>.</a:t>
            </a:r>
            <a:endParaRPr lang="en-US" dirty="0">
              <a:solidFill>
                <a:srgbClr val="FFFF00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22012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endParaRPr lang="en-US" dirty="0">
              <a:latin typeface="Calibri" charset="0"/>
            </a:endParaRPr>
          </a:p>
          <a:p>
            <a:pPr marL="0" indent="0" algn="just">
              <a:buNone/>
            </a:pPr>
            <a:endParaRPr lang="en-US" dirty="0">
              <a:latin typeface="Calibri" charset="0"/>
            </a:endParaRPr>
          </a:p>
          <a:p>
            <a:pPr marL="0" indent="0" algn="just">
              <a:buNone/>
            </a:pPr>
            <a:endParaRPr lang="en-US" dirty="0">
              <a:latin typeface="Calibri" charset="0"/>
            </a:endParaRPr>
          </a:p>
          <a:p>
            <a:pPr marL="0" indent="0" algn="just">
              <a:buNone/>
            </a:pPr>
            <a:r>
              <a:rPr lang="en-US" dirty="0">
                <a:latin typeface="Calibri" charset="0"/>
              </a:rPr>
              <a:t>2. </a:t>
            </a:r>
            <a:r>
              <a:rPr lang="en-US" dirty="0" err="1">
                <a:latin typeface="Calibri" charset="0"/>
              </a:rPr>
              <a:t>Indoktrinasi</a:t>
            </a:r>
            <a:r>
              <a:rPr lang="en-US" dirty="0">
                <a:latin typeface="Calibri" charset="0"/>
              </a:rPr>
              <a:t>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Rounded Rectangular Callout 1"/>
          <p:cNvSpPr/>
          <p:nvPr/>
        </p:nvSpPr>
        <p:spPr>
          <a:xfrm>
            <a:off x="4267200" y="1219200"/>
            <a:ext cx="4495800" cy="4267200"/>
          </a:xfrm>
          <a:prstGeom prst="wedgeRoundRectCallout">
            <a:avLst>
              <a:gd name="adj1" fmla="val -76878"/>
              <a:gd name="adj2" fmla="val 4472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buFont typeface="Wingdings" pitchFamily="2" charset="2"/>
              <a:buChar char="ü"/>
            </a:pPr>
            <a:r>
              <a:rPr lang="en-US" sz="2400" dirty="0" err="1"/>
              <a:t>Istilah</a:t>
            </a:r>
            <a:r>
              <a:rPr lang="en-US" sz="2400" dirty="0"/>
              <a:t> e</a:t>
            </a:r>
            <a:r>
              <a:rPr lang="id-ID" sz="2400" dirty="0"/>
              <a:t>kstrim dari </a:t>
            </a:r>
            <a:r>
              <a:rPr lang="en-US" sz="2400" dirty="0"/>
              <a:t>‘</a:t>
            </a:r>
            <a:r>
              <a:rPr lang="id-ID" sz="2400" dirty="0"/>
              <a:t>resosialisasi</a:t>
            </a:r>
            <a:r>
              <a:rPr lang="en-US" sz="2400" dirty="0"/>
              <a:t>’ </a:t>
            </a:r>
            <a:r>
              <a:rPr lang="id-ID" sz="2400" dirty="0"/>
              <a:t>disebut </a:t>
            </a:r>
            <a:r>
              <a:rPr lang="en-US" sz="2400" dirty="0" err="1"/>
              <a:t>indoktrinasi</a:t>
            </a:r>
            <a:r>
              <a:rPr lang="en-US" sz="2400" dirty="0"/>
              <a:t> </a:t>
            </a:r>
            <a:r>
              <a:rPr lang="en-US" sz="2400" dirty="0" err="1"/>
              <a:t>atau</a:t>
            </a:r>
            <a:r>
              <a:rPr lang="en-US" sz="2400" dirty="0"/>
              <a:t> </a:t>
            </a:r>
            <a:r>
              <a:rPr lang="id-ID" sz="2400" dirty="0"/>
              <a:t>cuci otak. </a:t>
            </a:r>
            <a:endParaRPr lang="en-US" sz="2400" dirty="0"/>
          </a:p>
          <a:p>
            <a:pPr algn="just"/>
            <a:endParaRPr lang="en-US" sz="2400" dirty="0"/>
          </a:p>
          <a:p>
            <a:pPr algn="just">
              <a:buFont typeface="Wingdings" pitchFamily="2" charset="2"/>
              <a:buChar char="ü"/>
            </a:pPr>
            <a:r>
              <a:rPr lang="en-US" sz="2400" dirty="0" err="1"/>
              <a:t>Pandangan</a:t>
            </a:r>
            <a:r>
              <a:rPr lang="en-US" sz="2400" dirty="0"/>
              <a:t> </a:t>
            </a:r>
            <a:r>
              <a:rPr lang="en-US" sz="2400" dirty="0" err="1"/>
              <a:t>ini</a:t>
            </a:r>
            <a:r>
              <a:rPr lang="en-US" sz="2400" dirty="0"/>
              <a:t> </a:t>
            </a:r>
            <a:r>
              <a:rPr lang="en-US" sz="2400" dirty="0" err="1"/>
              <a:t>menganggap</a:t>
            </a:r>
            <a:r>
              <a:rPr lang="en-US" sz="2400" dirty="0"/>
              <a:t> </a:t>
            </a:r>
            <a:r>
              <a:rPr lang="en-US" sz="2400" dirty="0" err="1"/>
              <a:t>identitas</a:t>
            </a:r>
            <a:r>
              <a:rPr lang="en-US" sz="2400" dirty="0"/>
              <a:t> </a:t>
            </a:r>
            <a:r>
              <a:rPr lang="en-US" sz="2400" dirty="0" err="1"/>
              <a:t>seseorang</a:t>
            </a:r>
            <a:r>
              <a:rPr lang="en-US" sz="2400" dirty="0"/>
              <a:t> </a:t>
            </a:r>
            <a:r>
              <a:rPr lang="en-US" sz="2400" dirty="0" err="1"/>
              <a:t>akan</a:t>
            </a:r>
            <a:r>
              <a:rPr lang="en-US" sz="2400" dirty="0"/>
              <a:t> </a:t>
            </a:r>
            <a:r>
              <a:rPr lang="en-US" sz="2400" dirty="0" err="1"/>
              <a:t>muncul</a:t>
            </a:r>
            <a:r>
              <a:rPr lang="en-US" sz="2400" dirty="0"/>
              <a:t> </a:t>
            </a:r>
            <a:r>
              <a:rPr lang="en-US" sz="2400" dirty="0" err="1"/>
              <a:t>kembali</a:t>
            </a:r>
            <a:r>
              <a:rPr lang="en-US" sz="2400" dirty="0"/>
              <a:t> </a:t>
            </a:r>
            <a:r>
              <a:rPr lang="en-US" sz="2400" dirty="0" err="1"/>
              <a:t>secara</a:t>
            </a:r>
            <a:r>
              <a:rPr lang="en-US" sz="2400" dirty="0"/>
              <a:t> </a:t>
            </a:r>
            <a:r>
              <a:rPr lang="en-US" sz="2400" dirty="0" err="1"/>
              <a:t>utuh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bentuk</a:t>
            </a:r>
            <a:r>
              <a:rPr lang="en-US" sz="2400" dirty="0"/>
              <a:t>  </a:t>
            </a:r>
            <a:r>
              <a:rPr lang="en-US" sz="2400" dirty="0" err="1"/>
              <a:t>identitas</a:t>
            </a:r>
            <a:r>
              <a:rPr lang="en-US" sz="2400" dirty="0"/>
              <a:t> </a:t>
            </a:r>
            <a:r>
              <a:rPr lang="en-US" sz="2400" dirty="0" err="1"/>
              <a:t>barunya</a:t>
            </a:r>
            <a:r>
              <a:rPr lang="en-US" sz="2400" dirty="0"/>
              <a:t> </a:t>
            </a:r>
            <a:r>
              <a:rPr lang="en-US" sz="2400" dirty="0" err="1"/>
              <a:t>ketika</a:t>
            </a:r>
            <a:r>
              <a:rPr lang="en-US" sz="2400" dirty="0"/>
              <a:t> </a:t>
            </a:r>
            <a:r>
              <a:rPr lang="en-US" sz="2400" dirty="0" err="1"/>
              <a:t>dilakukan</a:t>
            </a:r>
            <a:r>
              <a:rPr lang="en-US" sz="2400" dirty="0"/>
              <a:t> </a:t>
            </a:r>
            <a:r>
              <a:rPr lang="en-US" sz="2400" dirty="0" err="1"/>
              <a:t>pemrograman</a:t>
            </a:r>
            <a:r>
              <a:rPr lang="en-US" sz="2400" dirty="0"/>
              <a:t> </a:t>
            </a:r>
            <a:r>
              <a:rPr lang="en-US" sz="2400" dirty="0" err="1"/>
              <a:t>kembali</a:t>
            </a:r>
            <a:r>
              <a:rPr lang="en-US" sz="2400" dirty="0"/>
              <a:t>.</a:t>
            </a:r>
            <a:endParaRPr lang="en-US" sz="2400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47218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alibri" charset="0"/>
              </a:rPr>
              <a:t>Resosialisasi</a:t>
            </a:r>
            <a:r>
              <a:rPr lang="id-ID" dirty="0">
                <a:latin typeface="Calibri" charset="0"/>
              </a:rPr>
              <a:t> Menurut Poythress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95600" y="1447800"/>
            <a:ext cx="5943600" cy="4800600"/>
          </a:xfrm>
        </p:spPr>
        <p:txBody>
          <a:bodyPr>
            <a:normAutofit fontScale="77500" lnSpcReduction="20000"/>
          </a:bodyPr>
          <a:lstStyle/>
          <a:p>
            <a:pPr algn="just">
              <a:buFont typeface="Wingdings" pitchFamily="2" charset="2"/>
              <a:buChar char="ü"/>
            </a:pPr>
            <a:r>
              <a:rPr lang="en-US" dirty="0" err="1">
                <a:latin typeface="Calibri" charset="0"/>
              </a:rPr>
              <a:t>manusia</a:t>
            </a:r>
            <a:r>
              <a:rPr lang="en-US" dirty="0">
                <a:latin typeface="Calibri" charset="0"/>
              </a:rPr>
              <a:t> </a:t>
            </a:r>
            <a:r>
              <a:rPr lang="en-US" dirty="0" err="1">
                <a:latin typeface="Calibri" charset="0"/>
              </a:rPr>
              <a:t>memiliki</a:t>
            </a:r>
            <a:r>
              <a:rPr lang="en-US" dirty="0">
                <a:latin typeface="Calibri" charset="0"/>
              </a:rPr>
              <a:t> </a:t>
            </a:r>
            <a:r>
              <a:rPr lang="en-US" dirty="0" err="1">
                <a:latin typeface="Calibri" charset="0"/>
              </a:rPr>
              <a:t>hubungan</a:t>
            </a:r>
            <a:r>
              <a:rPr lang="en-US" dirty="0">
                <a:latin typeface="Calibri" charset="0"/>
              </a:rPr>
              <a:t> yang </a:t>
            </a:r>
            <a:r>
              <a:rPr lang="en-US" dirty="0" err="1">
                <a:latin typeface="Calibri" charset="0"/>
              </a:rPr>
              <a:t>baik</a:t>
            </a:r>
            <a:r>
              <a:rPr lang="en-US" dirty="0">
                <a:latin typeface="Calibri" charset="0"/>
              </a:rPr>
              <a:t> </a:t>
            </a:r>
            <a:r>
              <a:rPr lang="en-US" dirty="0" err="1">
                <a:latin typeface="Calibri" charset="0"/>
              </a:rPr>
              <a:t>dengan</a:t>
            </a:r>
            <a:r>
              <a:rPr lang="en-US" dirty="0">
                <a:latin typeface="Calibri" charset="0"/>
              </a:rPr>
              <a:t> </a:t>
            </a:r>
            <a:r>
              <a:rPr lang="en-US" dirty="0" err="1">
                <a:latin typeface="Calibri" charset="0"/>
              </a:rPr>
              <a:t>lingkungannya</a:t>
            </a:r>
            <a:r>
              <a:rPr lang="en-US" dirty="0">
                <a:latin typeface="Calibri" charset="0"/>
              </a:rPr>
              <a:t>; </a:t>
            </a:r>
            <a:r>
              <a:rPr lang="en-US" dirty="0" err="1">
                <a:latin typeface="Calibri" charset="0"/>
              </a:rPr>
              <a:t>termasuk</a:t>
            </a:r>
            <a:r>
              <a:rPr lang="en-US" dirty="0">
                <a:latin typeface="Calibri" charset="0"/>
              </a:rPr>
              <a:t> </a:t>
            </a:r>
            <a:r>
              <a:rPr lang="en-US" dirty="0" err="1">
                <a:latin typeface="Calibri" charset="0"/>
              </a:rPr>
              <a:t>dengan</a:t>
            </a:r>
            <a:r>
              <a:rPr lang="en-US" dirty="0">
                <a:latin typeface="Calibri" charset="0"/>
              </a:rPr>
              <a:t> </a:t>
            </a:r>
            <a:r>
              <a:rPr lang="en-US" dirty="0" err="1">
                <a:latin typeface="Calibri" charset="0"/>
              </a:rPr>
              <a:t>binatang</a:t>
            </a:r>
            <a:r>
              <a:rPr lang="en-US" dirty="0">
                <a:latin typeface="Calibri" charset="0"/>
              </a:rPr>
              <a:t>, </a:t>
            </a:r>
            <a:r>
              <a:rPr lang="en-US" dirty="0" err="1">
                <a:latin typeface="Calibri" charset="0"/>
              </a:rPr>
              <a:t>tanaman</a:t>
            </a:r>
            <a:r>
              <a:rPr lang="en-US" dirty="0">
                <a:latin typeface="Calibri" charset="0"/>
              </a:rPr>
              <a:t>, </a:t>
            </a:r>
            <a:r>
              <a:rPr lang="en-US" dirty="0" err="1">
                <a:latin typeface="Calibri" charset="0"/>
              </a:rPr>
              <a:t>dan</a:t>
            </a:r>
            <a:r>
              <a:rPr lang="en-US" dirty="0">
                <a:latin typeface="Calibri" charset="0"/>
              </a:rPr>
              <a:t> </a:t>
            </a:r>
            <a:r>
              <a:rPr lang="en-US" dirty="0" err="1">
                <a:latin typeface="Calibri" charset="0"/>
              </a:rPr>
              <a:t>semua</a:t>
            </a:r>
            <a:r>
              <a:rPr lang="en-US" dirty="0">
                <a:latin typeface="Calibri" charset="0"/>
              </a:rPr>
              <a:t> </a:t>
            </a:r>
            <a:r>
              <a:rPr lang="en-US" dirty="0" err="1">
                <a:latin typeface="Calibri" charset="0"/>
              </a:rPr>
              <a:t>makhluk</a:t>
            </a:r>
            <a:r>
              <a:rPr lang="en-US" dirty="0">
                <a:latin typeface="Calibri" charset="0"/>
              </a:rPr>
              <a:t> </a:t>
            </a:r>
            <a:r>
              <a:rPr lang="en-US" dirty="0" err="1">
                <a:latin typeface="Calibri" charset="0"/>
              </a:rPr>
              <a:t>lainnya</a:t>
            </a:r>
            <a:r>
              <a:rPr lang="en-US" dirty="0">
                <a:latin typeface="Calibri" charset="0"/>
              </a:rPr>
              <a:t>. </a:t>
            </a:r>
          </a:p>
          <a:p>
            <a:pPr algn="just">
              <a:buFont typeface="Wingdings" pitchFamily="2" charset="2"/>
              <a:buChar char="ü"/>
            </a:pPr>
            <a:r>
              <a:rPr lang="en-US" dirty="0" err="1">
                <a:latin typeface="Calibri" charset="0"/>
              </a:rPr>
              <a:t>Bentuk</a:t>
            </a:r>
            <a:r>
              <a:rPr lang="en-US" dirty="0">
                <a:latin typeface="Calibri" charset="0"/>
              </a:rPr>
              <a:t> </a:t>
            </a:r>
            <a:r>
              <a:rPr lang="en-US" dirty="0" err="1">
                <a:latin typeface="Calibri" charset="0"/>
              </a:rPr>
              <a:t>resosialisasi</a:t>
            </a:r>
            <a:r>
              <a:rPr lang="en-US" dirty="0">
                <a:latin typeface="Calibri" charset="0"/>
              </a:rPr>
              <a:t>  </a:t>
            </a:r>
            <a:r>
              <a:rPr lang="id-ID" dirty="0">
                <a:latin typeface="Calibri" charset="0"/>
              </a:rPr>
              <a:t>dapat dilihat melalui </a:t>
            </a:r>
            <a:r>
              <a:rPr lang="id-ID" dirty="0"/>
              <a:t>tiga atribut atau disebut juga perspektif tentang ketuhanan,</a:t>
            </a:r>
            <a:r>
              <a:rPr lang="en-US" dirty="0"/>
              <a:t> </a:t>
            </a:r>
            <a:r>
              <a:rPr lang="en-US" dirty="0" err="1"/>
              <a:t>yakni</a:t>
            </a:r>
            <a:r>
              <a:rPr lang="en-US" dirty="0"/>
              <a:t>; </a:t>
            </a:r>
          </a:p>
          <a:p>
            <a:pPr marL="0" indent="0" algn="just">
              <a:buNone/>
            </a:pPr>
            <a:r>
              <a:rPr lang="en-US" dirty="0"/>
              <a:t>1).</a:t>
            </a:r>
            <a:r>
              <a:rPr lang="id-ID" dirty="0"/>
              <a:t> Otoritas</a:t>
            </a:r>
            <a:r>
              <a:rPr lang="en-US" dirty="0"/>
              <a:t> :  </a:t>
            </a:r>
            <a:r>
              <a:rPr lang="en-US" dirty="0" err="1"/>
              <a:t>menyadari</a:t>
            </a:r>
            <a:r>
              <a:rPr lang="en-US" dirty="0"/>
              <a:t> </a:t>
            </a:r>
            <a:r>
              <a:rPr lang="en-US" dirty="0" err="1"/>
              <a:t>ttg</a:t>
            </a:r>
            <a:r>
              <a:rPr lang="en-US" dirty="0"/>
              <a:t> </a:t>
            </a:r>
            <a:r>
              <a:rPr lang="en-US" dirty="0" err="1"/>
              <a:t>kedaulatan</a:t>
            </a:r>
            <a:r>
              <a:rPr lang="en-US" dirty="0"/>
              <a:t> </a:t>
            </a:r>
            <a:r>
              <a:rPr lang="en-US" dirty="0" err="1"/>
              <a:t>Tuhan</a:t>
            </a:r>
            <a:endParaRPr lang="en-US" dirty="0"/>
          </a:p>
          <a:p>
            <a:pPr marL="0" indent="0" algn="just">
              <a:buNone/>
            </a:pPr>
            <a:r>
              <a:rPr lang="en-US" dirty="0"/>
              <a:t>2). </a:t>
            </a:r>
            <a:r>
              <a:rPr lang="id-ID" dirty="0"/>
              <a:t>Kontrol</a:t>
            </a:r>
            <a:r>
              <a:rPr lang="en-US" dirty="0"/>
              <a:t> : </a:t>
            </a:r>
            <a:r>
              <a:rPr lang="en-US" dirty="0" err="1"/>
              <a:t>Tuhan</a:t>
            </a:r>
            <a:r>
              <a:rPr lang="en-US" dirty="0"/>
              <a:t> </a:t>
            </a:r>
            <a:r>
              <a:rPr lang="en-US" dirty="0" err="1"/>
              <a:t>mengontrol</a:t>
            </a:r>
            <a:r>
              <a:rPr lang="en-US" dirty="0"/>
              <a:t> </a:t>
            </a:r>
            <a:r>
              <a:rPr lang="en-US" dirty="0" err="1"/>
              <a:t>manusia</a:t>
            </a:r>
            <a:r>
              <a:rPr lang="en-US" dirty="0"/>
              <a:t> </a:t>
            </a:r>
            <a:r>
              <a:rPr lang="en-US" dirty="0" err="1"/>
              <a:t>sbg</a:t>
            </a:r>
            <a:r>
              <a:rPr lang="en-US" dirty="0"/>
              <a:t> </a:t>
            </a:r>
            <a:r>
              <a:rPr lang="en-US" dirty="0" err="1"/>
              <a:t>ciptaanNya</a:t>
            </a:r>
            <a:r>
              <a:rPr lang="en-US" dirty="0"/>
              <a:t>, </a:t>
            </a:r>
            <a:r>
              <a:rPr lang="en-US" dirty="0" err="1"/>
              <a:t>manusia</a:t>
            </a:r>
            <a:r>
              <a:rPr lang="en-US" dirty="0"/>
              <a:t> </a:t>
            </a:r>
            <a:r>
              <a:rPr lang="en-US" dirty="0" err="1"/>
              <a:t>mengontrol</a:t>
            </a:r>
            <a:r>
              <a:rPr lang="en-US" dirty="0"/>
              <a:t> </a:t>
            </a:r>
            <a:r>
              <a:rPr lang="en-US" dirty="0" err="1"/>
              <a:t>tindak-tanduknya</a:t>
            </a:r>
            <a:r>
              <a:rPr lang="en-US" dirty="0"/>
              <a:t> </a:t>
            </a:r>
            <a:r>
              <a:rPr lang="en-US" dirty="0" err="1"/>
              <a:t>yg</a:t>
            </a:r>
            <a:r>
              <a:rPr lang="en-US" dirty="0"/>
              <a:t> </a:t>
            </a:r>
            <a:r>
              <a:rPr lang="en-US" dirty="0" err="1"/>
              <a:t>sering</a:t>
            </a:r>
            <a:r>
              <a:rPr lang="en-US" dirty="0"/>
              <a:t> </a:t>
            </a:r>
            <a:r>
              <a:rPr lang="en-US" dirty="0" err="1"/>
              <a:t>melanggar</a:t>
            </a:r>
            <a:r>
              <a:rPr lang="en-US" dirty="0"/>
              <a:t>.</a:t>
            </a:r>
          </a:p>
          <a:p>
            <a:pPr marL="0" indent="0" algn="just">
              <a:buNone/>
            </a:pPr>
            <a:r>
              <a:rPr lang="en-US" dirty="0"/>
              <a:t>3).</a:t>
            </a:r>
            <a:r>
              <a:rPr lang="id-ID" dirty="0"/>
              <a:t> Kehadiran</a:t>
            </a:r>
            <a:r>
              <a:rPr lang="en-US" dirty="0"/>
              <a:t> : </a:t>
            </a:r>
            <a:r>
              <a:rPr lang="en-US" dirty="0" err="1"/>
              <a:t>Manusia</a:t>
            </a:r>
            <a:r>
              <a:rPr lang="en-US" dirty="0"/>
              <a:t> </a:t>
            </a:r>
            <a:r>
              <a:rPr lang="en-US" dirty="0" err="1"/>
              <a:t>menyadari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kehadiran</a:t>
            </a:r>
            <a:r>
              <a:rPr lang="en-US" dirty="0"/>
              <a:t> </a:t>
            </a:r>
            <a:r>
              <a:rPr lang="en-US" dirty="0" err="1"/>
              <a:t>Tuhan</a:t>
            </a:r>
            <a:r>
              <a:rPr lang="en-US" dirty="0"/>
              <a:t> </a:t>
            </a:r>
            <a:r>
              <a:rPr lang="en-US" dirty="0" err="1"/>
              <a:t>dlm</a:t>
            </a:r>
            <a:r>
              <a:rPr lang="en-US" dirty="0"/>
              <a:t> </a:t>
            </a:r>
            <a:r>
              <a:rPr lang="en-US" dirty="0" err="1"/>
              <a:t>kehidupan</a:t>
            </a:r>
            <a:r>
              <a:rPr lang="en-US" dirty="0"/>
              <a:t>.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170" name="Picture 2" descr="http://media5.picsearch.com/is?IJ9KtIH-5fjtydhU8nn7l0vbpKXA-LhTq-0mzfWrnvI&amp;height=22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3505200"/>
            <a:ext cx="12573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http://media3.picsearch.com/is?cgO1sJ1dfiXyvrKBiNk6sFG5CC4kHYVjFJUEJxiQl3o&amp;height=20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057400"/>
            <a:ext cx="13335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8532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Konsep</a:t>
            </a:r>
            <a:r>
              <a:rPr lang="en-US" b="1" dirty="0"/>
              <a:t> </a:t>
            </a:r>
            <a:r>
              <a:rPr lang="en-US" b="1" dirty="0" err="1"/>
              <a:t>Sosialisasi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entury Gothic"/>
                <a:cs typeface="Century Gothic"/>
              </a:rPr>
              <a:t>		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ight Arrow 3"/>
          <p:cNvSpPr/>
          <p:nvPr/>
        </p:nvSpPr>
        <p:spPr>
          <a:xfrm>
            <a:off x="3352800" y="3657600"/>
            <a:ext cx="533400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4114800" y="1600200"/>
            <a:ext cx="4114800" cy="36576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000" dirty="0" err="1">
                <a:solidFill>
                  <a:srgbClr val="000000"/>
                </a:solidFill>
                <a:latin typeface="Century Gothic"/>
                <a:cs typeface="Century Gothic"/>
              </a:rPr>
              <a:t>sebuah</a:t>
            </a:r>
            <a:r>
              <a:rPr lang="en-US" sz="2000" dirty="0">
                <a:solidFill>
                  <a:srgbClr val="000000"/>
                </a:solidFill>
                <a:latin typeface="Century Gothic"/>
                <a:cs typeface="Century Gothic"/>
              </a:rPr>
              <a:t> proses </a:t>
            </a:r>
            <a:r>
              <a:rPr lang="en-US" sz="2000" dirty="0" err="1">
                <a:solidFill>
                  <a:srgbClr val="000000"/>
                </a:solidFill>
                <a:latin typeface="Century Gothic"/>
                <a:cs typeface="Century Gothic"/>
              </a:rPr>
              <a:t>penanaman</a:t>
            </a:r>
            <a:r>
              <a:rPr lang="en-US" sz="2000" dirty="0">
                <a:solidFill>
                  <a:srgbClr val="000000"/>
                </a:solidFill>
                <a:latin typeface="Century Gothic"/>
                <a:cs typeface="Century Gothic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entury Gothic"/>
                <a:cs typeface="Century Gothic"/>
              </a:rPr>
              <a:t>atau</a:t>
            </a:r>
            <a:r>
              <a:rPr lang="en-US" sz="2000" dirty="0">
                <a:solidFill>
                  <a:srgbClr val="000000"/>
                </a:solidFill>
                <a:latin typeface="Century Gothic"/>
                <a:cs typeface="Century Gothic"/>
              </a:rPr>
              <a:t> transfer </a:t>
            </a:r>
            <a:r>
              <a:rPr lang="en-US" sz="2000" dirty="0" err="1">
                <a:solidFill>
                  <a:srgbClr val="000000"/>
                </a:solidFill>
                <a:latin typeface="Century Gothic"/>
                <a:cs typeface="Century Gothic"/>
              </a:rPr>
              <a:t>kebiasaan</a:t>
            </a:r>
            <a:r>
              <a:rPr lang="en-US" sz="2000" dirty="0">
                <a:solidFill>
                  <a:srgbClr val="000000"/>
                </a:solidFill>
                <a:latin typeface="Century Gothic"/>
                <a:cs typeface="Century Gothic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entury Gothic"/>
                <a:cs typeface="Century Gothic"/>
              </a:rPr>
              <a:t>atau</a:t>
            </a:r>
            <a:r>
              <a:rPr lang="en-US" sz="2000" dirty="0">
                <a:solidFill>
                  <a:srgbClr val="000000"/>
                </a:solidFill>
                <a:latin typeface="Century Gothic"/>
                <a:cs typeface="Century Gothic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entury Gothic"/>
                <a:cs typeface="Century Gothic"/>
              </a:rPr>
              <a:t>nilai</a:t>
            </a:r>
            <a:r>
              <a:rPr lang="en-US" sz="2000" dirty="0">
                <a:solidFill>
                  <a:srgbClr val="000000"/>
                </a:solidFill>
                <a:latin typeface="Century Gothic"/>
                <a:cs typeface="Century Gothic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entury Gothic"/>
                <a:cs typeface="Century Gothic"/>
              </a:rPr>
              <a:t>dan</a:t>
            </a:r>
            <a:r>
              <a:rPr lang="en-US" sz="2000" dirty="0">
                <a:solidFill>
                  <a:srgbClr val="000000"/>
                </a:solidFill>
                <a:latin typeface="Century Gothic"/>
                <a:cs typeface="Century Gothic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entury Gothic"/>
                <a:cs typeface="Century Gothic"/>
              </a:rPr>
              <a:t>aturan</a:t>
            </a:r>
            <a:r>
              <a:rPr lang="en-US" sz="2000" dirty="0">
                <a:solidFill>
                  <a:srgbClr val="000000"/>
                </a:solidFill>
                <a:latin typeface="Century Gothic"/>
                <a:cs typeface="Century Gothic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entury Gothic"/>
                <a:cs typeface="Century Gothic"/>
              </a:rPr>
              <a:t>dari</a:t>
            </a:r>
            <a:r>
              <a:rPr lang="en-US" sz="2000" dirty="0">
                <a:solidFill>
                  <a:srgbClr val="000000"/>
                </a:solidFill>
                <a:latin typeface="Century Gothic"/>
                <a:cs typeface="Century Gothic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entury Gothic"/>
                <a:cs typeface="Century Gothic"/>
              </a:rPr>
              <a:t>satu</a:t>
            </a:r>
            <a:r>
              <a:rPr lang="en-US" sz="2000" dirty="0">
                <a:solidFill>
                  <a:srgbClr val="000000"/>
                </a:solidFill>
                <a:latin typeface="Century Gothic"/>
                <a:cs typeface="Century Gothic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entury Gothic"/>
                <a:cs typeface="Century Gothic"/>
              </a:rPr>
              <a:t>generasi</a:t>
            </a:r>
            <a:r>
              <a:rPr lang="en-US" sz="2000" dirty="0">
                <a:solidFill>
                  <a:srgbClr val="000000"/>
                </a:solidFill>
                <a:latin typeface="Century Gothic"/>
                <a:cs typeface="Century Gothic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entury Gothic"/>
                <a:cs typeface="Century Gothic"/>
              </a:rPr>
              <a:t>ke</a:t>
            </a:r>
            <a:r>
              <a:rPr lang="en-US" sz="2000" dirty="0">
                <a:solidFill>
                  <a:srgbClr val="000000"/>
                </a:solidFill>
                <a:latin typeface="Century Gothic"/>
                <a:cs typeface="Century Gothic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entury Gothic"/>
                <a:cs typeface="Century Gothic"/>
              </a:rPr>
              <a:t>generasi</a:t>
            </a:r>
            <a:r>
              <a:rPr lang="en-US" sz="2000" dirty="0">
                <a:solidFill>
                  <a:srgbClr val="000000"/>
                </a:solidFill>
                <a:latin typeface="Century Gothic"/>
                <a:cs typeface="Century Gothic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entury Gothic"/>
                <a:cs typeface="Century Gothic"/>
              </a:rPr>
              <a:t>lainnya</a:t>
            </a:r>
            <a:r>
              <a:rPr lang="en-US" sz="2000" dirty="0">
                <a:solidFill>
                  <a:srgbClr val="000000"/>
                </a:solidFill>
                <a:latin typeface="Century Gothic"/>
                <a:cs typeface="Century Gothic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entury Gothic"/>
                <a:cs typeface="Century Gothic"/>
              </a:rPr>
              <a:t>dalam</a:t>
            </a:r>
            <a:r>
              <a:rPr lang="en-US" sz="2000" dirty="0">
                <a:solidFill>
                  <a:srgbClr val="000000"/>
                </a:solidFill>
                <a:latin typeface="Century Gothic"/>
                <a:cs typeface="Century Gothic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entury Gothic"/>
                <a:cs typeface="Century Gothic"/>
              </a:rPr>
              <a:t>sebuah</a:t>
            </a:r>
            <a:r>
              <a:rPr lang="en-US" sz="2000" dirty="0">
                <a:solidFill>
                  <a:srgbClr val="000000"/>
                </a:solidFill>
                <a:latin typeface="Century Gothic"/>
                <a:cs typeface="Century Gothic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entury Gothic"/>
                <a:cs typeface="Century Gothic"/>
              </a:rPr>
              <a:t>kelompok</a:t>
            </a:r>
            <a:r>
              <a:rPr lang="en-US" sz="2000" dirty="0">
                <a:solidFill>
                  <a:srgbClr val="000000"/>
                </a:solidFill>
                <a:latin typeface="Century Gothic"/>
                <a:cs typeface="Century Gothic"/>
              </a:rPr>
              <a:t> 	 </a:t>
            </a:r>
            <a:r>
              <a:rPr lang="en-US" sz="2000" dirty="0" err="1">
                <a:solidFill>
                  <a:srgbClr val="000000"/>
                </a:solidFill>
                <a:latin typeface="Century Gothic"/>
                <a:cs typeface="Century Gothic"/>
              </a:rPr>
              <a:t>masyarakat</a:t>
            </a:r>
            <a:r>
              <a:rPr lang="en-US" sz="2000" dirty="0">
                <a:solidFill>
                  <a:srgbClr val="000000"/>
                </a:solidFill>
                <a:latin typeface="Century Gothic"/>
                <a:cs typeface="Century Gothic"/>
              </a:rPr>
              <a:t>.</a:t>
            </a:r>
          </a:p>
        </p:txBody>
      </p:sp>
      <p:sp>
        <p:nvSpPr>
          <p:cNvPr id="6" name="Smiley Face 5"/>
          <p:cNvSpPr/>
          <p:nvPr/>
        </p:nvSpPr>
        <p:spPr>
          <a:xfrm>
            <a:off x="685800" y="2667000"/>
            <a:ext cx="2209800" cy="2438400"/>
          </a:xfrm>
          <a:prstGeom prst="smileyFac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000000"/>
                </a:solidFill>
                <a:latin typeface="Century Gothic"/>
                <a:cs typeface="Century Gothic"/>
              </a:rPr>
              <a:t>Sosialisasi</a:t>
            </a:r>
            <a:r>
              <a:rPr lang="en-US" dirty="0">
                <a:solidFill>
                  <a:srgbClr val="000000"/>
                </a:solidFill>
                <a:latin typeface="Century Gothic"/>
                <a:cs typeface="Century Gothic"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65826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905000"/>
            <a:ext cx="7924800" cy="3352800"/>
          </a:xfrm>
        </p:spPr>
      </p:pic>
    </p:spTree>
    <p:extLst>
      <p:ext uri="{BB962C8B-B14F-4D97-AF65-F5344CB8AC3E}">
        <p14:creationId xmlns:p14="http://schemas.microsoft.com/office/powerpoint/2010/main" val="2386264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Proses Sosialisasi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5" name="Can 4"/>
          <p:cNvSpPr/>
          <p:nvPr/>
        </p:nvSpPr>
        <p:spPr>
          <a:xfrm>
            <a:off x="6019800" y="1752600"/>
            <a:ext cx="2362200" cy="1295400"/>
          </a:xfrm>
          <a:prstGeom prst="ca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Harapan</a:t>
            </a:r>
            <a:r>
              <a:rPr lang="en-US" dirty="0"/>
              <a:t> </a:t>
            </a:r>
            <a:r>
              <a:rPr lang="en-US" dirty="0" err="1"/>
              <a:t>masyrakat</a:t>
            </a:r>
            <a:endParaRPr lang="en-US" dirty="0"/>
          </a:p>
        </p:txBody>
      </p:sp>
      <p:sp>
        <p:nvSpPr>
          <p:cNvPr id="6" name="Striped Right Arrow 5"/>
          <p:cNvSpPr/>
          <p:nvPr/>
        </p:nvSpPr>
        <p:spPr>
          <a:xfrm>
            <a:off x="4191000" y="1981200"/>
            <a:ext cx="1828800" cy="941832"/>
          </a:xfrm>
          <a:prstGeom prst="stripedRight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proses</a:t>
            </a:r>
          </a:p>
        </p:txBody>
      </p:sp>
      <p:sp>
        <p:nvSpPr>
          <p:cNvPr id="7" name="Oval 6"/>
          <p:cNvSpPr/>
          <p:nvPr/>
        </p:nvSpPr>
        <p:spPr>
          <a:xfrm>
            <a:off x="1143000" y="1524000"/>
            <a:ext cx="2743200" cy="152400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  <a:r>
              <a:rPr lang="id-ID" dirty="0"/>
              <a:t>osialisasi </a:t>
            </a:r>
            <a:endParaRPr lang="en-US" dirty="0"/>
          </a:p>
        </p:txBody>
      </p:sp>
      <p:sp>
        <p:nvSpPr>
          <p:cNvPr id="8" name="Up Arrow Callout 7"/>
          <p:cNvSpPr/>
          <p:nvPr/>
        </p:nvSpPr>
        <p:spPr>
          <a:xfrm>
            <a:off x="533400" y="3048000"/>
            <a:ext cx="1981200" cy="1447800"/>
          </a:xfrm>
          <a:prstGeom prst="upArrowCallout">
            <a:avLst>
              <a:gd name="adj1" fmla="val 11667"/>
              <a:gd name="adj2" fmla="val 25000"/>
              <a:gd name="adj3" fmla="val 25000"/>
              <a:gd name="adj4" fmla="val 64977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Peran</a:t>
            </a:r>
            <a:endParaRPr lang="en-US" dirty="0"/>
          </a:p>
        </p:txBody>
      </p:sp>
      <p:sp>
        <p:nvSpPr>
          <p:cNvPr id="9" name="Up Arrow Callout 8"/>
          <p:cNvSpPr/>
          <p:nvPr/>
        </p:nvSpPr>
        <p:spPr>
          <a:xfrm>
            <a:off x="2667000" y="3048000"/>
            <a:ext cx="1981200" cy="1447800"/>
          </a:xfrm>
          <a:prstGeom prst="upArrowCallout">
            <a:avLst>
              <a:gd name="adj1" fmla="val 11842"/>
              <a:gd name="adj2" fmla="val 25000"/>
              <a:gd name="adj3" fmla="val 25000"/>
              <a:gd name="adj4" fmla="val 64977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Status</a:t>
            </a:r>
          </a:p>
        </p:txBody>
      </p:sp>
      <p:sp>
        <p:nvSpPr>
          <p:cNvPr id="10" name="Flowchart: Process 9"/>
          <p:cNvSpPr/>
          <p:nvPr/>
        </p:nvSpPr>
        <p:spPr>
          <a:xfrm>
            <a:off x="228600" y="4495800"/>
            <a:ext cx="4800600" cy="1984248"/>
          </a:xfrm>
          <a:prstGeom prst="flowChart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id-ID" dirty="0"/>
              <a:t>Peran adalah perilaku yang diharapkan terkait dengan status yang diberikan dalam masyarakat. Bila Anda menempati peran sosial yang diberikan, Anda cenderung untuk mengambil harapan orang lain.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540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Sosialisasi</a:t>
            </a:r>
            <a:r>
              <a:rPr lang="en-US" dirty="0"/>
              <a:t> sebagai </a:t>
            </a:r>
            <a:r>
              <a:rPr lang="en-US" dirty="0" err="1"/>
              <a:t>kontrol</a:t>
            </a:r>
            <a:r>
              <a:rPr lang="en-US" dirty="0"/>
              <a:t> </a:t>
            </a:r>
            <a:r>
              <a:rPr lang="en-US" dirty="0" err="1"/>
              <a:t>sosial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8534400" cy="48006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id-ID" dirty="0"/>
              <a:t> </a:t>
            </a:r>
            <a:endParaRPr lang="en-US" dirty="0">
              <a:latin typeface="Ayuthaya"/>
              <a:cs typeface="Ayuthaya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3505200"/>
            <a:ext cx="1362075" cy="2009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Cloud Callout 3"/>
          <p:cNvSpPr/>
          <p:nvPr/>
        </p:nvSpPr>
        <p:spPr>
          <a:xfrm>
            <a:off x="304800" y="1066800"/>
            <a:ext cx="3657600" cy="2743200"/>
          </a:xfrm>
          <a:prstGeom prst="cloudCallout">
            <a:avLst>
              <a:gd name="adj1" fmla="val 51042"/>
              <a:gd name="adj2" fmla="val 46528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dirty="0">
              <a:solidFill>
                <a:schemeClr val="tx1"/>
              </a:solidFill>
            </a:endParaRPr>
          </a:p>
          <a:p>
            <a:pPr algn="just"/>
            <a:r>
              <a:rPr lang="en-US" dirty="0" err="1">
                <a:solidFill>
                  <a:schemeClr val="tx1"/>
                </a:solidFill>
              </a:rPr>
              <a:t>Tidak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hanya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Individu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yg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hidup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atau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tumbuh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dalam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masyarakat</a:t>
            </a:r>
            <a:r>
              <a:rPr lang="en-US" dirty="0">
                <a:solidFill>
                  <a:schemeClr val="tx1"/>
                </a:solidFill>
              </a:rPr>
              <a:t>. </a:t>
            </a:r>
            <a:r>
              <a:rPr lang="en-US" dirty="0" err="1">
                <a:solidFill>
                  <a:schemeClr val="tx1"/>
                </a:solidFill>
              </a:rPr>
              <a:t>Tetapi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masyarakat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juga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tinggal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hidup</a:t>
            </a:r>
            <a:r>
              <a:rPr lang="en-US" dirty="0">
                <a:solidFill>
                  <a:schemeClr val="tx1"/>
                </a:solidFill>
              </a:rPr>
              <a:t> di </a:t>
            </a:r>
            <a:r>
              <a:rPr lang="en-US" dirty="0" err="1">
                <a:solidFill>
                  <a:schemeClr val="tx1"/>
                </a:solidFill>
              </a:rPr>
              <a:t>dlm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kehidupan</a:t>
            </a:r>
            <a:r>
              <a:rPr lang="en-US" dirty="0">
                <a:solidFill>
                  <a:schemeClr val="tx1"/>
                </a:solidFill>
              </a:rPr>
              <a:t> org </a:t>
            </a:r>
            <a:r>
              <a:rPr lang="en-US" dirty="0" err="1">
                <a:solidFill>
                  <a:schemeClr val="tx1"/>
                </a:solidFill>
              </a:rPr>
              <a:t>tersebut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 algn="just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200400" y="5257800"/>
            <a:ext cx="2133600" cy="4572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id-ID" dirty="0"/>
              <a:t>Peter</a:t>
            </a:r>
            <a:r>
              <a:rPr lang="en-US" dirty="0"/>
              <a:t> Ludwig</a:t>
            </a:r>
            <a:r>
              <a:rPr lang="id-ID" dirty="0"/>
              <a:t> Berger</a:t>
            </a:r>
            <a:r>
              <a:rPr lang="en-US" dirty="0"/>
              <a:t> </a:t>
            </a:r>
          </a:p>
        </p:txBody>
      </p:sp>
      <p:sp>
        <p:nvSpPr>
          <p:cNvPr id="6" name="Oval Callout 5"/>
          <p:cNvSpPr/>
          <p:nvPr/>
        </p:nvSpPr>
        <p:spPr>
          <a:xfrm>
            <a:off x="4724400" y="1219200"/>
            <a:ext cx="4191000" cy="2441448"/>
          </a:xfrm>
          <a:prstGeom prst="wedgeEllipseCallout">
            <a:avLst>
              <a:gd name="adj1" fmla="val -44924"/>
              <a:gd name="adj2" fmla="val 47675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 err="1">
                <a:cs typeface="Ayuthaya"/>
              </a:rPr>
              <a:t>Sosialisasi</a:t>
            </a:r>
            <a:r>
              <a:rPr lang="en-US" dirty="0">
                <a:cs typeface="Ayuthaya"/>
              </a:rPr>
              <a:t> </a:t>
            </a:r>
            <a:r>
              <a:rPr lang="en-US" dirty="0" err="1">
                <a:cs typeface="Ayuthaya"/>
              </a:rPr>
              <a:t>adalah</a:t>
            </a:r>
            <a:r>
              <a:rPr lang="en-US" dirty="0">
                <a:cs typeface="Ayuthaya"/>
              </a:rPr>
              <a:t> </a:t>
            </a:r>
            <a:r>
              <a:rPr lang="en-US" dirty="0" err="1">
                <a:cs typeface="Ayuthaya"/>
              </a:rPr>
              <a:t>suatu</a:t>
            </a:r>
            <a:r>
              <a:rPr lang="en-US" dirty="0">
                <a:cs typeface="Ayuthaya"/>
              </a:rPr>
              <a:t> proses </a:t>
            </a:r>
            <a:r>
              <a:rPr lang="en-US" dirty="0" err="1">
                <a:cs typeface="Ayuthaya"/>
              </a:rPr>
              <a:t>kehidupan</a:t>
            </a:r>
            <a:r>
              <a:rPr lang="en-US" dirty="0">
                <a:cs typeface="Ayuthaya"/>
              </a:rPr>
              <a:t> yang </a:t>
            </a:r>
            <a:r>
              <a:rPr lang="en-US" dirty="0" err="1">
                <a:cs typeface="Ayuthaya"/>
              </a:rPr>
              <a:t>panjang</a:t>
            </a:r>
            <a:r>
              <a:rPr lang="id-ID" dirty="0">
                <a:cs typeface="Ayuthaya"/>
              </a:rPr>
              <a:t>, </a:t>
            </a:r>
            <a:r>
              <a:rPr lang="en-US" dirty="0">
                <a:cs typeface="Ayuthaya"/>
              </a:rPr>
              <a:t> </a:t>
            </a:r>
            <a:r>
              <a:rPr lang="en-US" dirty="0" err="1">
                <a:cs typeface="Ayuthaya"/>
              </a:rPr>
              <a:t>dan</a:t>
            </a:r>
            <a:r>
              <a:rPr lang="en-US" dirty="0">
                <a:cs typeface="Ayuthaya"/>
              </a:rPr>
              <a:t> </a:t>
            </a:r>
            <a:r>
              <a:rPr lang="en-US" dirty="0" err="1">
                <a:cs typeface="Ayuthaya"/>
              </a:rPr>
              <a:t>memiliki</a:t>
            </a:r>
            <a:r>
              <a:rPr lang="id-ID" dirty="0">
                <a:cs typeface="Ayuthaya"/>
              </a:rPr>
              <a:t> </a:t>
            </a:r>
            <a:r>
              <a:rPr lang="en-US" dirty="0" err="1">
                <a:cs typeface="Ayuthaya"/>
              </a:rPr>
              <a:t>konsekuensi</a:t>
            </a:r>
            <a:r>
              <a:rPr lang="id-ID" dirty="0">
                <a:cs typeface="Ayuthaya"/>
              </a:rPr>
              <a:t> dari </a:t>
            </a:r>
            <a:r>
              <a:rPr lang="id-ID" dirty="0"/>
              <a:t>pengaruh yang ditimbulkannya. </a:t>
            </a:r>
            <a:endParaRPr lang="en-US" dirty="0">
              <a:latin typeface="Ayuthaya"/>
              <a:cs typeface="Ayuthaya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676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>
                <a:latin typeface="Calibri" pitchFamily="34" charset="0"/>
                <a:cs typeface="Ayuthaya"/>
              </a:rPr>
              <a:t>Konformitas</a:t>
            </a:r>
            <a:r>
              <a:rPr lang="en-US" sz="3600" dirty="0">
                <a:latin typeface="Calibri" pitchFamily="34" charset="0"/>
                <a:cs typeface="Ayuthaya"/>
              </a:rPr>
              <a:t> </a:t>
            </a:r>
            <a:r>
              <a:rPr lang="en-US" sz="3600" dirty="0" err="1">
                <a:latin typeface="Calibri" pitchFamily="34" charset="0"/>
                <a:cs typeface="Ayuthaya"/>
              </a:rPr>
              <a:t>dan</a:t>
            </a:r>
            <a:r>
              <a:rPr lang="en-US" sz="3600" dirty="0">
                <a:latin typeface="Calibri" pitchFamily="34" charset="0"/>
                <a:cs typeface="Ayuthaya"/>
              </a:rPr>
              <a:t> </a:t>
            </a:r>
            <a:r>
              <a:rPr lang="en-US" sz="3600" dirty="0" err="1">
                <a:latin typeface="Calibri" pitchFamily="34" charset="0"/>
                <a:cs typeface="Ayuthaya"/>
              </a:rPr>
              <a:t>individualitas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/>
              <a:t> </a:t>
            </a:r>
          </a:p>
        </p:txBody>
      </p:sp>
      <p:sp>
        <p:nvSpPr>
          <p:cNvPr id="4" name="Flowchart: Alternate Process 3"/>
          <p:cNvSpPr/>
          <p:nvPr/>
        </p:nvSpPr>
        <p:spPr>
          <a:xfrm>
            <a:off x="4267200" y="1371600"/>
            <a:ext cx="2971800" cy="2362200"/>
          </a:xfrm>
          <a:prstGeom prst="flowChartAlternate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just">
              <a:buFont typeface="Wingdings" pitchFamily="2" charset="2"/>
              <a:buChar char="ü"/>
            </a:pPr>
            <a:r>
              <a:rPr lang="en-US" dirty="0" err="1"/>
              <a:t>Penyesuaian</a:t>
            </a:r>
            <a:r>
              <a:rPr lang="en-US" dirty="0"/>
              <a:t> </a:t>
            </a:r>
            <a:r>
              <a:rPr lang="en-US" dirty="0" err="1"/>
              <a:t>diri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masyarakat</a:t>
            </a:r>
            <a:r>
              <a:rPr lang="en-US" dirty="0"/>
              <a:t> sebagai </a:t>
            </a:r>
            <a:r>
              <a:rPr lang="en-US" dirty="0" err="1"/>
              <a:t>harapan</a:t>
            </a:r>
            <a:r>
              <a:rPr lang="en-US" dirty="0"/>
              <a:t> </a:t>
            </a:r>
            <a:r>
              <a:rPr lang="en-US" dirty="0" err="1"/>
              <a:t>sosial</a:t>
            </a:r>
            <a:r>
              <a:rPr lang="en-US" dirty="0"/>
              <a:t> </a:t>
            </a:r>
            <a:r>
              <a:rPr lang="en-US" dirty="0" err="1"/>
              <a:t>tetapi</a:t>
            </a:r>
            <a:r>
              <a:rPr lang="en-US" dirty="0"/>
              <a:t> </a:t>
            </a:r>
            <a:r>
              <a:rPr lang="en-US" dirty="0" err="1"/>
              <a:t>tida</a:t>
            </a:r>
            <a:r>
              <a:rPr lang="id-ID" dirty="0"/>
              <a:t>k menghilangkan </a:t>
            </a:r>
            <a:r>
              <a:rPr lang="en-US" dirty="0"/>
              <a:t> </a:t>
            </a:r>
            <a:r>
              <a:rPr lang="en-US" dirty="0" err="1"/>
              <a:t>hak</a:t>
            </a:r>
            <a:r>
              <a:rPr lang="en-US" dirty="0"/>
              <a:t> </a:t>
            </a:r>
            <a:r>
              <a:rPr lang="id-ID" dirty="0"/>
              <a:t>individu</a:t>
            </a:r>
            <a:r>
              <a:rPr lang="en-US" dirty="0"/>
              <a:t>.</a:t>
            </a:r>
            <a:r>
              <a:rPr lang="id-ID" dirty="0"/>
              <a:t> </a:t>
            </a:r>
            <a:endParaRPr lang="en-US" dirty="0"/>
          </a:p>
        </p:txBody>
      </p:sp>
      <p:sp>
        <p:nvSpPr>
          <p:cNvPr id="5" name="Flowchart: Alternate Process 4"/>
          <p:cNvSpPr/>
          <p:nvPr/>
        </p:nvSpPr>
        <p:spPr>
          <a:xfrm>
            <a:off x="3505200" y="3962400"/>
            <a:ext cx="4724400" cy="2362200"/>
          </a:xfrm>
          <a:prstGeom prst="flowChartAlternate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just">
              <a:buFont typeface="Wingdings" pitchFamily="2" charset="2"/>
              <a:buChar char="ü"/>
            </a:pPr>
            <a:r>
              <a:rPr lang="en-US" dirty="0"/>
              <a:t>So</a:t>
            </a:r>
            <a:r>
              <a:rPr lang="id-ID" dirty="0"/>
              <a:t>siolog memperingatkan; ketika </a:t>
            </a:r>
            <a:r>
              <a:rPr lang="en-US" dirty="0" err="1"/>
              <a:t>ada</a:t>
            </a:r>
            <a:r>
              <a:rPr lang="en-US" dirty="0"/>
              <a:t> orang </a:t>
            </a:r>
            <a:r>
              <a:rPr lang="en-US" dirty="0" err="1"/>
              <a:t>melihat</a:t>
            </a:r>
            <a:r>
              <a:rPr lang="en-US" dirty="0"/>
              <a:t> </a:t>
            </a:r>
            <a:r>
              <a:rPr lang="id-ID" dirty="0"/>
              <a:t>manusia sebagai makhluk yang sama sekali pasif, </a:t>
            </a:r>
            <a:r>
              <a:rPr lang="en-US" dirty="0"/>
              <a:t> </a:t>
            </a:r>
            <a:r>
              <a:rPr lang="en-US" dirty="0" err="1"/>
              <a:t>hal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di</a:t>
            </a:r>
            <a:r>
              <a:rPr lang="id-ID" dirty="0"/>
              <a:t>karena</a:t>
            </a:r>
            <a:r>
              <a:rPr lang="en-US" dirty="0" err="1"/>
              <a:t>kan</a:t>
            </a:r>
            <a:r>
              <a:rPr lang="en-US" dirty="0"/>
              <a:t> orang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melihat</a:t>
            </a:r>
            <a:r>
              <a:rPr lang="id-ID" dirty="0"/>
              <a:t> orang-orang berinteraksi dengan lingkungan mereka dengan cara yang kreatif</a:t>
            </a:r>
            <a:r>
              <a:rPr lang="en-US" dirty="0"/>
              <a:t>.</a:t>
            </a:r>
            <a:r>
              <a:rPr lang="id-ID" dirty="0"/>
              <a:t> </a:t>
            </a:r>
            <a:endParaRPr lang="en-US" dirty="0"/>
          </a:p>
        </p:txBody>
      </p:sp>
      <p:sp>
        <p:nvSpPr>
          <p:cNvPr id="6" name="Rectangular Callout 5"/>
          <p:cNvSpPr/>
          <p:nvPr/>
        </p:nvSpPr>
        <p:spPr>
          <a:xfrm>
            <a:off x="381000" y="1676400"/>
            <a:ext cx="2667000" cy="1524000"/>
          </a:xfrm>
          <a:prstGeom prst="wedgeRectCallout">
            <a:avLst>
              <a:gd name="adj1" fmla="val -22262"/>
              <a:gd name="adj2" fmla="val 100731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alibri" pitchFamily="34" charset="0"/>
                <a:cs typeface="Ayuthaya"/>
              </a:rPr>
              <a:t>penyesuaian</a:t>
            </a:r>
            <a:r>
              <a:rPr lang="en-US" dirty="0">
                <a:latin typeface="Calibri" pitchFamily="34" charset="0"/>
                <a:cs typeface="Ayuthaya"/>
              </a:rPr>
              <a:t> </a:t>
            </a:r>
            <a:r>
              <a:rPr lang="en-US" dirty="0" err="1">
                <a:latin typeface="Calibri" pitchFamily="34" charset="0"/>
                <a:cs typeface="Ayuthaya"/>
              </a:rPr>
              <a:t>diri</a:t>
            </a:r>
            <a:r>
              <a:rPr lang="en-US" dirty="0">
                <a:latin typeface="Calibri" pitchFamily="34" charset="0"/>
                <a:cs typeface="Ayuthaya"/>
              </a:rPr>
              <a:t> </a:t>
            </a:r>
            <a:r>
              <a:rPr lang="en-US" dirty="0" err="1">
                <a:latin typeface="Calibri" pitchFamily="34" charset="0"/>
                <a:cs typeface="Ayuthaya"/>
              </a:rPr>
              <a:t>dengan</a:t>
            </a:r>
            <a:r>
              <a:rPr lang="en-US" dirty="0">
                <a:latin typeface="Calibri" pitchFamily="34" charset="0"/>
                <a:cs typeface="Ayuthaya"/>
              </a:rPr>
              <a:t> </a:t>
            </a:r>
            <a:r>
              <a:rPr lang="en-US" dirty="0" err="1">
                <a:latin typeface="Calibri" pitchFamily="34" charset="0"/>
                <a:cs typeface="Ayuthaya"/>
              </a:rPr>
              <a:t>masyarakat</a:t>
            </a:r>
            <a:r>
              <a:rPr lang="en-US" dirty="0">
                <a:latin typeface="Calibri" pitchFamily="34" charset="0"/>
                <a:cs typeface="Ayuthaya"/>
              </a:rPr>
              <a:t>.</a:t>
            </a:r>
            <a:endParaRPr lang="en-US" dirty="0"/>
          </a:p>
        </p:txBody>
      </p:sp>
      <p:sp>
        <p:nvSpPr>
          <p:cNvPr id="7" name="Smiley Face 6"/>
          <p:cNvSpPr/>
          <p:nvPr/>
        </p:nvSpPr>
        <p:spPr>
          <a:xfrm>
            <a:off x="152400" y="3886200"/>
            <a:ext cx="1905000" cy="1981200"/>
          </a:xfrm>
          <a:prstGeom prst="smileyFac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 err="1">
                <a:solidFill>
                  <a:schemeClr val="tx1"/>
                </a:solidFill>
              </a:rPr>
              <a:t>Konformitas</a:t>
            </a:r>
            <a:r>
              <a:rPr lang="en-US" dirty="0">
                <a:solidFill>
                  <a:schemeClr val="tx1"/>
                </a:solidFill>
              </a:rPr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13867077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latin typeface="Calibri" pitchFamily="34" charset="0"/>
                <a:cs typeface="Ayuthaya"/>
              </a:rPr>
            </a:br>
            <a:r>
              <a:rPr lang="en-US" dirty="0" err="1">
                <a:latin typeface="Calibri" pitchFamily="34" charset="0"/>
                <a:cs typeface="Ayuthaya"/>
              </a:rPr>
              <a:t>Konsekuensi</a:t>
            </a:r>
            <a:r>
              <a:rPr lang="en-US" dirty="0">
                <a:latin typeface="Calibri" pitchFamily="34" charset="0"/>
                <a:cs typeface="Ayuthaya"/>
              </a:rPr>
              <a:t> </a:t>
            </a:r>
            <a:r>
              <a:rPr lang="en-US" dirty="0" err="1">
                <a:latin typeface="Calibri" pitchFamily="34" charset="0"/>
                <a:cs typeface="Ayuthaya"/>
              </a:rPr>
              <a:t>dari</a:t>
            </a:r>
            <a:r>
              <a:rPr lang="en-US" dirty="0">
                <a:latin typeface="Calibri" pitchFamily="34" charset="0"/>
                <a:cs typeface="Ayuthaya"/>
              </a:rPr>
              <a:t> </a:t>
            </a:r>
            <a:r>
              <a:rPr lang="en-US" dirty="0" err="1">
                <a:latin typeface="Calibri" pitchFamily="34" charset="0"/>
                <a:cs typeface="Ayuthaya"/>
              </a:rPr>
              <a:t>sosialisasi</a:t>
            </a:r>
            <a:br>
              <a:rPr lang="en-US" dirty="0">
                <a:latin typeface="Calibri" pitchFamily="34" charset="0"/>
                <a:cs typeface="Ayuthaya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47800"/>
            <a:ext cx="8534400" cy="51816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US" sz="3600" dirty="0">
              <a:cs typeface="Ayuthaya"/>
            </a:endParaRPr>
          </a:p>
          <a:p>
            <a:pPr marL="0" indent="0" algn="just">
              <a:buNone/>
            </a:pPr>
            <a:r>
              <a:rPr lang="en-US" dirty="0"/>
              <a:t> </a:t>
            </a:r>
          </a:p>
        </p:txBody>
      </p:sp>
      <p:sp>
        <p:nvSpPr>
          <p:cNvPr id="4" name="Sun 3"/>
          <p:cNvSpPr/>
          <p:nvPr/>
        </p:nvSpPr>
        <p:spPr>
          <a:xfrm>
            <a:off x="-33130" y="3048000"/>
            <a:ext cx="3962400" cy="1524000"/>
          </a:xfrm>
          <a:prstGeom prst="su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cs typeface="Ayuthaya"/>
              </a:rPr>
              <a:t>Konsekuensi</a:t>
            </a:r>
            <a:r>
              <a:rPr lang="en-US" dirty="0">
                <a:solidFill>
                  <a:schemeClr val="tx1"/>
                </a:solidFill>
                <a:cs typeface="Ayuthaya"/>
              </a:rPr>
              <a:t> </a:t>
            </a:r>
            <a:r>
              <a:rPr lang="en-US" dirty="0" err="1">
                <a:solidFill>
                  <a:schemeClr val="tx1"/>
                </a:solidFill>
                <a:cs typeface="Ayuthaya"/>
              </a:rPr>
              <a:t>dari</a:t>
            </a:r>
            <a:r>
              <a:rPr lang="en-US" dirty="0">
                <a:solidFill>
                  <a:schemeClr val="tx1"/>
                </a:solidFill>
                <a:cs typeface="Ayuthaya"/>
              </a:rPr>
              <a:t> </a:t>
            </a:r>
            <a:r>
              <a:rPr lang="en-US" dirty="0" err="1">
                <a:solidFill>
                  <a:schemeClr val="tx1"/>
                </a:solidFill>
                <a:cs typeface="Ayuthaya"/>
              </a:rPr>
              <a:t>sosialisasi</a:t>
            </a:r>
            <a:r>
              <a:rPr lang="en-US" dirty="0">
                <a:solidFill>
                  <a:schemeClr val="tx1"/>
                </a:solidFill>
                <a:cs typeface="Ayuthaya"/>
              </a:rPr>
              <a:t>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Cloud Callout 4"/>
          <p:cNvSpPr/>
          <p:nvPr/>
        </p:nvSpPr>
        <p:spPr>
          <a:xfrm>
            <a:off x="4419601" y="2743200"/>
            <a:ext cx="4343400" cy="2819400"/>
          </a:xfrm>
          <a:prstGeom prst="cloudCallout">
            <a:avLst>
              <a:gd name="adj1" fmla="val -58384"/>
              <a:gd name="adj2" fmla="val -5891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cs typeface="Ayuthaya"/>
              </a:rPr>
              <a:t>3).</a:t>
            </a:r>
            <a:r>
              <a:rPr lang="id-ID" dirty="0">
                <a:cs typeface="Ayuthaya"/>
              </a:rPr>
              <a:t> </a:t>
            </a:r>
            <a:r>
              <a:rPr lang="id-ID" dirty="0"/>
              <a:t>Sosialisasi</a:t>
            </a:r>
            <a:r>
              <a:rPr lang="en-US" dirty="0"/>
              <a:t> </a:t>
            </a:r>
            <a:r>
              <a:rPr lang="id-ID" dirty="0"/>
              <a:t>menciptakan kecenderungan orang untuk bertindak dengan cara yang dapat diterima secara sosial</a:t>
            </a:r>
            <a:r>
              <a:rPr lang="en-US" dirty="0"/>
              <a:t> :  </a:t>
            </a:r>
            <a:r>
              <a:rPr lang="en-US" dirty="0" err="1"/>
              <a:t>belajar</a:t>
            </a:r>
            <a:r>
              <a:rPr lang="en-US" dirty="0"/>
              <a:t> </a:t>
            </a:r>
            <a:r>
              <a:rPr lang="en-US" dirty="0" err="1"/>
              <a:t>tentang</a:t>
            </a:r>
            <a:r>
              <a:rPr lang="en-US" dirty="0"/>
              <a:t> </a:t>
            </a:r>
            <a:r>
              <a:rPr lang="en-US" dirty="0" err="1"/>
              <a:t>harapan</a:t>
            </a:r>
            <a:r>
              <a:rPr lang="en-US" dirty="0"/>
              <a:t> </a:t>
            </a:r>
            <a:r>
              <a:rPr lang="en-US" dirty="0" err="1"/>
              <a:t>normatif</a:t>
            </a:r>
            <a:r>
              <a:rPr lang="en-US" dirty="0"/>
              <a:t>, </a:t>
            </a:r>
            <a:r>
              <a:rPr lang="en-US" dirty="0" err="1"/>
              <a:t>melekat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situasi</a:t>
            </a:r>
            <a:r>
              <a:rPr lang="en-US" dirty="0"/>
              <a:t> </a:t>
            </a:r>
            <a:r>
              <a:rPr lang="en-US" dirty="0" err="1"/>
              <a:t>sosial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harapan</a:t>
            </a:r>
            <a:r>
              <a:rPr lang="en-US" dirty="0"/>
              <a:t> </a:t>
            </a:r>
            <a:r>
              <a:rPr lang="en-US" dirty="0" err="1"/>
              <a:t>masyarakat</a:t>
            </a:r>
            <a:r>
              <a:rPr lang="en-US" dirty="0"/>
              <a:t>.</a:t>
            </a:r>
          </a:p>
        </p:txBody>
      </p:sp>
      <p:sp>
        <p:nvSpPr>
          <p:cNvPr id="6" name="Oval Callout 5"/>
          <p:cNvSpPr/>
          <p:nvPr/>
        </p:nvSpPr>
        <p:spPr>
          <a:xfrm>
            <a:off x="4648200" y="1295400"/>
            <a:ext cx="3810000" cy="1371600"/>
          </a:xfrm>
          <a:prstGeom prst="wedgeEllipseCallout">
            <a:avLst>
              <a:gd name="adj1" fmla="val -73529"/>
              <a:gd name="adj2" fmla="val 63949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cs typeface="Ayuthaya"/>
              </a:rPr>
              <a:t>2). </a:t>
            </a:r>
            <a:r>
              <a:rPr lang="id-ID" dirty="0"/>
              <a:t>Spesialisasi menciptakan kapasitas untuk </a:t>
            </a:r>
            <a:r>
              <a:rPr lang="en-US" dirty="0" err="1"/>
              <a:t>mengambil</a:t>
            </a:r>
            <a:r>
              <a:rPr lang="en-US" dirty="0"/>
              <a:t> </a:t>
            </a:r>
            <a:r>
              <a:rPr lang="id-ID" dirty="0"/>
              <a:t>peran</a:t>
            </a:r>
            <a:r>
              <a:rPr lang="en-US" dirty="0"/>
              <a:t> :  </a:t>
            </a:r>
            <a:r>
              <a:rPr lang="en-US" dirty="0" err="1"/>
              <a:t>sadar</a:t>
            </a:r>
            <a:r>
              <a:rPr lang="en-US" dirty="0"/>
              <a:t> </a:t>
            </a:r>
            <a:r>
              <a:rPr lang="en-US" dirty="0" err="1"/>
              <a:t>diri</a:t>
            </a:r>
            <a:r>
              <a:rPr lang="en-US" dirty="0"/>
              <a:t>, </a:t>
            </a:r>
            <a:r>
              <a:rPr lang="en-US" dirty="0" err="1"/>
              <a:t>bereaksi</a:t>
            </a:r>
            <a:r>
              <a:rPr lang="en-US" dirty="0"/>
              <a:t>.</a:t>
            </a:r>
          </a:p>
        </p:txBody>
      </p:sp>
      <p:sp>
        <p:nvSpPr>
          <p:cNvPr id="7" name="Rectangular Callout 6"/>
          <p:cNvSpPr/>
          <p:nvPr/>
        </p:nvSpPr>
        <p:spPr>
          <a:xfrm>
            <a:off x="152400" y="5257800"/>
            <a:ext cx="4648200" cy="1371600"/>
          </a:xfrm>
          <a:prstGeom prst="wedgeRectCallout">
            <a:avLst>
              <a:gd name="adj1" fmla="val -24254"/>
              <a:gd name="adj2" fmla="val -89674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4).</a:t>
            </a:r>
            <a:r>
              <a:rPr lang="id-ID" dirty="0"/>
              <a:t> Sosialisasi m</a:t>
            </a:r>
            <a:r>
              <a:rPr lang="en-US" dirty="0" err="1"/>
              <a:t>enjadikan</a:t>
            </a:r>
            <a:r>
              <a:rPr lang="id-ID" dirty="0"/>
              <a:t> orang </a:t>
            </a:r>
            <a:r>
              <a:rPr lang="en-US" dirty="0"/>
              <a:t>sebagai </a:t>
            </a:r>
            <a:r>
              <a:rPr lang="id-ID" dirty="0"/>
              <a:t>pembawa budaya</a:t>
            </a:r>
            <a:r>
              <a:rPr lang="en-US" dirty="0"/>
              <a:t> : </a:t>
            </a:r>
            <a:r>
              <a:rPr lang="en-US" dirty="0" err="1"/>
              <a:t>belajar</a:t>
            </a:r>
            <a:r>
              <a:rPr lang="en-US" dirty="0"/>
              <a:t>, </a:t>
            </a:r>
            <a:r>
              <a:rPr lang="en-US" dirty="0" err="1"/>
              <a:t>menginternalisasi</a:t>
            </a:r>
            <a:r>
              <a:rPr lang="en-US" dirty="0"/>
              <a:t> </a:t>
            </a:r>
            <a:r>
              <a:rPr lang="en-US" dirty="0" err="1"/>
              <a:t>sikap</a:t>
            </a:r>
            <a:r>
              <a:rPr lang="en-US" dirty="0"/>
              <a:t>, </a:t>
            </a:r>
            <a:r>
              <a:rPr lang="en-US" dirty="0" err="1"/>
              <a:t>penerima</a:t>
            </a:r>
            <a:r>
              <a:rPr lang="en-US" dirty="0"/>
              <a:t> </a:t>
            </a:r>
            <a:r>
              <a:rPr lang="en-US" dirty="0" err="1"/>
              <a:t>budaya</a:t>
            </a:r>
            <a:r>
              <a:rPr lang="en-US" dirty="0"/>
              <a:t>, </a:t>
            </a:r>
            <a:r>
              <a:rPr lang="en-US" dirty="0" err="1"/>
              <a:t>pencipta</a:t>
            </a:r>
            <a:r>
              <a:rPr lang="en-US" dirty="0"/>
              <a:t> </a:t>
            </a:r>
            <a:r>
              <a:rPr lang="en-US" dirty="0" err="1"/>
              <a:t>budaya</a:t>
            </a:r>
            <a:r>
              <a:rPr lang="id-ID" dirty="0"/>
              <a:t>.</a:t>
            </a:r>
            <a:r>
              <a:rPr lang="en-US" dirty="0"/>
              <a:t>, </a:t>
            </a: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harapan</a:t>
            </a:r>
            <a:r>
              <a:rPr lang="en-US" dirty="0"/>
              <a:t> </a:t>
            </a:r>
            <a:r>
              <a:rPr lang="en-US" dirty="0" err="1"/>
              <a:t>budaya</a:t>
            </a:r>
            <a:r>
              <a:rPr lang="en-US" dirty="0"/>
              <a:t>.</a:t>
            </a:r>
          </a:p>
        </p:txBody>
      </p:sp>
      <p:sp>
        <p:nvSpPr>
          <p:cNvPr id="8" name="Rounded Rectangular Callout 7"/>
          <p:cNvSpPr/>
          <p:nvPr/>
        </p:nvSpPr>
        <p:spPr>
          <a:xfrm>
            <a:off x="304800" y="1219200"/>
            <a:ext cx="3124200" cy="1146048"/>
          </a:xfrm>
          <a:prstGeom prst="wedgeRoundRectCallout">
            <a:avLst>
              <a:gd name="adj1" fmla="val -18924"/>
              <a:gd name="adj2" fmla="val 91987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sz="2000" dirty="0">
                <a:cs typeface="Ayuthaya"/>
              </a:rPr>
              <a:t>1).</a:t>
            </a:r>
            <a:r>
              <a:rPr lang="id-ID" dirty="0"/>
              <a:t> Menetapkan konsep diri</a:t>
            </a:r>
            <a:r>
              <a:rPr lang="en-US" dirty="0"/>
              <a:t> : </a:t>
            </a:r>
            <a:r>
              <a:rPr lang="en-US" dirty="0" err="1"/>
              <a:t>diri</a:t>
            </a:r>
            <a:r>
              <a:rPr lang="en-US" dirty="0"/>
              <a:t> </a:t>
            </a:r>
            <a:r>
              <a:rPr lang="en-US" dirty="0" err="1"/>
              <a:t>sendiri</a:t>
            </a:r>
            <a:r>
              <a:rPr lang="en-US" dirty="0"/>
              <a:t>, </a:t>
            </a:r>
            <a:r>
              <a:rPr lang="en-US" dirty="0" err="1"/>
              <a:t>identitas</a:t>
            </a:r>
            <a:r>
              <a:rPr lang="en-US" dirty="0"/>
              <a:t> </a:t>
            </a:r>
            <a:r>
              <a:rPr lang="en-US" dirty="0" err="1"/>
              <a:t>diri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199507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7010400" cy="762000"/>
          </a:xfrm>
        </p:spPr>
        <p:txBody>
          <a:bodyPr/>
          <a:lstStyle/>
          <a:p>
            <a:r>
              <a:rPr lang="en-US" b="1" dirty="0" err="1"/>
              <a:t>Agen-agen</a:t>
            </a:r>
            <a:r>
              <a:rPr lang="en-US" b="1" dirty="0"/>
              <a:t> </a:t>
            </a:r>
            <a:r>
              <a:rPr lang="en-US" b="1" dirty="0" err="1"/>
              <a:t>Sosialisasi</a:t>
            </a:r>
            <a:endParaRPr lang="en-US" dirty="0"/>
          </a:p>
        </p:txBody>
      </p:sp>
      <p:sp>
        <p:nvSpPr>
          <p:cNvPr id="4" name="Smiley Face 3"/>
          <p:cNvSpPr/>
          <p:nvPr/>
        </p:nvSpPr>
        <p:spPr>
          <a:xfrm>
            <a:off x="4419600" y="1524000"/>
            <a:ext cx="4114800" cy="2647950"/>
          </a:xfrm>
          <a:prstGeom prst="smileyFac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lvl="1"/>
            <a:r>
              <a:rPr lang="en-US" dirty="0">
                <a:solidFill>
                  <a:srgbClr val="0070C0"/>
                </a:solidFill>
                <a:latin typeface="Ayuthaya"/>
                <a:cs typeface="Ayuthaya"/>
              </a:rPr>
              <a:t>2. </a:t>
            </a:r>
            <a:r>
              <a:rPr lang="id-ID" dirty="0">
                <a:solidFill>
                  <a:srgbClr val="0070C0"/>
                </a:solidFill>
                <a:latin typeface="Ayuthaya"/>
                <a:cs typeface="Ayuthaya"/>
              </a:rPr>
              <a:t>Teman Pergaulan</a:t>
            </a:r>
            <a:r>
              <a:rPr lang="en-US" dirty="0">
                <a:solidFill>
                  <a:srgbClr val="0070C0"/>
                </a:solidFill>
                <a:latin typeface="Ayuthaya"/>
                <a:cs typeface="Ayuthaya"/>
              </a:rPr>
              <a:t>: </a:t>
            </a:r>
            <a:r>
              <a:rPr lang="en-US" dirty="0" err="1">
                <a:solidFill>
                  <a:srgbClr val="0070C0"/>
                </a:solidFill>
                <a:latin typeface="Ayuthaya"/>
                <a:cs typeface="Ayuthaya"/>
              </a:rPr>
              <a:t>T</a:t>
            </a:r>
            <a:r>
              <a:rPr lang="en-US" dirty="0" err="1">
                <a:solidFill>
                  <a:srgbClr val="0070C0"/>
                </a:solidFill>
              </a:rPr>
              <a:t>eman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bermain</a:t>
            </a:r>
            <a:r>
              <a:rPr lang="en-US" dirty="0">
                <a:solidFill>
                  <a:srgbClr val="0070C0"/>
                </a:solidFill>
              </a:rPr>
              <a:t> yang </a:t>
            </a:r>
            <a:r>
              <a:rPr lang="en-US" dirty="0" err="1">
                <a:solidFill>
                  <a:srgbClr val="0070C0"/>
                </a:solidFill>
              </a:rPr>
              <a:t>memiliki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aktivitas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bersifat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rekreasi</a:t>
            </a:r>
            <a:r>
              <a:rPr lang="en-US" dirty="0">
                <a:solidFill>
                  <a:srgbClr val="0070C0"/>
                </a:solidFill>
              </a:rPr>
              <a:t>, </a:t>
            </a:r>
            <a:r>
              <a:rPr lang="en-US" dirty="0" err="1">
                <a:solidFill>
                  <a:srgbClr val="0070C0"/>
                </a:solidFill>
              </a:rPr>
              <a:t>tetapi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dapat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memberikan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pengaruh</a:t>
            </a:r>
            <a:r>
              <a:rPr lang="en-US" dirty="0">
                <a:solidFill>
                  <a:srgbClr val="0070C0"/>
                </a:solidFill>
              </a:rPr>
              <a:t> yang </a:t>
            </a:r>
            <a:r>
              <a:rPr lang="en-US" dirty="0" err="1">
                <a:solidFill>
                  <a:srgbClr val="0070C0"/>
                </a:solidFill>
              </a:rPr>
              <a:t>cukup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besar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setelah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keluarga</a:t>
            </a:r>
            <a:r>
              <a:rPr lang="en-US" dirty="0">
                <a:solidFill>
                  <a:srgbClr val="0070C0"/>
                </a:solidFill>
                <a:latin typeface="Ayuthaya"/>
              </a:rPr>
              <a:t>.</a:t>
            </a:r>
            <a:endParaRPr lang="en-US" dirty="0">
              <a:solidFill>
                <a:srgbClr val="0070C0"/>
              </a:solidFill>
              <a:latin typeface="Ayuthaya"/>
              <a:cs typeface="Ayuthaya"/>
            </a:endParaRPr>
          </a:p>
        </p:txBody>
      </p:sp>
      <p:sp>
        <p:nvSpPr>
          <p:cNvPr id="5" name="Flowchart: Internal Storage 4"/>
          <p:cNvSpPr/>
          <p:nvPr/>
        </p:nvSpPr>
        <p:spPr>
          <a:xfrm>
            <a:off x="533400" y="990600"/>
            <a:ext cx="7010400" cy="762000"/>
          </a:xfrm>
          <a:prstGeom prst="flowChartInternalStorag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rgbClr val="002060"/>
                </a:solidFill>
                <a:latin typeface="Ayuthaya"/>
                <a:cs typeface="Ayuthaya"/>
              </a:rPr>
              <a:t>Agen</a:t>
            </a:r>
            <a:r>
              <a:rPr lang="en-US" dirty="0">
                <a:solidFill>
                  <a:srgbClr val="002060"/>
                </a:solidFill>
                <a:latin typeface="Ayuthaya"/>
                <a:cs typeface="Ayuthaya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Ayuthaya"/>
                <a:cs typeface="Ayuthaya"/>
              </a:rPr>
              <a:t>sosialisasi</a:t>
            </a:r>
            <a:r>
              <a:rPr lang="en-US" dirty="0">
                <a:solidFill>
                  <a:srgbClr val="002060"/>
                </a:solidFill>
                <a:latin typeface="Ayuthaya"/>
                <a:cs typeface="Ayuthaya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Ayuthaya"/>
                <a:cs typeface="Ayuthaya"/>
              </a:rPr>
              <a:t>adalah</a:t>
            </a:r>
            <a:r>
              <a:rPr lang="en-US" dirty="0">
                <a:solidFill>
                  <a:srgbClr val="002060"/>
                </a:solidFill>
                <a:latin typeface="Ayuthaya"/>
                <a:cs typeface="Ayuthaya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Ayuthaya"/>
                <a:cs typeface="Ayuthaya"/>
              </a:rPr>
              <a:t>pihak-pihak</a:t>
            </a:r>
            <a:r>
              <a:rPr lang="en-US" dirty="0">
                <a:solidFill>
                  <a:srgbClr val="002060"/>
                </a:solidFill>
                <a:latin typeface="Ayuthaya"/>
                <a:cs typeface="Ayuthaya"/>
              </a:rPr>
              <a:t> yang </a:t>
            </a:r>
            <a:r>
              <a:rPr lang="en-US" dirty="0" err="1">
                <a:solidFill>
                  <a:srgbClr val="002060"/>
                </a:solidFill>
                <a:latin typeface="Ayuthaya"/>
                <a:cs typeface="Ayuthaya"/>
              </a:rPr>
              <a:t>melaksanakan</a:t>
            </a:r>
            <a:r>
              <a:rPr lang="en-US" dirty="0">
                <a:solidFill>
                  <a:srgbClr val="002060"/>
                </a:solidFill>
                <a:latin typeface="Ayuthaya"/>
                <a:cs typeface="Ayuthaya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Ayuthaya"/>
                <a:cs typeface="Ayuthaya"/>
              </a:rPr>
              <a:t>atau</a:t>
            </a:r>
            <a:r>
              <a:rPr lang="en-US" dirty="0">
                <a:solidFill>
                  <a:srgbClr val="002060"/>
                </a:solidFill>
                <a:latin typeface="Ayuthaya"/>
                <a:cs typeface="Ayuthaya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Ayuthaya"/>
                <a:cs typeface="Ayuthaya"/>
              </a:rPr>
              <a:t>melakukan</a:t>
            </a:r>
            <a:r>
              <a:rPr lang="en-US" dirty="0">
                <a:solidFill>
                  <a:srgbClr val="002060"/>
                </a:solidFill>
                <a:latin typeface="Ayuthaya"/>
                <a:cs typeface="Ayuthaya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Ayuthaya"/>
                <a:cs typeface="Ayuthaya"/>
              </a:rPr>
              <a:t>sosialisasi</a:t>
            </a:r>
            <a:r>
              <a:rPr lang="en-US" dirty="0">
                <a:solidFill>
                  <a:srgbClr val="002060"/>
                </a:solidFill>
                <a:latin typeface="Ayuthaya"/>
                <a:cs typeface="Ayuthaya"/>
              </a:rPr>
              <a:t>. </a:t>
            </a:r>
          </a:p>
        </p:txBody>
      </p:sp>
      <p:sp>
        <p:nvSpPr>
          <p:cNvPr id="6" name="Heart 5"/>
          <p:cNvSpPr/>
          <p:nvPr/>
        </p:nvSpPr>
        <p:spPr>
          <a:xfrm>
            <a:off x="2133600" y="1752600"/>
            <a:ext cx="3429000" cy="2057400"/>
          </a:xfrm>
          <a:prstGeom prst="hear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  <a:latin typeface="Ayuthaya"/>
                <a:cs typeface="Ayuthaya"/>
              </a:rPr>
              <a:t>1. </a:t>
            </a:r>
            <a:r>
              <a:rPr lang="en-US" dirty="0" err="1">
                <a:solidFill>
                  <a:srgbClr val="0070C0"/>
                </a:solidFill>
                <a:latin typeface="Ayuthaya"/>
                <a:cs typeface="Ayuthaya"/>
              </a:rPr>
              <a:t>Keluarga</a:t>
            </a:r>
            <a:r>
              <a:rPr lang="en-US" dirty="0">
                <a:solidFill>
                  <a:srgbClr val="0070C0"/>
                </a:solidFill>
                <a:latin typeface="Ayuthaya"/>
                <a:cs typeface="Ayuthaya"/>
              </a:rPr>
              <a:t> : </a:t>
            </a:r>
            <a:r>
              <a:rPr lang="id-ID" dirty="0">
                <a:solidFill>
                  <a:srgbClr val="0070C0"/>
                </a:solidFill>
              </a:rPr>
              <a:t>Anak-anak belajar untuk melihat diri mereka sendiri melalui kaca-mata orang tua atau pengasuh utama. 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7" name="Left-Right Arrow 6"/>
          <p:cNvSpPr/>
          <p:nvPr/>
        </p:nvSpPr>
        <p:spPr>
          <a:xfrm>
            <a:off x="0" y="1676400"/>
            <a:ext cx="2819400" cy="2286000"/>
          </a:xfrm>
          <a:prstGeom prst="leftRightArrow">
            <a:avLst>
              <a:gd name="adj1" fmla="val 65652"/>
              <a:gd name="adj2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solidFill>
                  <a:srgbClr val="C00000"/>
                </a:solidFill>
                <a:latin typeface="Ayuthaya"/>
                <a:cs typeface="Ayuthaya"/>
              </a:rPr>
              <a:t>Ada e</a:t>
            </a:r>
            <a:r>
              <a:rPr lang="id-ID" dirty="0">
                <a:solidFill>
                  <a:srgbClr val="C00000"/>
                </a:solidFill>
                <a:latin typeface="Ayuthaya"/>
                <a:cs typeface="Ayuthaya"/>
              </a:rPr>
              <a:t>nam</a:t>
            </a:r>
            <a:r>
              <a:rPr lang="en-US" dirty="0">
                <a:solidFill>
                  <a:srgbClr val="C00000"/>
                </a:solidFill>
                <a:latin typeface="Ayuthaya"/>
                <a:cs typeface="Ayuthaya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Ayuthaya"/>
                <a:cs typeface="Ayuthaya"/>
              </a:rPr>
              <a:t>agen</a:t>
            </a:r>
            <a:r>
              <a:rPr lang="en-US" dirty="0">
                <a:solidFill>
                  <a:srgbClr val="C00000"/>
                </a:solidFill>
                <a:latin typeface="Ayuthaya"/>
                <a:cs typeface="Ayuthaya"/>
              </a:rPr>
              <a:t>  </a:t>
            </a:r>
            <a:r>
              <a:rPr lang="en-US" dirty="0" err="1">
                <a:solidFill>
                  <a:srgbClr val="C00000"/>
                </a:solidFill>
                <a:latin typeface="Ayuthaya"/>
                <a:cs typeface="Ayuthaya"/>
              </a:rPr>
              <a:t>sosialisasi</a:t>
            </a:r>
            <a:r>
              <a:rPr lang="en-US" dirty="0">
                <a:solidFill>
                  <a:srgbClr val="C00000"/>
                </a:solidFill>
                <a:latin typeface="Ayuthaya"/>
                <a:cs typeface="Ayuthaya"/>
              </a:rPr>
              <a:t> yang </a:t>
            </a:r>
            <a:r>
              <a:rPr lang="en-US" dirty="0" err="1">
                <a:solidFill>
                  <a:srgbClr val="C00000"/>
                </a:solidFill>
                <a:latin typeface="Ayuthaya"/>
                <a:cs typeface="Ayuthaya"/>
              </a:rPr>
              <a:t>utama</a:t>
            </a:r>
            <a:r>
              <a:rPr lang="en-US" dirty="0">
                <a:solidFill>
                  <a:srgbClr val="C00000"/>
                </a:solidFill>
                <a:latin typeface="Ayuthaya"/>
                <a:cs typeface="Ayuthaya"/>
              </a:rPr>
              <a:t> </a:t>
            </a:r>
          </a:p>
        </p:txBody>
      </p:sp>
      <p:sp>
        <p:nvSpPr>
          <p:cNvPr id="9" name="Flowchart: Multidocument 8"/>
          <p:cNvSpPr/>
          <p:nvPr/>
        </p:nvSpPr>
        <p:spPr>
          <a:xfrm>
            <a:off x="1524000" y="3505200"/>
            <a:ext cx="3886200" cy="1828800"/>
          </a:xfrm>
          <a:prstGeom prst="flowChartMulti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lvl="1"/>
            <a:r>
              <a:rPr lang="en-US" dirty="0">
                <a:solidFill>
                  <a:srgbClr val="1F497D"/>
                </a:solidFill>
                <a:latin typeface="Ayuthaya"/>
                <a:cs typeface="Ayuthaya"/>
              </a:rPr>
              <a:t>3. M</a:t>
            </a:r>
            <a:r>
              <a:rPr lang="id-ID" dirty="0">
                <a:solidFill>
                  <a:srgbClr val="1F497D"/>
                </a:solidFill>
                <a:latin typeface="Ayuthaya"/>
                <a:cs typeface="Ayuthaya"/>
              </a:rPr>
              <a:t>edia massa</a:t>
            </a:r>
            <a:r>
              <a:rPr lang="en-US" dirty="0">
                <a:solidFill>
                  <a:srgbClr val="1F497D"/>
                </a:solidFill>
                <a:latin typeface="Ayuthaya"/>
                <a:cs typeface="Ayuthaya"/>
              </a:rPr>
              <a:t> : </a:t>
            </a:r>
            <a:r>
              <a:rPr lang="en-US" dirty="0"/>
              <a:t>t</a:t>
            </a:r>
            <a:r>
              <a:rPr lang="id-ID" dirty="0"/>
              <a:t>elevisi</a:t>
            </a:r>
            <a:r>
              <a:rPr lang="en-US" dirty="0"/>
              <a:t>, </a:t>
            </a:r>
            <a:r>
              <a:rPr lang="id-ID" dirty="0"/>
              <a:t> buku</a:t>
            </a:r>
            <a:r>
              <a:rPr lang="en-US" dirty="0"/>
              <a:t> </a:t>
            </a:r>
            <a:r>
              <a:rPr lang="en-US" dirty="0" err="1"/>
              <a:t>cetak</a:t>
            </a:r>
            <a:r>
              <a:rPr lang="id-ID" dirty="0"/>
              <a:t>, komik, surat kabar,  internet</a:t>
            </a:r>
            <a:r>
              <a:rPr lang="en-US" dirty="0"/>
              <a:t>, </a:t>
            </a:r>
            <a:r>
              <a:rPr lang="en-US" dirty="0" err="1"/>
              <a:t>musik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film </a:t>
            </a:r>
            <a:r>
              <a:rPr lang="en-US" dirty="0" err="1"/>
              <a:t>menyebabkan</a:t>
            </a:r>
            <a:r>
              <a:rPr lang="en-US" dirty="0"/>
              <a:t>  orang </a:t>
            </a:r>
            <a:r>
              <a:rPr lang="en-US" dirty="0" err="1"/>
              <a:t>percaya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yang </a:t>
            </a:r>
            <a:r>
              <a:rPr lang="en-US" dirty="0" err="1"/>
              <a:t>disampaikan</a:t>
            </a:r>
            <a:r>
              <a:rPr lang="en-US" dirty="0"/>
              <a:t>.</a:t>
            </a:r>
            <a:endParaRPr lang="id-ID" dirty="0">
              <a:solidFill>
                <a:srgbClr val="1F497D"/>
              </a:solidFill>
              <a:latin typeface="Ayuthaya"/>
              <a:cs typeface="Ayuthaya"/>
            </a:endParaRPr>
          </a:p>
        </p:txBody>
      </p:sp>
      <p:sp>
        <p:nvSpPr>
          <p:cNvPr id="10" name="Bevel 9"/>
          <p:cNvSpPr/>
          <p:nvPr/>
        </p:nvSpPr>
        <p:spPr>
          <a:xfrm>
            <a:off x="4724400" y="3886200"/>
            <a:ext cx="4419600" cy="1042416"/>
          </a:xfrm>
          <a:prstGeom prst="bevel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lvl="1"/>
            <a:r>
              <a:rPr lang="en-US" dirty="0">
                <a:solidFill>
                  <a:srgbClr val="1F497D"/>
                </a:solidFill>
                <a:latin typeface="Ayuthaya"/>
                <a:cs typeface="Ayuthaya"/>
              </a:rPr>
              <a:t>4. </a:t>
            </a:r>
            <a:r>
              <a:rPr lang="id-ID" dirty="0">
                <a:solidFill>
                  <a:srgbClr val="1F497D"/>
                </a:solidFill>
                <a:latin typeface="Ayuthaya"/>
                <a:cs typeface="Ayuthaya"/>
              </a:rPr>
              <a:t>Agama</a:t>
            </a:r>
            <a:r>
              <a:rPr lang="en-US" dirty="0">
                <a:solidFill>
                  <a:srgbClr val="1F497D"/>
                </a:solidFill>
                <a:latin typeface="Ayuthaya"/>
                <a:cs typeface="Ayuthaya"/>
              </a:rPr>
              <a:t> : </a:t>
            </a:r>
            <a:r>
              <a:rPr lang="en-US" dirty="0"/>
              <a:t>p</a:t>
            </a:r>
            <a:r>
              <a:rPr lang="id-ID" dirty="0"/>
              <a:t>elajaran agama memberikan kontribusi besar terhadap identitas anak-anak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id-ID" dirty="0"/>
              <a:t>membangun diri sendiri</a:t>
            </a:r>
            <a:r>
              <a:rPr lang="en-US" dirty="0"/>
              <a:t>.</a:t>
            </a:r>
            <a:endParaRPr lang="id-ID" dirty="0">
              <a:solidFill>
                <a:srgbClr val="1F497D"/>
              </a:solidFill>
              <a:latin typeface="Ayuthaya"/>
              <a:cs typeface="Ayuthaya"/>
            </a:endParaRPr>
          </a:p>
        </p:txBody>
      </p:sp>
      <p:sp>
        <p:nvSpPr>
          <p:cNvPr id="11" name="Cube 10"/>
          <p:cNvSpPr/>
          <p:nvPr/>
        </p:nvSpPr>
        <p:spPr>
          <a:xfrm>
            <a:off x="3429000" y="5181600"/>
            <a:ext cx="5715000" cy="1676400"/>
          </a:xfrm>
          <a:prstGeom prst="cube">
            <a:avLst>
              <a:gd name="adj" fmla="val 890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dirty="0">
                <a:solidFill>
                  <a:srgbClr val="1F497D"/>
                </a:solidFill>
                <a:latin typeface="Ayuthaya"/>
                <a:cs typeface="Ayuthaya"/>
              </a:rPr>
              <a:t>6. </a:t>
            </a:r>
            <a:r>
              <a:rPr lang="id-ID" dirty="0">
                <a:solidFill>
                  <a:srgbClr val="1F497D"/>
                </a:solidFill>
                <a:latin typeface="Ayuthaya"/>
                <a:cs typeface="Ayuthaya"/>
              </a:rPr>
              <a:t>Sekolah</a:t>
            </a:r>
            <a:r>
              <a:rPr lang="en-US" dirty="0">
                <a:solidFill>
                  <a:srgbClr val="1F497D"/>
                </a:solidFill>
                <a:latin typeface="Ayuthaya"/>
                <a:cs typeface="Ayuthaya"/>
              </a:rPr>
              <a:t>  : </a:t>
            </a:r>
            <a:r>
              <a:rPr lang="en-US" dirty="0" err="1">
                <a:latin typeface="Century Gothic"/>
                <a:cs typeface="Century Gothic"/>
              </a:rPr>
              <a:t>belajar</a:t>
            </a:r>
            <a:r>
              <a:rPr lang="en-US" dirty="0">
                <a:latin typeface="Century Gothic"/>
                <a:cs typeface="Century Gothic"/>
              </a:rPr>
              <a:t> </a:t>
            </a:r>
            <a:r>
              <a:rPr lang="en-US" dirty="0" err="1">
                <a:latin typeface="Century Gothic"/>
                <a:cs typeface="Century Gothic"/>
              </a:rPr>
              <a:t>aturan-aturan</a:t>
            </a:r>
            <a:r>
              <a:rPr lang="en-US" dirty="0">
                <a:latin typeface="Century Gothic"/>
                <a:cs typeface="Century Gothic"/>
              </a:rPr>
              <a:t> </a:t>
            </a:r>
            <a:r>
              <a:rPr lang="en-US" dirty="0" err="1">
                <a:latin typeface="Century Gothic"/>
                <a:cs typeface="Century Gothic"/>
              </a:rPr>
              <a:t>mengenai</a:t>
            </a:r>
            <a:r>
              <a:rPr lang="en-US" dirty="0">
                <a:latin typeface="Century Gothic"/>
                <a:cs typeface="Century Gothic"/>
              </a:rPr>
              <a:t> </a:t>
            </a:r>
            <a:r>
              <a:rPr lang="en-US" dirty="0" err="1">
                <a:latin typeface="Century Gothic"/>
                <a:cs typeface="Century Gothic"/>
              </a:rPr>
              <a:t>kemandirian</a:t>
            </a:r>
            <a:r>
              <a:rPr lang="en-US" dirty="0">
                <a:latin typeface="Century Gothic"/>
                <a:cs typeface="Century Gothic"/>
              </a:rPr>
              <a:t> (</a:t>
            </a:r>
            <a:r>
              <a:rPr lang="en-US" i="1" dirty="0">
                <a:latin typeface="Century Gothic"/>
                <a:cs typeface="Century Gothic"/>
              </a:rPr>
              <a:t>independence</a:t>
            </a:r>
            <a:r>
              <a:rPr lang="en-US" dirty="0">
                <a:latin typeface="Century Gothic"/>
                <a:cs typeface="Century Gothic"/>
              </a:rPr>
              <a:t>) , </a:t>
            </a:r>
            <a:r>
              <a:rPr lang="en-US" dirty="0" err="1">
                <a:latin typeface="Century Gothic"/>
                <a:cs typeface="Century Gothic"/>
              </a:rPr>
              <a:t>prestasi</a:t>
            </a:r>
            <a:r>
              <a:rPr lang="en-US" dirty="0">
                <a:latin typeface="Century Gothic"/>
                <a:cs typeface="Century Gothic"/>
              </a:rPr>
              <a:t> (</a:t>
            </a:r>
            <a:r>
              <a:rPr lang="en-US" i="1" dirty="0">
                <a:latin typeface="Century Gothic"/>
                <a:cs typeface="Century Gothic"/>
              </a:rPr>
              <a:t>achievement</a:t>
            </a:r>
            <a:r>
              <a:rPr lang="en-US" dirty="0">
                <a:latin typeface="Century Gothic"/>
                <a:cs typeface="Century Gothic"/>
              </a:rPr>
              <a:t>), </a:t>
            </a:r>
            <a:r>
              <a:rPr lang="en-US" dirty="0" err="1">
                <a:latin typeface="Century Gothic"/>
                <a:cs typeface="Century Gothic"/>
              </a:rPr>
              <a:t>universalisme</a:t>
            </a:r>
            <a:r>
              <a:rPr lang="en-US" dirty="0">
                <a:latin typeface="Century Gothic"/>
                <a:cs typeface="Century Gothic"/>
              </a:rPr>
              <a:t>, </a:t>
            </a:r>
            <a:r>
              <a:rPr lang="en-US" dirty="0" err="1">
                <a:latin typeface="Century Gothic"/>
                <a:cs typeface="Century Gothic"/>
              </a:rPr>
              <a:t>dan</a:t>
            </a:r>
            <a:r>
              <a:rPr lang="en-US" dirty="0">
                <a:latin typeface="Century Gothic"/>
                <a:cs typeface="Century Gothic"/>
              </a:rPr>
              <a:t> </a:t>
            </a:r>
            <a:r>
              <a:rPr lang="en-US" dirty="0" err="1">
                <a:latin typeface="Century Gothic"/>
                <a:cs typeface="Century Gothic"/>
              </a:rPr>
              <a:t>kekhasan</a:t>
            </a:r>
            <a:r>
              <a:rPr lang="en-US" dirty="0">
                <a:latin typeface="Century Gothic"/>
                <a:cs typeface="Century Gothic"/>
              </a:rPr>
              <a:t> (</a:t>
            </a:r>
            <a:r>
              <a:rPr lang="en-US" i="1" dirty="0">
                <a:latin typeface="Century Gothic"/>
                <a:cs typeface="Century Gothic"/>
              </a:rPr>
              <a:t>specificity</a:t>
            </a:r>
            <a:r>
              <a:rPr lang="en-US" dirty="0">
                <a:latin typeface="Century Gothic"/>
                <a:cs typeface="Century Gothic"/>
              </a:rPr>
              <a:t>). </a:t>
            </a:r>
            <a:r>
              <a:rPr lang="en-US" dirty="0" err="1">
                <a:latin typeface="Century Gothic"/>
                <a:cs typeface="Century Gothic"/>
              </a:rPr>
              <a:t>Selain</a:t>
            </a:r>
            <a:r>
              <a:rPr lang="en-US" dirty="0">
                <a:latin typeface="Century Gothic"/>
                <a:cs typeface="Century Gothic"/>
              </a:rPr>
              <a:t> </a:t>
            </a:r>
            <a:r>
              <a:rPr lang="en-US" dirty="0" err="1">
                <a:latin typeface="Century Gothic"/>
                <a:cs typeface="Century Gothic"/>
              </a:rPr>
              <a:t>itu</a:t>
            </a:r>
            <a:r>
              <a:rPr lang="en-US" dirty="0">
                <a:latin typeface="Century Gothic"/>
                <a:cs typeface="Century Gothic"/>
              </a:rPr>
              <a:t> </a:t>
            </a:r>
            <a:r>
              <a:rPr lang="en-US" dirty="0" err="1">
                <a:latin typeface="Century Gothic"/>
                <a:cs typeface="Century Gothic"/>
              </a:rPr>
              <a:t>tugas</a:t>
            </a:r>
            <a:r>
              <a:rPr lang="en-US" dirty="0">
                <a:latin typeface="Century Gothic"/>
                <a:cs typeface="Century Gothic"/>
              </a:rPr>
              <a:t> </a:t>
            </a:r>
            <a:r>
              <a:rPr lang="en-US" dirty="0" err="1">
                <a:latin typeface="Century Gothic"/>
                <a:cs typeface="Century Gothic"/>
              </a:rPr>
              <a:t>sekolah</a:t>
            </a:r>
            <a:r>
              <a:rPr lang="en-US" dirty="0">
                <a:latin typeface="Century Gothic"/>
                <a:cs typeface="Century Gothic"/>
              </a:rPr>
              <a:t> </a:t>
            </a:r>
            <a:r>
              <a:rPr lang="en-US" dirty="0" err="1">
                <a:latin typeface="Century Gothic"/>
                <a:cs typeface="Century Gothic"/>
              </a:rPr>
              <a:t>harus</a:t>
            </a:r>
            <a:r>
              <a:rPr lang="en-US" dirty="0">
                <a:latin typeface="Century Gothic"/>
                <a:cs typeface="Century Gothic"/>
              </a:rPr>
              <a:t> </a:t>
            </a:r>
            <a:r>
              <a:rPr lang="en-US" dirty="0" err="1">
                <a:latin typeface="Century Gothic"/>
                <a:cs typeface="Century Gothic"/>
              </a:rPr>
              <a:t>dilakukan</a:t>
            </a:r>
            <a:r>
              <a:rPr lang="en-US" dirty="0">
                <a:latin typeface="Century Gothic"/>
                <a:cs typeface="Century Gothic"/>
              </a:rPr>
              <a:t> </a:t>
            </a:r>
            <a:r>
              <a:rPr lang="en-US" dirty="0" err="1">
                <a:latin typeface="Century Gothic"/>
                <a:cs typeface="Century Gothic"/>
              </a:rPr>
              <a:t>sendiri</a:t>
            </a:r>
            <a:r>
              <a:rPr lang="en-US" dirty="0">
                <a:latin typeface="Century Gothic"/>
                <a:cs typeface="Century Gothic"/>
              </a:rPr>
              <a:t> </a:t>
            </a:r>
            <a:r>
              <a:rPr lang="en-US" dirty="0" err="1">
                <a:latin typeface="Century Gothic"/>
                <a:cs typeface="Century Gothic"/>
              </a:rPr>
              <a:t>dengan</a:t>
            </a:r>
            <a:r>
              <a:rPr lang="en-US" dirty="0">
                <a:latin typeface="Century Gothic"/>
                <a:cs typeface="Century Gothic"/>
              </a:rPr>
              <a:t> </a:t>
            </a:r>
            <a:r>
              <a:rPr lang="en-US" dirty="0" err="1">
                <a:latin typeface="Century Gothic"/>
                <a:cs typeface="Century Gothic"/>
              </a:rPr>
              <a:t>penuh</a:t>
            </a:r>
            <a:r>
              <a:rPr lang="en-US" dirty="0">
                <a:latin typeface="Century Gothic"/>
                <a:cs typeface="Century Gothic"/>
              </a:rPr>
              <a:t> rasa </a:t>
            </a:r>
            <a:r>
              <a:rPr lang="en-US" dirty="0" err="1">
                <a:latin typeface="Century Gothic"/>
                <a:cs typeface="Century Gothic"/>
              </a:rPr>
              <a:t>tanggung</a:t>
            </a:r>
            <a:r>
              <a:rPr lang="en-US" dirty="0">
                <a:latin typeface="Century Gothic"/>
                <a:cs typeface="Century Gothic"/>
              </a:rPr>
              <a:t> </a:t>
            </a:r>
            <a:r>
              <a:rPr lang="en-US" dirty="0" err="1">
                <a:latin typeface="Century Gothic"/>
                <a:cs typeface="Century Gothic"/>
              </a:rPr>
              <a:t>jawab</a:t>
            </a:r>
            <a:r>
              <a:rPr lang="en-US" dirty="0">
                <a:latin typeface="Century Gothic"/>
                <a:cs typeface="Century Gothic"/>
              </a:rPr>
              <a:t>.</a:t>
            </a:r>
            <a:endParaRPr lang="en-US" dirty="0"/>
          </a:p>
        </p:txBody>
      </p:sp>
      <p:sp>
        <p:nvSpPr>
          <p:cNvPr id="13" name="Plaque 12"/>
          <p:cNvSpPr/>
          <p:nvPr/>
        </p:nvSpPr>
        <p:spPr>
          <a:xfrm>
            <a:off x="0" y="5410200"/>
            <a:ext cx="3200400" cy="1143000"/>
          </a:xfrm>
          <a:prstGeom prst="plaqu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1"/>
            <a:r>
              <a:rPr lang="en-US" dirty="0">
                <a:solidFill>
                  <a:srgbClr val="1F497D"/>
                </a:solidFill>
                <a:latin typeface="Ayuthaya"/>
                <a:cs typeface="Ayuthaya"/>
              </a:rPr>
              <a:t>5. </a:t>
            </a:r>
            <a:r>
              <a:rPr lang="id-ID" dirty="0">
                <a:solidFill>
                  <a:srgbClr val="1F497D"/>
                </a:solidFill>
                <a:latin typeface="Ayuthaya"/>
                <a:cs typeface="Ayuthaya"/>
              </a:rPr>
              <a:t>Olahraga</a:t>
            </a:r>
            <a:r>
              <a:rPr lang="en-US" dirty="0">
                <a:solidFill>
                  <a:srgbClr val="1F497D"/>
                </a:solidFill>
                <a:latin typeface="Ayuthaya"/>
                <a:cs typeface="Ayuthaya"/>
              </a:rPr>
              <a:t> : m</a:t>
            </a:r>
            <a:r>
              <a:rPr lang="id-ID" dirty="0"/>
              <a:t>elalui olahraga</a:t>
            </a:r>
            <a:r>
              <a:rPr lang="en-US" dirty="0"/>
              <a:t>;</a:t>
            </a:r>
            <a:r>
              <a:rPr lang="id-ID" dirty="0"/>
              <a:t> laki-laki dan perempuan belajar </a:t>
            </a:r>
            <a:r>
              <a:rPr lang="en-US" dirty="0" err="1"/>
              <a:t>tentang</a:t>
            </a:r>
            <a:r>
              <a:rPr lang="en-US" dirty="0"/>
              <a:t> </a:t>
            </a:r>
            <a:r>
              <a:rPr lang="en-US" dirty="0" err="1"/>
              <a:t>konsep</a:t>
            </a:r>
            <a:r>
              <a:rPr lang="en-US" dirty="0"/>
              <a:t> </a:t>
            </a:r>
            <a:r>
              <a:rPr lang="id-ID" dirty="0"/>
              <a:t>diri</a:t>
            </a:r>
            <a:r>
              <a:rPr lang="en-US" dirty="0"/>
              <a:t>.</a:t>
            </a:r>
            <a:endParaRPr lang="en-US" dirty="0">
              <a:solidFill>
                <a:srgbClr val="1F497D"/>
              </a:solidFill>
              <a:latin typeface="Ayuthaya"/>
              <a:cs typeface="Ayuthaya"/>
            </a:endParaRPr>
          </a:p>
        </p:txBody>
      </p:sp>
    </p:spTree>
    <p:extLst>
      <p:ext uri="{BB962C8B-B14F-4D97-AF65-F5344CB8AC3E}">
        <p14:creationId xmlns:p14="http://schemas.microsoft.com/office/powerpoint/2010/main" val="13108455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4063"/>
            <a:ext cx="7010400" cy="990600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 err="1"/>
              <a:t>Bentuk</a:t>
            </a:r>
            <a:r>
              <a:rPr lang="en-US" dirty="0"/>
              <a:t> </a:t>
            </a:r>
            <a:r>
              <a:rPr lang="en-US" dirty="0" err="1"/>
              <a:t>Sosialisasi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85800" y="5486400"/>
            <a:ext cx="2667000" cy="6096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id-ID" dirty="0">
                <a:solidFill>
                  <a:srgbClr val="C00000"/>
                </a:solidFill>
              </a:rPr>
              <a:t>Peter</a:t>
            </a:r>
            <a:r>
              <a:rPr lang="en-US" dirty="0">
                <a:solidFill>
                  <a:srgbClr val="C00000"/>
                </a:solidFill>
              </a:rPr>
              <a:t> Ludwig</a:t>
            </a:r>
            <a:r>
              <a:rPr lang="id-ID" dirty="0">
                <a:solidFill>
                  <a:srgbClr val="C00000"/>
                </a:solidFill>
              </a:rPr>
              <a:t> Berger</a:t>
            </a:r>
            <a:r>
              <a:rPr lang="en-US" dirty="0">
                <a:solidFill>
                  <a:srgbClr val="C00000"/>
                </a:solidFill>
              </a:rPr>
              <a:t> </a:t>
            </a:r>
          </a:p>
          <a:p>
            <a:pPr algn="just"/>
            <a:r>
              <a:rPr lang="en-US" dirty="0" err="1">
                <a:solidFill>
                  <a:srgbClr val="C00000"/>
                </a:solidFill>
              </a:rPr>
              <a:t>dan</a:t>
            </a:r>
            <a:r>
              <a:rPr lang="en-US" dirty="0">
                <a:solidFill>
                  <a:srgbClr val="C00000"/>
                </a:solidFill>
              </a:rPr>
              <a:t> Thomas </a:t>
            </a:r>
            <a:r>
              <a:rPr lang="en-US" dirty="0" err="1">
                <a:solidFill>
                  <a:srgbClr val="C00000"/>
                </a:solidFill>
              </a:rPr>
              <a:t>Luckmann</a:t>
            </a:r>
            <a:r>
              <a:rPr lang="en-US" dirty="0">
                <a:solidFill>
                  <a:srgbClr val="C00000"/>
                </a:solidFill>
              </a:rPr>
              <a:t> </a:t>
            </a:r>
          </a:p>
        </p:txBody>
      </p:sp>
      <p:pic>
        <p:nvPicPr>
          <p:cNvPr id="1026" name="Picture 2" descr="http://media1.picsearch.com/is?b5jyC5eJJ6JWWUsI4F3IiU6S6lz-F9pEPcX8896yChU&amp;height=34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209800"/>
            <a:ext cx="2133600" cy="3248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loud Callout 5"/>
          <p:cNvSpPr/>
          <p:nvPr/>
        </p:nvSpPr>
        <p:spPr>
          <a:xfrm>
            <a:off x="3962400" y="1066800"/>
            <a:ext cx="4800600" cy="4114800"/>
          </a:xfrm>
          <a:prstGeom prst="cloudCallout">
            <a:avLst>
              <a:gd name="adj1" fmla="val -65444"/>
              <a:gd name="adj2" fmla="val 22588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1" algn="just">
              <a:defRPr/>
            </a:pPr>
            <a:r>
              <a:rPr lang="en-US" dirty="0" err="1"/>
              <a:t>sosialiasi</a:t>
            </a:r>
            <a:r>
              <a:rPr lang="en-US" dirty="0"/>
              <a:t> primer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sosialiasi</a:t>
            </a:r>
            <a:r>
              <a:rPr lang="en-US" dirty="0"/>
              <a:t> </a:t>
            </a:r>
            <a:r>
              <a:rPr lang="en-US" dirty="0" err="1"/>
              <a:t>pertama</a:t>
            </a:r>
            <a:r>
              <a:rPr lang="en-US" dirty="0"/>
              <a:t>  yang  </a:t>
            </a:r>
            <a:r>
              <a:rPr lang="en-US" dirty="0" err="1"/>
              <a:t>dijalani</a:t>
            </a:r>
            <a:r>
              <a:rPr lang="en-US" dirty="0"/>
              <a:t> </a:t>
            </a:r>
            <a:r>
              <a:rPr lang="en-US" dirty="0" err="1"/>
              <a:t>individu</a:t>
            </a:r>
            <a:r>
              <a:rPr lang="en-US" dirty="0"/>
              <a:t> </a:t>
            </a:r>
            <a:r>
              <a:rPr lang="en-US" dirty="0" err="1"/>
              <a:t>semasa</a:t>
            </a:r>
            <a:r>
              <a:rPr lang="en-US" dirty="0"/>
              <a:t> </a:t>
            </a:r>
            <a:r>
              <a:rPr lang="en-US" dirty="0" err="1"/>
              <a:t>kecil</a:t>
            </a:r>
            <a:r>
              <a:rPr lang="en-US" dirty="0"/>
              <a:t>. </a:t>
            </a:r>
            <a:r>
              <a:rPr lang="en-US" dirty="0" err="1"/>
              <a:t>Berlangsung</a:t>
            </a:r>
            <a:r>
              <a:rPr lang="en-US" dirty="0"/>
              <a:t> </a:t>
            </a:r>
            <a:r>
              <a:rPr lang="en-US" dirty="0" err="1"/>
              <a:t>ketika</a:t>
            </a:r>
            <a:r>
              <a:rPr lang="en-US" dirty="0"/>
              <a:t> </a:t>
            </a:r>
            <a:r>
              <a:rPr lang="en-US" dirty="0" err="1"/>
              <a:t>berumur</a:t>
            </a:r>
            <a:r>
              <a:rPr lang="en-US" dirty="0"/>
              <a:t> 1-5 </a:t>
            </a:r>
            <a:r>
              <a:rPr lang="en-US" dirty="0" err="1"/>
              <a:t>tahun</a:t>
            </a:r>
            <a:r>
              <a:rPr lang="en-US" dirty="0"/>
              <a:t>.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sebab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sangat</a:t>
            </a:r>
            <a:r>
              <a:rPr lang="en-US" dirty="0"/>
              <a:t> </a:t>
            </a:r>
            <a:r>
              <a:rPr lang="en-US" dirty="0" err="1"/>
              <a:t>ditentukan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dipengaruhi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peran</a:t>
            </a:r>
            <a:r>
              <a:rPr lang="en-US" dirty="0"/>
              <a:t> orang  </a:t>
            </a:r>
            <a:r>
              <a:rPr lang="en-US" dirty="0" err="1"/>
              <a:t>tua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keluarga</a:t>
            </a:r>
            <a:r>
              <a:rPr lang="en-US" dirty="0"/>
              <a:t> sebagai orang yang </a:t>
            </a:r>
            <a:r>
              <a:rPr lang="en-US" dirty="0" err="1"/>
              <a:t>terdekat</a:t>
            </a:r>
            <a:r>
              <a:rPr lang="en-US" dirty="0"/>
              <a:t>. 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28600" y="1066800"/>
            <a:ext cx="3276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00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7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r>
              <a:rPr lang="en-US" dirty="0">
                <a:solidFill>
                  <a:schemeClr val="tx1"/>
                </a:solidFill>
              </a:rPr>
              <a:t>1. </a:t>
            </a:r>
            <a:r>
              <a:rPr lang="en-US" dirty="0" err="1">
                <a:solidFill>
                  <a:schemeClr val="tx1"/>
                </a:solidFill>
              </a:rPr>
              <a:t>Sosialisasi</a:t>
            </a:r>
            <a:r>
              <a:rPr lang="en-US" dirty="0">
                <a:solidFill>
                  <a:schemeClr val="tx1"/>
                </a:solidFill>
              </a:rPr>
              <a:t> Primer </a:t>
            </a:r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56655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Internal Storage 1"/>
          <p:cNvSpPr/>
          <p:nvPr/>
        </p:nvSpPr>
        <p:spPr>
          <a:xfrm>
            <a:off x="1371600" y="4648200"/>
            <a:ext cx="5257800" cy="1828800"/>
          </a:xfrm>
          <a:prstGeom prst="flowChartInternalStorag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just">
              <a:buFont typeface="Wingdings" pitchFamily="2" charset="2"/>
              <a:buChar char="ü"/>
            </a:pPr>
            <a:r>
              <a:rPr lang="en-US" dirty="0" err="1"/>
              <a:t>Kedua</a:t>
            </a:r>
            <a:r>
              <a:rPr lang="en-US" dirty="0"/>
              <a:t> proses </a:t>
            </a:r>
            <a:r>
              <a:rPr lang="en-US" dirty="0" err="1"/>
              <a:t>diatas</a:t>
            </a:r>
            <a:r>
              <a:rPr lang="en-US" dirty="0"/>
              <a:t> </a:t>
            </a:r>
            <a:r>
              <a:rPr lang="en-US" dirty="0" err="1"/>
              <a:t>seringkali</a:t>
            </a:r>
            <a:r>
              <a:rPr lang="en-US" dirty="0"/>
              <a:t> </a:t>
            </a:r>
            <a:r>
              <a:rPr lang="en-US" dirty="0" err="1"/>
              <a:t>dikaitkan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apa</a:t>
            </a:r>
            <a:r>
              <a:rPr lang="en-US" dirty="0"/>
              <a:t> yang </a:t>
            </a:r>
            <a:r>
              <a:rPr lang="en-US" dirty="0" err="1"/>
              <a:t>disebut</a:t>
            </a:r>
            <a:r>
              <a:rPr lang="en-US" dirty="0"/>
              <a:t> proses </a:t>
            </a:r>
            <a:r>
              <a:rPr lang="en-US" dirty="0" err="1"/>
              <a:t>pemasyarakatan</a:t>
            </a:r>
            <a:r>
              <a:rPr lang="en-US" dirty="0"/>
              <a:t> total</a:t>
            </a:r>
            <a:r>
              <a:rPr lang="id-ID" dirty="0"/>
              <a:t>,</a:t>
            </a:r>
            <a:r>
              <a:rPr lang="en-US" dirty="0"/>
              <a:t> di </a:t>
            </a:r>
            <a:r>
              <a:rPr lang="en-US" dirty="0" err="1"/>
              <a:t>mana</a:t>
            </a:r>
            <a:r>
              <a:rPr lang="en-US" dirty="0"/>
              <a:t> </a:t>
            </a:r>
            <a:r>
              <a:rPr lang="en-US" dirty="0" err="1"/>
              <a:t>individu</a:t>
            </a:r>
            <a:r>
              <a:rPr lang="en-US" dirty="0"/>
              <a:t> </a:t>
            </a:r>
            <a:r>
              <a:rPr lang="en-US" dirty="0" err="1"/>
              <a:t>dipisahkan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masyarakat</a:t>
            </a:r>
            <a:r>
              <a:rPr lang="en-US" dirty="0"/>
              <a:t> </a:t>
            </a:r>
            <a:r>
              <a:rPr lang="en-US" dirty="0" err="1"/>
              <a:t>luas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kurun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 </a:t>
            </a:r>
            <a:r>
              <a:rPr lang="en-US" dirty="0" err="1"/>
              <a:t>tertentu</a:t>
            </a:r>
            <a:r>
              <a:rPr lang="en-US" dirty="0"/>
              <a:t>, </a:t>
            </a:r>
            <a:r>
              <a:rPr lang="en-US" dirty="0" err="1"/>
              <a:t>diisolasi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diatur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formal.</a:t>
            </a:r>
          </a:p>
        </p:txBody>
      </p:sp>
      <p:sp>
        <p:nvSpPr>
          <p:cNvPr id="4" name="Flowchart: Document 3"/>
          <p:cNvSpPr/>
          <p:nvPr/>
        </p:nvSpPr>
        <p:spPr>
          <a:xfrm>
            <a:off x="457200" y="1676400"/>
            <a:ext cx="4572000" cy="2895600"/>
          </a:xfrm>
          <a:prstGeom prst="flowChartDocumen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buFont typeface="Wingdings" pitchFamily="2" charset="2"/>
              <a:buChar char="ü"/>
            </a:pPr>
            <a:endParaRPr lang="en-US" dirty="0">
              <a:latin typeface="Calibri" charset="0"/>
              <a:sym typeface="Wingdings" charset="0"/>
            </a:endParaRPr>
          </a:p>
          <a:p>
            <a:pPr algn="just">
              <a:buFont typeface="Wingdings" pitchFamily="2" charset="2"/>
              <a:buChar char="ü"/>
            </a:pPr>
            <a:r>
              <a:rPr lang="en-US" dirty="0" err="1">
                <a:latin typeface="Calibri" charset="0"/>
                <a:sym typeface="Wingdings" charset="0"/>
              </a:rPr>
              <a:t>Bentuk</a:t>
            </a:r>
            <a:r>
              <a:rPr lang="en-US" dirty="0">
                <a:latin typeface="Calibri" charset="0"/>
                <a:sym typeface="Wingdings" charset="0"/>
              </a:rPr>
              <a:t> </a:t>
            </a:r>
            <a:r>
              <a:rPr lang="en-US" dirty="0" err="1">
                <a:latin typeface="Calibri" charset="0"/>
                <a:sym typeface="Wingdings" charset="0"/>
              </a:rPr>
              <a:t>sosialisasi</a:t>
            </a:r>
            <a:r>
              <a:rPr lang="en-US" dirty="0">
                <a:latin typeface="Calibri" charset="0"/>
                <a:sym typeface="Wingdings" charset="0"/>
              </a:rPr>
              <a:t> </a:t>
            </a:r>
            <a:r>
              <a:rPr lang="en-US" dirty="0" err="1">
                <a:latin typeface="Calibri" charset="0"/>
                <a:sym typeface="Wingdings" charset="0"/>
              </a:rPr>
              <a:t>sekunder</a:t>
            </a:r>
            <a:r>
              <a:rPr lang="en-US" dirty="0">
                <a:latin typeface="Calibri" charset="0"/>
                <a:sym typeface="Wingdings" charset="0"/>
              </a:rPr>
              <a:t> </a:t>
            </a:r>
            <a:r>
              <a:rPr lang="en-US" dirty="0" err="1">
                <a:latin typeface="Calibri" charset="0"/>
                <a:sym typeface="Wingdings" charset="0"/>
              </a:rPr>
              <a:t>merupakan</a:t>
            </a:r>
            <a:r>
              <a:rPr lang="en-US" dirty="0">
                <a:latin typeface="Calibri" charset="0"/>
                <a:sym typeface="Wingdings" charset="0"/>
              </a:rPr>
              <a:t> 	</a:t>
            </a:r>
            <a:r>
              <a:rPr lang="en-US" dirty="0" err="1">
                <a:latin typeface="Calibri" charset="0"/>
                <a:sym typeface="Wingdings" charset="0"/>
              </a:rPr>
              <a:t>kelanjutan</a:t>
            </a:r>
            <a:r>
              <a:rPr lang="en-US" dirty="0">
                <a:latin typeface="Calibri" charset="0"/>
                <a:sym typeface="Wingdings" charset="0"/>
              </a:rPr>
              <a:t> </a:t>
            </a:r>
            <a:r>
              <a:rPr lang="en-US" dirty="0" err="1">
                <a:latin typeface="Calibri" charset="0"/>
                <a:sym typeface="Wingdings" charset="0"/>
              </a:rPr>
              <a:t>dari</a:t>
            </a:r>
            <a:r>
              <a:rPr lang="en-US" dirty="0">
                <a:latin typeface="Calibri" charset="0"/>
                <a:sym typeface="Wingdings" charset="0"/>
              </a:rPr>
              <a:t> </a:t>
            </a:r>
            <a:r>
              <a:rPr lang="en-US" dirty="0" err="1">
                <a:latin typeface="Calibri" charset="0"/>
                <a:sym typeface="Wingdings" charset="0"/>
              </a:rPr>
              <a:t>sosialisasi</a:t>
            </a:r>
            <a:r>
              <a:rPr lang="en-US" dirty="0">
                <a:latin typeface="Calibri" charset="0"/>
                <a:sym typeface="Wingdings" charset="0"/>
              </a:rPr>
              <a:t> primer. </a:t>
            </a:r>
            <a:r>
              <a:rPr lang="en-US" dirty="0" err="1">
                <a:latin typeface="Calibri" charset="0"/>
                <a:sym typeface="Wingdings" charset="0"/>
              </a:rPr>
              <a:t>Bentuk</a:t>
            </a:r>
            <a:r>
              <a:rPr lang="en-US" dirty="0">
                <a:latin typeface="Calibri" charset="0"/>
                <a:sym typeface="Wingdings" charset="0"/>
              </a:rPr>
              <a:t> </a:t>
            </a:r>
            <a:r>
              <a:rPr lang="en-US" dirty="0" err="1">
                <a:latin typeface="Calibri" charset="0"/>
                <a:sym typeface="Wingdings" charset="0"/>
              </a:rPr>
              <a:t>ini</a:t>
            </a:r>
            <a:r>
              <a:rPr lang="en-US" dirty="0">
                <a:latin typeface="Calibri" charset="0"/>
                <a:sym typeface="Wingdings" charset="0"/>
              </a:rPr>
              <a:t> </a:t>
            </a:r>
            <a:r>
              <a:rPr lang="en-US" dirty="0" err="1">
                <a:latin typeface="Calibri" charset="0"/>
                <a:sym typeface="Wingdings" charset="0"/>
              </a:rPr>
              <a:t>memperkenalkan</a:t>
            </a:r>
            <a:r>
              <a:rPr lang="en-US" dirty="0">
                <a:latin typeface="Calibri" charset="0"/>
                <a:sym typeface="Wingdings" charset="0"/>
              </a:rPr>
              <a:t> </a:t>
            </a:r>
            <a:r>
              <a:rPr lang="en-US" dirty="0" err="1">
                <a:latin typeface="Calibri" charset="0"/>
                <a:sym typeface="Wingdings" charset="0"/>
              </a:rPr>
              <a:t>individu</a:t>
            </a:r>
            <a:r>
              <a:rPr lang="en-US" dirty="0">
                <a:latin typeface="Calibri" charset="0"/>
                <a:sym typeface="Wingdings" charset="0"/>
              </a:rPr>
              <a:t> </a:t>
            </a:r>
            <a:r>
              <a:rPr lang="en-US" dirty="0" err="1">
                <a:latin typeface="Calibri" charset="0"/>
                <a:sym typeface="Wingdings" charset="0"/>
              </a:rPr>
              <a:t>kedalam</a:t>
            </a:r>
            <a:r>
              <a:rPr lang="en-US" dirty="0">
                <a:latin typeface="Calibri" charset="0"/>
                <a:sym typeface="Wingdings" charset="0"/>
              </a:rPr>
              <a:t> </a:t>
            </a:r>
            <a:r>
              <a:rPr lang="en-US" dirty="0" err="1">
                <a:latin typeface="Calibri" charset="0"/>
                <a:sym typeface="Wingdings" charset="0"/>
              </a:rPr>
              <a:t>kelompok</a:t>
            </a:r>
            <a:r>
              <a:rPr lang="en-US" dirty="0">
                <a:latin typeface="Calibri" charset="0"/>
                <a:sym typeface="Wingdings" charset="0"/>
              </a:rPr>
              <a:t> </a:t>
            </a:r>
            <a:r>
              <a:rPr lang="en-US" dirty="0" err="1">
                <a:latin typeface="Calibri" charset="0"/>
                <a:sym typeface="Wingdings" charset="0"/>
              </a:rPr>
              <a:t>tertentu</a:t>
            </a:r>
            <a:r>
              <a:rPr lang="en-US" dirty="0">
                <a:latin typeface="Calibri" charset="0"/>
                <a:sym typeface="Wingdings" charset="0"/>
              </a:rPr>
              <a:t> di </a:t>
            </a:r>
            <a:r>
              <a:rPr lang="en-US" dirty="0" err="1">
                <a:latin typeface="Calibri" charset="0"/>
                <a:sym typeface="Wingdings" charset="0"/>
              </a:rPr>
              <a:t>dalam</a:t>
            </a:r>
            <a:r>
              <a:rPr lang="en-US" dirty="0">
                <a:latin typeface="Calibri" charset="0"/>
                <a:sym typeface="Wingdings" charset="0"/>
              </a:rPr>
              <a:t> </a:t>
            </a:r>
            <a:r>
              <a:rPr lang="en-US" dirty="0" err="1">
                <a:latin typeface="Calibri" charset="0"/>
                <a:sym typeface="Wingdings" charset="0"/>
              </a:rPr>
              <a:t>masyarakat</a:t>
            </a:r>
            <a:r>
              <a:rPr lang="en-US" dirty="0">
                <a:latin typeface="Calibri" charset="0"/>
                <a:sym typeface="Wingdings" charset="0"/>
              </a:rPr>
              <a:t>. </a:t>
            </a:r>
          </a:p>
          <a:p>
            <a:pPr algn="just"/>
            <a:r>
              <a:rPr lang="en-US" dirty="0" err="1">
                <a:latin typeface="Calibri" charset="0"/>
                <a:sym typeface="Wingdings" charset="0"/>
              </a:rPr>
              <a:t>Caranya</a:t>
            </a:r>
            <a:r>
              <a:rPr lang="id-ID" dirty="0">
                <a:latin typeface="Calibri" charset="0"/>
                <a:sym typeface="Wingdings" charset="0"/>
              </a:rPr>
              <a:t> :</a:t>
            </a:r>
            <a:r>
              <a:rPr lang="en-US" dirty="0">
                <a:latin typeface="Calibri" charset="0"/>
                <a:sym typeface="Wingdings" charset="0"/>
              </a:rPr>
              <a:t> </a:t>
            </a:r>
            <a:r>
              <a:rPr lang="en-US" dirty="0" err="1">
                <a:latin typeface="Calibri" charset="0"/>
                <a:sym typeface="Wingdings" charset="0"/>
              </a:rPr>
              <a:t>melalui</a:t>
            </a:r>
            <a:r>
              <a:rPr lang="en-US" dirty="0">
                <a:latin typeface="Calibri" charset="0"/>
                <a:sym typeface="Wingdings" charset="0"/>
              </a:rPr>
              <a:t> proses </a:t>
            </a:r>
            <a:r>
              <a:rPr lang="en-US" dirty="0" err="1">
                <a:latin typeface="Calibri" charset="0"/>
              </a:rPr>
              <a:t>resosialisasi</a:t>
            </a:r>
            <a:r>
              <a:rPr lang="en-US" dirty="0">
                <a:latin typeface="Calibri" charset="0"/>
              </a:rPr>
              <a:t> </a:t>
            </a:r>
            <a:r>
              <a:rPr lang="en-US" dirty="0" err="1">
                <a:latin typeface="Calibri" charset="0"/>
              </a:rPr>
              <a:t>dan</a:t>
            </a:r>
            <a:r>
              <a:rPr lang="en-US" dirty="0">
                <a:latin typeface="Calibri" charset="0"/>
              </a:rPr>
              <a:t> </a:t>
            </a:r>
            <a:r>
              <a:rPr lang="en-US" dirty="0" err="1">
                <a:latin typeface="Calibri" charset="0"/>
              </a:rPr>
              <a:t>desosialisasi</a:t>
            </a:r>
            <a:r>
              <a:rPr lang="en-US" dirty="0">
                <a:latin typeface="Calibri" charset="0"/>
              </a:rPr>
              <a:t>. 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04800" y="990600"/>
            <a:ext cx="3276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00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7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r>
              <a:rPr lang="en-US" dirty="0">
                <a:solidFill>
                  <a:schemeClr val="tx1"/>
                </a:solidFill>
              </a:rPr>
              <a:t>2. </a:t>
            </a:r>
            <a:r>
              <a:rPr lang="en-US" dirty="0" err="1">
                <a:solidFill>
                  <a:schemeClr val="tx1"/>
                </a:solidFill>
              </a:rPr>
              <a:t>Sosialisasi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Sekunder</a:t>
            </a:r>
            <a:r>
              <a:rPr lang="en-US" dirty="0">
                <a:solidFill>
                  <a:schemeClr val="tx1"/>
                </a:solidFill>
              </a:rPr>
              <a:t> </a:t>
            </a:r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Flowchart: Magnetic Disk 5"/>
          <p:cNvSpPr/>
          <p:nvPr/>
        </p:nvSpPr>
        <p:spPr>
          <a:xfrm>
            <a:off x="5029200" y="1143000"/>
            <a:ext cx="3124200" cy="1450848"/>
          </a:xfrm>
          <a:prstGeom prst="flowChartMagneticDisk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Resosialisasi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proses </a:t>
            </a:r>
            <a:r>
              <a:rPr lang="en-US" dirty="0" err="1"/>
              <a:t>sosialisasi</a:t>
            </a:r>
            <a:r>
              <a:rPr lang="en-US" dirty="0"/>
              <a:t> di </a:t>
            </a:r>
            <a:r>
              <a:rPr lang="en-US" dirty="0" err="1"/>
              <a:t>mana</a:t>
            </a:r>
            <a:r>
              <a:rPr lang="en-US" dirty="0"/>
              <a:t> </a:t>
            </a:r>
            <a:r>
              <a:rPr lang="en-US" dirty="0" err="1"/>
              <a:t>seseorang</a:t>
            </a:r>
            <a:r>
              <a:rPr lang="en-US" dirty="0"/>
              <a:t> </a:t>
            </a:r>
            <a:r>
              <a:rPr lang="en-US" dirty="0" err="1"/>
              <a:t>diberi</a:t>
            </a:r>
            <a:r>
              <a:rPr lang="en-US" dirty="0"/>
              <a:t> </a:t>
            </a:r>
            <a:r>
              <a:rPr lang="en-US" dirty="0" err="1"/>
              <a:t>identitas</a:t>
            </a:r>
            <a:r>
              <a:rPr lang="en-US" dirty="0"/>
              <a:t> </a:t>
            </a:r>
            <a:r>
              <a:rPr lang="en-US" dirty="0" err="1"/>
              <a:t>baru</a:t>
            </a:r>
            <a:r>
              <a:rPr lang="en-US" dirty="0"/>
              <a:t>. </a:t>
            </a:r>
          </a:p>
        </p:txBody>
      </p:sp>
      <p:sp>
        <p:nvSpPr>
          <p:cNvPr id="7" name="Flowchart: Magnetic Disk 6"/>
          <p:cNvSpPr/>
          <p:nvPr/>
        </p:nvSpPr>
        <p:spPr>
          <a:xfrm>
            <a:off x="5029200" y="2819400"/>
            <a:ext cx="3429000" cy="1600200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dirty="0" err="1"/>
              <a:t>Desosialisasi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proses </a:t>
            </a:r>
            <a:r>
              <a:rPr lang="en-US" dirty="0" err="1"/>
              <a:t>sosialisasi</a:t>
            </a:r>
            <a:r>
              <a:rPr lang="en-US" dirty="0"/>
              <a:t> di </a:t>
            </a:r>
            <a:r>
              <a:rPr lang="en-US" dirty="0" err="1"/>
              <a:t>mana</a:t>
            </a:r>
            <a:r>
              <a:rPr lang="en-US" dirty="0"/>
              <a:t> </a:t>
            </a:r>
            <a:r>
              <a:rPr lang="en-US" dirty="0" err="1"/>
              <a:t>seseorang</a:t>
            </a:r>
            <a:r>
              <a:rPr lang="en-US" dirty="0"/>
              <a:t> </a:t>
            </a:r>
            <a:r>
              <a:rPr lang="en-US" dirty="0" err="1"/>
              <a:t>mengalami</a:t>
            </a:r>
            <a:r>
              <a:rPr lang="en-US" dirty="0"/>
              <a:t> </a:t>
            </a:r>
            <a:r>
              <a:rPr lang="en-US" dirty="0" err="1"/>
              <a:t>pencabutan</a:t>
            </a:r>
            <a:r>
              <a:rPr lang="en-US" dirty="0"/>
              <a:t> </a:t>
            </a:r>
            <a:r>
              <a:rPr lang="en-US" dirty="0" err="1"/>
              <a:t>identitas</a:t>
            </a:r>
            <a:r>
              <a:rPr lang="en-US" dirty="0"/>
              <a:t> </a:t>
            </a:r>
            <a:r>
              <a:rPr lang="en-US" dirty="0" err="1"/>
              <a:t>diri</a:t>
            </a:r>
            <a:r>
              <a:rPr lang="en-US" dirty="0"/>
              <a:t> yang lama. </a:t>
            </a:r>
          </a:p>
        </p:txBody>
      </p:sp>
    </p:spTree>
    <p:extLst>
      <p:ext uri="{BB962C8B-B14F-4D97-AF65-F5344CB8AC3E}">
        <p14:creationId xmlns:p14="http://schemas.microsoft.com/office/powerpoint/2010/main" val="26963924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1313</TotalTime>
  <Words>1062</Words>
  <Application>Microsoft Office PowerPoint</Application>
  <PresentationFormat>Tampilan Layar (4:3)</PresentationFormat>
  <Paragraphs>140</Paragraphs>
  <Slides>20</Slides>
  <Notes>19</Notes>
  <HiddenSlides>0</HiddenSlides>
  <MMClips>0</MMClips>
  <ScaleCrop>false</ScaleCrop>
  <HeadingPairs>
    <vt:vector size="6" baseType="variant">
      <vt:variant>
        <vt:lpstr>Font Dipakai</vt:lpstr>
      </vt:variant>
      <vt:variant>
        <vt:i4>5</vt:i4>
      </vt:variant>
      <vt:variant>
        <vt:lpstr>Tema</vt:lpstr>
      </vt:variant>
      <vt:variant>
        <vt:i4>1</vt:i4>
      </vt:variant>
      <vt:variant>
        <vt:lpstr>Judul Slide</vt:lpstr>
      </vt:variant>
      <vt:variant>
        <vt:i4>20</vt:i4>
      </vt:variant>
    </vt:vector>
  </HeadingPairs>
  <TitlesOfParts>
    <vt:vector size="26" baseType="lpstr">
      <vt:lpstr>Arial</vt:lpstr>
      <vt:lpstr>Ayuthaya</vt:lpstr>
      <vt:lpstr>Calibri</vt:lpstr>
      <vt:lpstr>Century Gothic</vt:lpstr>
      <vt:lpstr>Wingdings</vt:lpstr>
      <vt:lpstr>Office Theme</vt:lpstr>
      <vt:lpstr>Sosialisasi dan Kelangsungan Hidup</vt:lpstr>
      <vt:lpstr>Konsep Sosialisasi</vt:lpstr>
      <vt:lpstr>Proses Sosialisasi</vt:lpstr>
      <vt:lpstr>Sosialisasi sebagai kontrol sosial</vt:lpstr>
      <vt:lpstr>Konformitas dan individualitas</vt:lpstr>
      <vt:lpstr> Konsekuensi dari sosialisasi </vt:lpstr>
      <vt:lpstr>Agen-agen Sosialisasi</vt:lpstr>
      <vt:lpstr> Bentuk Sosialisasi  </vt:lpstr>
      <vt:lpstr>Presentasi PowerPoint</vt:lpstr>
      <vt:lpstr> Tipe sosialisasi </vt:lpstr>
      <vt:lpstr>Tahap Sosialisasi</vt:lpstr>
      <vt:lpstr>Presentasi PowerPoint</vt:lpstr>
      <vt:lpstr>Presentasi PowerPoint</vt:lpstr>
      <vt:lpstr>Presentasi PowerPoint</vt:lpstr>
      <vt:lpstr>Keberagaman dalam masyarakat</vt:lpstr>
      <vt:lpstr>Resosialisasi</vt:lpstr>
      <vt:lpstr>Presentasi PowerPoint</vt:lpstr>
      <vt:lpstr>Presentasi PowerPoint</vt:lpstr>
      <vt:lpstr>Resosialisasi Menurut Poythress</vt:lpstr>
      <vt:lpstr>Presentasi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Anita</dc:creator>
  <cp:lastModifiedBy>fikomuntar 2</cp:lastModifiedBy>
  <cp:revision>130</cp:revision>
  <dcterms:created xsi:type="dcterms:W3CDTF">2014-04-28T03:24:33Z</dcterms:created>
  <dcterms:modified xsi:type="dcterms:W3CDTF">2018-08-22T11:54:11Z</dcterms:modified>
</cp:coreProperties>
</file>