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1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61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270-249A-41FE-AB3C-5DF0DE4F1D4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16E6-12D5-4093-96D1-2566C8D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4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270-249A-41FE-AB3C-5DF0DE4F1D4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16E6-12D5-4093-96D1-2566C8D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3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270-249A-41FE-AB3C-5DF0DE4F1D4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16E6-12D5-4093-96D1-2566C8DF44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208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270-249A-41FE-AB3C-5DF0DE4F1D4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16E6-12D5-4093-96D1-2566C8D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18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270-249A-41FE-AB3C-5DF0DE4F1D4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16E6-12D5-4093-96D1-2566C8DF44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865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270-249A-41FE-AB3C-5DF0DE4F1D4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16E6-12D5-4093-96D1-2566C8D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3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270-249A-41FE-AB3C-5DF0DE4F1D4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16E6-12D5-4093-96D1-2566C8D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270-249A-41FE-AB3C-5DF0DE4F1D4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16E6-12D5-4093-96D1-2566C8D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9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270-249A-41FE-AB3C-5DF0DE4F1D4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16E6-12D5-4093-96D1-2566C8D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7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270-249A-41FE-AB3C-5DF0DE4F1D4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16E6-12D5-4093-96D1-2566C8D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8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270-249A-41FE-AB3C-5DF0DE4F1D4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16E6-12D5-4093-96D1-2566C8D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6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270-249A-41FE-AB3C-5DF0DE4F1D4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16E6-12D5-4093-96D1-2566C8D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8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270-249A-41FE-AB3C-5DF0DE4F1D4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16E6-12D5-4093-96D1-2566C8D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6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270-249A-41FE-AB3C-5DF0DE4F1D4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16E6-12D5-4093-96D1-2566C8D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270-249A-41FE-AB3C-5DF0DE4F1D4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16E6-12D5-4093-96D1-2566C8D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4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3270-249A-41FE-AB3C-5DF0DE4F1D4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16E6-12D5-4093-96D1-2566C8D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A3270-249A-41FE-AB3C-5DF0DE4F1D4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5B16E6-12D5-4093-96D1-2566C8DF4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2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14EC0F30-EE9D-4C24-806F-A37281672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2" t="125" r="5" b="3579"/>
          <a:stretch/>
        </p:blipFill>
        <p:spPr bwMode="auto">
          <a:xfrm>
            <a:off x="3202390" y="-1"/>
            <a:ext cx="5941610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650" y="1678666"/>
            <a:ext cx="3066142" cy="23690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err="1"/>
              <a:t>Keluarga</a:t>
            </a:r>
            <a:r>
              <a:rPr lang="en-US" sz="3600" dirty="0"/>
              <a:t>,  </a:t>
            </a:r>
            <a:r>
              <a:rPr lang="en-US" sz="3600" dirty="0" err="1"/>
              <a:t>Kekerabatan</a:t>
            </a:r>
            <a:r>
              <a:rPr lang="en-US" sz="3600" dirty="0"/>
              <a:t>, dan  Gotong Royong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52797" y="5269706"/>
            <a:ext cx="4346894" cy="1096901"/>
          </a:xfrm>
        </p:spPr>
        <p:txBody>
          <a:bodyPr>
            <a:normAutofit/>
          </a:bodyPr>
          <a:lstStyle/>
          <a:p>
            <a:pPr lvl="0"/>
            <a:r>
              <a:rPr lang="en-US" sz="1400" b="1" dirty="0">
                <a:solidFill>
                  <a:srgbClr val="FF0000"/>
                </a:solidFill>
              </a:rPr>
              <a:t>Dra. </a:t>
            </a:r>
            <a:r>
              <a:rPr lang="en-US" sz="1400" b="1" dirty="0" err="1">
                <a:solidFill>
                  <a:srgbClr val="FF0000"/>
                </a:solidFill>
              </a:rPr>
              <a:t>Devy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Stany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Walukow</a:t>
            </a:r>
            <a:r>
              <a:rPr lang="en-US" sz="1400" b="1" dirty="0">
                <a:solidFill>
                  <a:srgbClr val="FF0000"/>
                </a:solidFill>
              </a:rPr>
              <a:t>, </a:t>
            </a:r>
            <a:r>
              <a:rPr lang="en-US" sz="1400" b="1" dirty="0" err="1">
                <a:solidFill>
                  <a:srgbClr val="FF0000"/>
                </a:solidFill>
              </a:rPr>
              <a:t>M.Hum</a:t>
            </a:r>
            <a:r>
              <a:rPr lang="en-US" sz="1400" b="1" dirty="0">
                <a:solidFill>
                  <a:srgbClr val="FF0000"/>
                </a:solidFill>
              </a:rPr>
              <a:t>, </a:t>
            </a:r>
            <a:r>
              <a:rPr lang="en-US" sz="1400" b="1" dirty="0" err="1">
                <a:solidFill>
                  <a:srgbClr val="FF0000"/>
                </a:solidFill>
              </a:rPr>
              <a:t>M.Si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058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14EC0F30-EE9D-4C24-806F-A37281672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4" r="3499" b="2"/>
          <a:stretch/>
        </p:blipFill>
        <p:spPr bwMode="auto">
          <a:xfrm>
            <a:off x="3202390" y="-1"/>
            <a:ext cx="5941610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999" y="419894"/>
            <a:ext cx="288834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 err="1">
                <a:effectLst/>
              </a:rPr>
              <a:t>Dalam</a:t>
            </a:r>
            <a:r>
              <a:rPr lang="en-US" sz="2500" dirty="0">
                <a:effectLst/>
              </a:rPr>
              <a:t> </a:t>
            </a:r>
            <a:r>
              <a:rPr lang="en-US" sz="2500" dirty="0" err="1">
                <a:effectLst/>
              </a:rPr>
              <a:t>Pandangan</a:t>
            </a:r>
            <a:r>
              <a:rPr lang="en-US" sz="2500" dirty="0">
                <a:effectLst/>
              </a:rPr>
              <a:t> Kristen: Garam dan </a:t>
            </a:r>
            <a:r>
              <a:rPr lang="en-US" sz="2500" dirty="0" err="1">
                <a:effectLst/>
              </a:rPr>
              <a:t>Terang</a:t>
            </a:r>
            <a:r>
              <a:rPr lang="en-US" sz="2500" dirty="0">
                <a:effectLst/>
              </a:rPr>
              <a:t> </a:t>
            </a:r>
            <a:endParaRPr lang="en-US" sz="2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8000" y="2160589"/>
            <a:ext cx="2888342" cy="388077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panutan</a:t>
            </a:r>
            <a:r>
              <a:rPr lang="en-US" dirty="0"/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/ </a:t>
            </a:r>
            <a:r>
              <a:rPr lang="en-US" dirty="0" err="1"/>
              <a:t>menghindari</a:t>
            </a:r>
            <a:r>
              <a:rPr lang="en-US" dirty="0"/>
              <a:t> ‘</a:t>
            </a:r>
            <a:r>
              <a:rPr lang="en-US" dirty="0" err="1"/>
              <a:t>kebusukan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’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jati</a:t>
            </a:r>
            <a:r>
              <a:rPr lang="en-US" dirty="0"/>
              <a:t> </a:t>
            </a:r>
            <a:r>
              <a:rPr lang="en-US" dirty="0" err="1"/>
              <a:t>diri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641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Picture 1">
            <a:extLst>
              <a:ext uri="{FF2B5EF4-FFF2-40B4-BE49-F238E27FC236}">
                <a16:creationId xmlns:a16="http://schemas.microsoft.com/office/drawing/2014/main" id="{14EC0F30-EE9D-4C24-806F-A37281672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4" y="835015"/>
            <a:ext cx="2925030" cy="298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53" y="4224799"/>
            <a:ext cx="3733171" cy="16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5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49509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3"/>
            <a:ext cx="792559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15" y="643467"/>
            <a:ext cx="3152284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A. Pengertian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15" y="2160590"/>
            <a:ext cx="2980457" cy="344011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1400" dirty="0" err="1">
                <a:solidFill>
                  <a:schemeClr val="bg1"/>
                </a:solidFill>
              </a:rPr>
              <a:t>Keluarga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adalah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sebuah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institusi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sosial</a:t>
            </a:r>
            <a:r>
              <a:rPr lang="en-US" sz="1400" dirty="0">
                <a:solidFill>
                  <a:schemeClr val="bg1"/>
                </a:solidFill>
              </a:rPr>
              <a:t> yang </a:t>
            </a:r>
            <a:r>
              <a:rPr lang="en-US" sz="1400" dirty="0" err="1">
                <a:solidFill>
                  <a:schemeClr val="bg1"/>
                </a:solidFill>
              </a:rPr>
              <a:t>dibentuk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ada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berubah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dari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waktu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waktu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K</a:t>
            </a:r>
            <a:r>
              <a:rPr lang="id-ID" sz="1400" dirty="0" err="1">
                <a:solidFill>
                  <a:schemeClr val="bg1"/>
                </a:solidFill>
              </a:rPr>
              <a:t>eluarga</a:t>
            </a:r>
            <a:r>
              <a:rPr lang="id-ID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dalam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arti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luas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id-ID" sz="1400" dirty="0">
                <a:solidFill>
                  <a:schemeClr val="bg1"/>
                </a:solidFill>
              </a:rPr>
              <a:t>merujuk kepada kelompok utama</a:t>
            </a:r>
            <a:r>
              <a:rPr lang="en-US" sz="1400" dirty="0">
                <a:solidFill>
                  <a:schemeClr val="bg1"/>
                </a:solidFill>
              </a:rPr>
              <a:t>,</a:t>
            </a:r>
            <a:r>
              <a:rPr lang="id-ID" sz="1400" dirty="0">
                <a:solidFill>
                  <a:schemeClr val="bg1"/>
                </a:solidFill>
              </a:rPr>
              <a:t> biasanya berhubungan dengan keturunan, perkawinan, atau </a:t>
            </a:r>
            <a:r>
              <a:rPr lang="en-US" sz="1400" dirty="0" err="1">
                <a:solidFill>
                  <a:schemeClr val="bg1"/>
                </a:solidFill>
              </a:rPr>
              <a:t>pengadopsian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bekerja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bersama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id-ID" sz="1400" dirty="0">
                <a:solidFill>
                  <a:schemeClr val="bg1"/>
                </a:solidFill>
              </a:rPr>
              <a:t>untuk merawat anak (dan satu sama lain) dan  berkomitmen untuk mempertahankan kelompok dari waktu ke waktu</a:t>
            </a:r>
            <a:r>
              <a:rPr lang="en-US" sz="1400" dirty="0">
                <a:solidFill>
                  <a:schemeClr val="bg1"/>
                </a:solidFill>
              </a:rPr>
              <a:t>. (</a:t>
            </a:r>
            <a:r>
              <a:rPr lang="en-US" sz="1400" dirty="0" err="1">
                <a:solidFill>
                  <a:schemeClr val="bg1"/>
                </a:solidFill>
              </a:rPr>
              <a:t>Lamanna</a:t>
            </a:r>
            <a:r>
              <a:rPr lang="en-US" sz="1400" dirty="0">
                <a:solidFill>
                  <a:schemeClr val="bg1"/>
                </a:solidFill>
              </a:rPr>
              <a:t> dan </a:t>
            </a:r>
            <a:r>
              <a:rPr lang="en-US" sz="1400" dirty="0" err="1">
                <a:solidFill>
                  <a:schemeClr val="bg1"/>
                </a:solidFill>
              </a:rPr>
              <a:t>Riedmann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14EC0F30-EE9D-4C24-806F-A37281672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52923"/>
            <a:ext cx="3857625" cy="393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8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33484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68234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1926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400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068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694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568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223" y="-8467"/>
            <a:ext cx="4495777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14EC0F30-EE9D-4C24-806F-A37281672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38" y="1996411"/>
            <a:ext cx="2892580" cy="295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3616" y="263462"/>
            <a:ext cx="3384741" cy="3317938"/>
          </a:xfrm>
        </p:spPr>
        <p:txBody>
          <a:bodyPr anchor="t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S</a:t>
            </a:r>
            <a:r>
              <a:rPr lang="id-ID" sz="1700" dirty="0" err="1">
                <a:solidFill>
                  <a:schemeClr val="tx1"/>
                </a:solidFill>
              </a:rPr>
              <a:t>istem</a:t>
            </a:r>
            <a:r>
              <a:rPr lang="id-ID" sz="1700" dirty="0">
                <a:solidFill>
                  <a:schemeClr val="tx1"/>
                </a:solidFill>
              </a:rPr>
              <a:t> kekerabatan adalah pola hubungan yang mendefinisikan hubungan keluarga orang untuk yang lain. Sistem kekerabatan sangat bervariasi antar budaya dan </a:t>
            </a:r>
            <a:r>
              <a:rPr lang="en-US" sz="1700" dirty="0" err="1">
                <a:solidFill>
                  <a:schemeClr val="tx1"/>
                </a:solidFill>
              </a:rPr>
              <a:t>dalam</a:t>
            </a:r>
            <a:r>
              <a:rPr lang="id-ID" sz="1700" dirty="0">
                <a:solidFill>
                  <a:schemeClr val="tx1"/>
                </a:solidFill>
              </a:rPr>
              <a:t> waktu yang berbeda.</a:t>
            </a:r>
            <a:endParaRPr lang="en-US" sz="17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Gotong-royong </a:t>
            </a:r>
            <a:r>
              <a:rPr lang="en-US" sz="1700" dirty="0" err="1">
                <a:solidFill>
                  <a:schemeClr val="tx1"/>
                </a:solidFill>
              </a:rPr>
              <a:t>adalah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sistem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kerjasama</a:t>
            </a:r>
            <a:r>
              <a:rPr lang="en-US" sz="1700" dirty="0">
                <a:solidFill>
                  <a:schemeClr val="tx1"/>
                </a:solidFill>
              </a:rPr>
              <a:t> yang </a:t>
            </a:r>
            <a:r>
              <a:rPr lang="en-US" sz="1700" dirty="0" err="1">
                <a:solidFill>
                  <a:schemeClr val="tx1"/>
                </a:solidFill>
              </a:rPr>
              <a:t>saling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membantu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satu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dengan</a:t>
            </a:r>
            <a:r>
              <a:rPr lang="en-US" sz="1700" dirty="0">
                <a:solidFill>
                  <a:schemeClr val="tx1"/>
                </a:solidFill>
              </a:rPr>
              <a:t> yang lain </a:t>
            </a:r>
            <a:r>
              <a:rPr lang="en-US" sz="1700" dirty="0" err="1">
                <a:solidFill>
                  <a:schemeClr val="tx1"/>
                </a:solidFill>
              </a:rPr>
              <a:t>untuk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menyelesaikan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suatu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pekerjaan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43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0782" y="1500879"/>
            <a:ext cx="6347714" cy="388077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terikat</a:t>
            </a:r>
            <a:r>
              <a:rPr lang="en-US" dirty="0"/>
              <a:t> paling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enam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624078" indent="-514350" algn="just">
              <a:buAutoNum type="alphaLcParenBoth"/>
            </a:pP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norma</a:t>
            </a:r>
            <a:r>
              <a:rPr lang="en-US" dirty="0"/>
              <a:t> yang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kelakuan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;  </a:t>
            </a:r>
          </a:p>
          <a:p>
            <a:pPr marL="624078" indent="-514350" algn="just">
              <a:buAutoNum type="alphaLcParenBoth"/>
            </a:pPr>
            <a:r>
              <a:rPr lang="en-US" dirty="0" err="1"/>
              <a:t>suatu</a:t>
            </a:r>
            <a:r>
              <a:rPr lang="en-US" dirty="0"/>
              <a:t> rasa </a:t>
            </a:r>
            <a:r>
              <a:rPr lang="en-US" dirty="0" err="1"/>
              <a:t>kepribadian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yang </a:t>
            </a:r>
            <a:r>
              <a:rPr lang="en-US" dirty="0" err="1"/>
              <a:t>disadari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;</a:t>
            </a:r>
          </a:p>
          <a:p>
            <a:pPr marL="624078" indent="-514350" algn="just">
              <a:buAutoNum type="alphaLcParenBoth"/>
            </a:pPr>
            <a:r>
              <a:rPr lang="en-US" dirty="0" err="1"/>
              <a:t>aktivitas-aktivitas</a:t>
            </a:r>
            <a:r>
              <a:rPr lang="en-US" dirty="0"/>
              <a:t> </a:t>
            </a:r>
            <a:r>
              <a:rPr lang="en-US" dirty="0" err="1"/>
              <a:t>berkumpul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berulang-ulang</a:t>
            </a:r>
            <a:r>
              <a:rPr lang="en-US" dirty="0"/>
              <a:t>; </a:t>
            </a:r>
          </a:p>
          <a:p>
            <a:pPr marL="624078" indent="-514350" algn="just">
              <a:buAutoNum type="alphaLcParenBoth"/>
            </a:pP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yang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; </a:t>
            </a:r>
          </a:p>
          <a:p>
            <a:pPr marL="624078" indent="-514350" algn="just">
              <a:buAutoNum type="alphaLcParenBoth"/>
            </a:pP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yang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;</a:t>
            </a:r>
          </a:p>
          <a:p>
            <a:pPr marL="624078" indent="-514350" algn="just">
              <a:buAutoNum type="alphaLcParenBoth"/>
            </a:pP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para </a:t>
            </a:r>
            <a:r>
              <a:rPr lang="en-US" dirty="0" err="1"/>
              <a:t>individunya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harta</a:t>
            </a:r>
            <a:r>
              <a:rPr lang="en-US" dirty="0"/>
              <a:t> </a:t>
            </a:r>
            <a:r>
              <a:rPr lang="en-US" dirty="0" err="1"/>
              <a:t>produktif</a:t>
            </a:r>
            <a:r>
              <a:rPr lang="en-US" dirty="0"/>
              <a:t>, </a:t>
            </a:r>
            <a:r>
              <a:rPr lang="en-US" dirty="0" err="1"/>
              <a:t>harta</a:t>
            </a:r>
            <a:r>
              <a:rPr lang="en-US" dirty="0"/>
              <a:t> </a:t>
            </a:r>
            <a:r>
              <a:rPr lang="en-US" dirty="0" err="1"/>
              <a:t>konsumtif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harta</a:t>
            </a:r>
            <a:r>
              <a:rPr lang="en-US" dirty="0"/>
              <a:t> </a:t>
            </a:r>
            <a:r>
              <a:rPr lang="en-US" dirty="0" err="1"/>
              <a:t>pusaka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 flipH="1">
            <a:off x="450782" y="321337"/>
            <a:ext cx="3206818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Kekerabatan</a:t>
            </a:r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14EC0F30-EE9D-4C24-806F-A37281672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918" y="381000"/>
            <a:ext cx="1096566" cy="111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97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0123" y="381000"/>
            <a:ext cx="7112000" cy="996140"/>
          </a:xfrm>
        </p:spPr>
        <p:txBody>
          <a:bodyPr anchor="t">
            <a:normAutofit/>
          </a:bodyPr>
          <a:lstStyle/>
          <a:p>
            <a:r>
              <a:rPr lang="en-US" sz="2800" dirty="0" err="1"/>
              <a:t>Kekerabatan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dibagi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golongan</a:t>
            </a:r>
            <a:r>
              <a:rPr lang="en-US" sz="2800" dirty="0"/>
              <a:t>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4270923" cy="54864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1400" dirty="0"/>
              <a:t>Pada </a:t>
            </a:r>
            <a:r>
              <a:rPr lang="en-US" sz="1400" dirty="0" err="1"/>
              <a:t>golongan</a:t>
            </a:r>
            <a:r>
              <a:rPr lang="en-US" sz="1400" dirty="0"/>
              <a:t> yang </a:t>
            </a:r>
            <a:r>
              <a:rPr lang="en-US" sz="1400" dirty="0" err="1"/>
              <a:t>pertama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kekerabatan</a:t>
            </a:r>
            <a:r>
              <a:rPr lang="en-US" sz="1400" dirty="0"/>
              <a:t> </a:t>
            </a:r>
            <a:r>
              <a:rPr lang="en-US" sz="1400" dirty="0" err="1"/>
              <a:t>diperhitungkan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mengambil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keluarga</a:t>
            </a:r>
            <a:r>
              <a:rPr lang="en-US" sz="1400" dirty="0"/>
              <a:t> yang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hidup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pusat</a:t>
            </a:r>
            <a:r>
              <a:rPr lang="en-US" sz="1400" dirty="0"/>
              <a:t> </a:t>
            </a:r>
            <a:r>
              <a:rPr lang="en-US" sz="1400" dirty="0" err="1"/>
              <a:t>perhitungan</a:t>
            </a:r>
            <a:r>
              <a:rPr lang="en-US" sz="1400" dirty="0"/>
              <a:t>,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sering</a:t>
            </a:r>
            <a:r>
              <a:rPr lang="en-US" sz="1400" dirty="0"/>
              <a:t> </a:t>
            </a:r>
            <a:r>
              <a:rPr lang="en-US" sz="1400" dirty="0" err="1"/>
              <a:t>disebut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i="1" dirty="0" err="1"/>
              <a:t>egoorinted</a:t>
            </a:r>
            <a:r>
              <a:rPr lang="en-US" sz="1400" i="1" dirty="0"/>
              <a:t> </a:t>
            </a:r>
            <a:r>
              <a:rPr lang="en-US" sz="1400" i="1" dirty="0" err="1"/>
              <a:t>kingroups</a:t>
            </a:r>
            <a:r>
              <a:rPr lang="en-US" sz="1400" dirty="0"/>
              <a:t> </a:t>
            </a:r>
            <a:r>
              <a:rPr lang="en-US" sz="1400" dirty="0" err="1"/>
              <a:t>meliputi</a:t>
            </a:r>
            <a:r>
              <a:rPr lang="en-US" sz="1400" dirty="0"/>
              <a:t> :</a:t>
            </a:r>
          </a:p>
          <a:p>
            <a:pPr marL="624078" indent="-514350" algn="just">
              <a:lnSpc>
                <a:spcPct val="90000"/>
              </a:lnSpc>
              <a:buAutoNum type="arabicPeriod"/>
            </a:pPr>
            <a:r>
              <a:rPr lang="en-US" sz="1400" dirty="0"/>
              <a:t>Kindred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kesatuan</a:t>
            </a:r>
            <a:r>
              <a:rPr lang="en-US" sz="1400" dirty="0"/>
              <a:t> </a:t>
            </a:r>
            <a:r>
              <a:rPr lang="en-US" sz="1400" dirty="0" err="1"/>
              <a:t>kaum</a:t>
            </a:r>
            <a:r>
              <a:rPr lang="en-US" sz="1400" dirty="0"/>
              <a:t> </a:t>
            </a:r>
            <a:r>
              <a:rPr lang="en-US" sz="1400" dirty="0" err="1"/>
              <a:t>kerabat</a:t>
            </a:r>
            <a:r>
              <a:rPr lang="en-US" sz="1400" dirty="0"/>
              <a:t> </a:t>
            </a:r>
            <a:r>
              <a:rPr lang="en-US" sz="1400" dirty="0" err="1"/>
              <a:t>yg</a:t>
            </a:r>
            <a:r>
              <a:rPr lang="en-US" sz="1400" dirty="0"/>
              <a:t> </a:t>
            </a:r>
            <a:r>
              <a:rPr lang="en-US" sz="1400" dirty="0" err="1"/>
              <a:t>memulai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aktivitas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 </a:t>
            </a:r>
            <a:r>
              <a:rPr lang="en-US" sz="1400" dirty="0" err="1"/>
              <a:t>pertemuan-pertemuan</a:t>
            </a:r>
            <a:r>
              <a:rPr lang="en-US" sz="1400" dirty="0"/>
              <a:t>, </a:t>
            </a:r>
            <a:r>
              <a:rPr lang="en-US" sz="1400" dirty="0" err="1"/>
              <a:t>upacara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pesta-pesta</a:t>
            </a:r>
            <a:r>
              <a:rPr lang="en-US" sz="1400" dirty="0"/>
              <a:t> </a:t>
            </a:r>
            <a:r>
              <a:rPr lang="en-US" sz="1400" dirty="0" err="1"/>
              <a:t>hari</a:t>
            </a:r>
            <a:r>
              <a:rPr lang="en-US" sz="1400" dirty="0"/>
              <a:t> </a:t>
            </a:r>
            <a:r>
              <a:rPr lang="en-US" sz="1400" dirty="0" err="1"/>
              <a:t>ulang</a:t>
            </a:r>
            <a:r>
              <a:rPr lang="en-US" sz="1400" dirty="0"/>
              <a:t> </a:t>
            </a:r>
            <a:r>
              <a:rPr lang="en-US" sz="1400" dirty="0" err="1"/>
              <a:t>tahun</a:t>
            </a:r>
            <a:r>
              <a:rPr lang="en-US" sz="1400" dirty="0"/>
              <a:t>, </a:t>
            </a:r>
            <a:r>
              <a:rPr lang="en-US" sz="1400" dirty="0" err="1"/>
              <a:t>atau</a:t>
            </a:r>
            <a:r>
              <a:rPr lang="en-US" sz="1400" dirty="0"/>
              <a:t> yang </a:t>
            </a:r>
            <a:r>
              <a:rPr lang="en-US" sz="1400" dirty="0" err="1"/>
              <a:t>diadakan</a:t>
            </a:r>
            <a:r>
              <a:rPr lang="en-US" sz="1400" dirty="0"/>
              <a:t> </a:t>
            </a:r>
            <a:r>
              <a:rPr lang="en-US" sz="1400" dirty="0" err="1"/>
              <a:t>berhubungan</a:t>
            </a:r>
            <a:r>
              <a:rPr lang="en-US" sz="1400" dirty="0"/>
              <a:t> </a:t>
            </a:r>
            <a:r>
              <a:rPr lang="en-US" sz="1400" dirty="0" err="1"/>
              <a:t>kematian</a:t>
            </a:r>
            <a:r>
              <a:rPr lang="en-US" sz="1400" dirty="0"/>
              <a:t> dan </a:t>
            </a:r>
            <a:r>
              <a:rPr lang="en-US" sz="1400" dirty="0" err="1"/>
              <a:t>pemakaman</a:t>
            </a:r>
            <a:r>
              <a:rPr lang="en-US" sz="1400" dirty="0"/>
              <a:t>.</a:t>
            </a:r>
          </a:p>
          <a:p>
            <a:pPr marL="624078" indent="-514350" algn="just">
              <a:lnSpc>
                <a:spcPct val="90000"/>
              </a:lnSpc>
              <a:buAutoNum type="arabicPeriod"/>
            </a:pPr>
            <a:r>
              <a:rPr lang="en-US" sz="1400" dirty="0" err="1"/>
              <a:t>Keluarga</a:t>
            </a:r>
            <a:r>
              <a:rPr lang="en-US" sz="1400" dirty="0"/>
              <a:t> </a:t>
            </a:r>
            <a:r>
              <a:rPr lang="en-US" sz="1400" dirty="0" err="1"/>
              <a:t>luas</a:t>
            </a:r>
            <a:r>
              <a:rPr lang="en-US" sz="1400" dirty="0"/>
              <a:t>:  </a:t>
            </a:r>
            <a:r>
              <a:rPr lang="en-US" sz="1400" dirty="0" err="1"/>
              <a:t>utrolokal</a:t>
            </a:r>
            <a:r>
              <a:rPr lang="en-US" sz="1400" dirty="0"/>
              <a:t>, </a:t>
            </a:r>
            <a:r>
              <a:rPr lang="en-US" sz="1400" dirty="0" err="1"/>
              <a:t>terdiri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keluarga</a:t>
            </a:r>
            <a:r>
              <a:rPr lang="en-US" sz="1400" dirty="0"/>
              <a:t> inti senior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keluarga-keluarga</a:t>
            </a:r>
            <a:r>
              <a:rPr lang="en-US" sz="1400" dirty="0"/>
              <a:t> </a:t>
            </a:r>
            <a:r>
              <a:rPr lang="en-US" sz="1400" dirty="0" err="1"/>
              <a:t>batih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anak-anak</a:t>
            </a:r>
            <a:r>
              <a:rPr lang="en-US" sz="1400" dirty="0"/>
              <a:t> </a:t>
            </a:r>
            <a:r>
              <a:rPr lang="en-US" sz="1400" dirty="0" err="1"/>
              <a:t>laki</a:t>
            </a:r>
            <a:r>
              <a:rPr lang="en-US" sz="1400" dirty="0"/>
              <a:t> </a:t>
            </a:r>
            <a:r>
              <a:rPr lang="en-US" sz="1400" dirty="0" err="1"/>
              <a:t>maupun</a:t>
            </a:r>
            <a:r>
              <a:rPr lang="en-US" sz="1400" dirty="0"/>
              <a:t> </a:t>
            </a:r>
            <a:r>
              <a:rPr lang="en-US" sz="1400" dirty="0" err="1"/>
              <a:t>perempuan</a:t>
            </a:r>
            <a:r>
              <a:rPr lang="en-US" sz="1400" dirty="0"/>
              <a:t>; </a:t>
            </a:r>
            <a:r>
              <a:rPr lang="en-US" sz="1400" dirty="0" err="1"/>
              <a:t>keluarga</a:t>
            </a:r>
            <a:r>
              <a:rPr lang="en-US" sz="1400" dirty="0"/>
              <a:t> </a:t>
            </a:r>
            <a:r>
              <a:rPr lang="en-US" sz="1400" dirty="0" err="1"/>
              <a:t>luas</a:t>
            </a:r>
            <a:r>
              <a:rPr lang="en-US" sz="1400" dirty="0"/>
              <a:t> </a:t>
            </a:r>
            <a:r>
              <a:rPr lang="en-US" sz="1400" dirty="0" err="1"/>
              <a:t>virilokal</a:t>
            </a:r>
            <a:r>
              <a:rPr lang="en-US" sz="1400" dirty="0"/>
              <a:t> yang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adat</a:t>
            </a:r>
            <a:r>
              <a:rPr lang="en-US" sz="1400" dirty="0"/>
              <a:t> </a:t>
            </a:r>
            <a:r>
              <a:rPr lang="en-US" sz="1400" dirty="0" err="1"/>
              <a:t>virilokal</a:t>
            </a:r>
            <a:r>
              <a:rPr lang="en-US" sz="1400" dirty="0"/>
              <a:t> dan yang </a:t>
            </a:r>
            <a:r>
              <a:rPr lang="en-US" sz="1400" dirty="0" err="1"/>
              <a:t>terdiri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keluarga</a:t>
            </a:r>
            <a:r>
              <a:rPr lang="en-US" sz="1400" dirty="0"/>
              <a:t> inti senior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keliuarga-keluarga</a:t>
            </a:r>
            <a:r>
              <a:rPr lang="en-US" sz="1400" dirty="0"/>
              <a:t> inti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anak-anak</a:t>
            </a:r>
            <a:r>
              <a:rPr lang="en-US" sz="1400" dirty="0"/>
              <a:t> </a:t>
            </a:r>
            <a:r>
              <a:rPr lang="en-US" sz="1400" dirty="0" err="1"/>
              <a:t>laki</a:t>
            </a:r>
            <a:r>
              <a:rPr lang="en-US" sz="1400" dirty="0"/>
              <a:t>; </a:t>
            </a:r>
            <a:r>
              <a:rPr lang="en-US" sz="1400" dirty="0" err="1"/>
              <a:t>keluarga</a:t>
            </a:r>
            <a:r>
              <a:rPr lang="en-US" sz="1400" dirty="0"/>
              <a:t> </a:t>
            </a:r>
            <a:r>
              <a:rPr lang="en-US" sz="1400" dirty="0" err="1"/>
              <a:t>luas</a:t>
            </a:r>
            <a:r>
              <a:rPr lang="en-US" sz="1400" dirty="0"/>
              <a:t> </a:t>
            </a:r>
            <a:r>
              <a:rPr lang="en-US" sz="1400" dirty="0" err="1"/>
              <a:t>uxorilokal</a:t>
            </a:r>
            <a:r>
              <a:rPr lang="en-US" sz="1400" dirty="0"/>
              <a:t> yang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adat</a:t>
            </a:r>
            <a:r>
              <a:rPr lang="en-US" sz="1400" dirty="0"/>
              <a:t> </a:t>
            </a:r>
            <a:r>
              <a:rPr lang="en-US" sz="1400" dirty="0" err="1"/>
              <a:t>uxorilokal</a:t>
            </a:r>
            <a:r>
              <a:rPr lang="en-US" sz="1400" dirty="0"/>
              <a:t> dan </a:t>
            </a:r>
            <a:r>
              <a:rPr lang="en-US" sz="1400" dirty="0" err="1"/>
              <a:t>terdiri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keluarga</a:t>
            </a:r>
            <a:r>
              <a:rPr lang="en-US" sz="1400" dirty="0"/>
              <a:t> inti senior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keluarga-keluarga</a:t>
            </a:r>
            <a:r>
              <a:rPr lang="en-US" sz="1400" dirty="0"/>
              <a:t> </a:t>
            </a:r>
            <a:r>
              <a:rPr lang="en-US" sz="1400" dirty="0" err="1"/>
              <a:t>batih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anak-anak</a:t>
            </a:r>
            <a:r>
              <a:rPr lang="en-US" sz="1400" dirty="0"/>
              <a:t> </a:t>
            </a:r>
            <a:r>
              <a:rPr lang="en-US" sz="1400" dirty="0" err="1"/>
              <a:t>perempuan</a:t>
            </a:r>
            <a:r>
              <a:rPr lang="en-US" sz="1400" dirty="0"/>
              <a:t>.</a:t>
            </a:r>
          </a:p>
          <a:p>
            <a:pPr marL="624078" indent="-514350">
              <a:lnSpc>
                <a:spcPct val="90000"/>
              </a:lnSpc>
              <a:buAutoNum type="arabicPeriod"/>
            </a:pPr>
            <a:endParaRPr lang="en-US" sz="11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14EC0F30-EE9D-4C24-806F-A37281672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104" y="2224346"/>
            <a:ext cx="2359152" cy="240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07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14EC0F30-EE9D-4C24-806F-A37281672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4" r="3499" b="2"/>
          <a:stretch/>
        </p:blipFill>
        <p:spPr bwMode="auto">
          <a:xfrm>
            <a:off x="3202390" y="-1"/>
            <a:ext cx="5941610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402961"/>
            <a:ext cx="288834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 err="1"/>
              <a:t>Kekerabatan</a:t>
            </a:r>
            <a:r>
              <a:rPr lang="en-US" sz="2500" dirty="0"/>
              <a:t> </a:t>
            </a:r>
            <a:r>
              <a:rPr lang="en-US" sz="2500" dirty="0" err="1"/>
              <a:t>dapat</a:t>
            </a:r>
            <a:r>
              <a:rPr lang="en-US" sz="2500" dirty="0"/>
              <a:t> </a:t>
            </a:r>
            <a:r>
              <a:rPr lang="en-US" sz="2500" dirty="0" err="1"/>
              <a:t>dibagi</a:t>
            </a:r>
            <a:r>
              <a:rPr lang="en-US" sz="2500" dirty="0"/>
              <a:t> </a:t>
            </a:r>
            <a:r>
              <a:rPr lang="en-US" sz="2500" dirty="0" err="1"/>
              <a:t>dalam</a:t>
            </a:r>
            <a:r>
              <a:rPr lang="en-US" sz="2500" dirty="0"/>
              <a:t> </a:t>
            </a:r>
            <a:r>
              <a:rPr lang="en-US" sz="2500" dirty="0" err="1"/>
              <a:t>dua</a:t>
            </a:r>
            <a:r>
              <a:rPr lang="en-US" sz="2500" dirty="0"/>
              <a:t> </a:t>
            </a:r>
            <a:r>
              <a:rPr lang="en-US" sz="2500" dirty="0" err="1"/>
              <a:t>golongan</a:t>
            </a:r>
            <a:r>
              <a:rPr lang="en-US" sz="2500" dirty="0"/>
              <a:t>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3532" y="2160589"/>
            <a:ext cx="3572668" cy="388077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1400" dirty="0"/>
              <a:t>Pada </a:t>
            </a:r>
            <a:r>
              <a:rPr lang="en-US" sz="1400" dirty="0" err="1"/>
              <a:t>golongan</a:t>
            </a:r>
            <a:r>
              <a:rPr lang="en-US" sz="1400" dirty="0"/>
              <a:t> yang </a:t>
            </a:r>
            <a:r>
              <a:rPr lang="en-US" sz="1400" dirty="0" err="1"/>
              <a:t>kedua</a:t>
            </a:r>
            <a:r>
              <a:rPr lang="en-US" sz="1400" dirty="0"/>
              <a:t>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kekerabatan</a:t>
            </a:r>
            <a:r>
              <a:rPr lang="en-US" sz="1400" dirty="0"/>
              <a:t> </a:t>
            </a:r>
            <a:r>
              <a:rPr lang="en-US" sz="1400" dirty="0" err="1"/>
              <a:t>diperhitungkan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mengambil</a:t>
            </a:r>
            <a:r>
              <a:rPr lang="en-US" sz="1400" dirty="0"/>
              <a:t> </a:t>
            </a:r>
            <a:r>
              <a:rPr lang="en-US" sz="1400" dirty="0" err="1"/>
              <a:t>seorang</a:t>
            </a:r>
            <a:r>
              <a:rPr lang="en-US" sz="1400" dirty="0"/>
              <a:t> </a:t>
            </a:r>
            <a:r>
              <a:rPr lang="en-US" sz="1400" dirty="0" err="1"/>
              <a:t>nenek</a:t>
            </a:r>
            <a:r>
              <a:rPr lang="en-US" sz="1400" dirty="0"/>
              <a:t> </a:t>
            </a:r>
            <a:r>
              <a:rPr lang="en-US" sz="1400" dirty="0" err="1"/>
              <a:t>moyang</a:t>
            </a:r>
            <a:r>
              <a:rPr lang="en-US" sz="1400" dirty="0"/>
              <a:t> </a:t>
            </a:r>
            <a:r>
              <a:rPr lang="en-US" sz="1400" dirty="0" err="1"/>
              <a:t>tertentu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pangkal</a:t>
            </a:r>
            <a:r>
              <a:rPr lang="en-US" sz="1400" dirty="0"/>
              <a:t> </a:t>
            </a:r>
            <a:r>
              <a:rPr lang="en-US" sz="1400" dirty="0" err="1"/>
              <a:t>perhitungannya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sering</a:t>
            </a:r>
            <a:r>
              <a:rPr lang="en-US" sz="1400" dirty="0"/>
              <a:t> </a:t>
            </a:r>
            <a:r>
              <a:rPr lang="en-US" sz="1400" dirty="0" err="1"/>
              <a:t>disebut</a:t>
            </a:r>
            <a:r>
              <a:rPr lang="en-US" sz="1400" dirty="0"/>
              <a:t> </a:t>
            </a:r>
            <a:r>
              <a:rPr lang="en-US" sz="1400" i="1" dirty="0" err="1"/>
              <a:t>ancestororiented</a:t>
            </a:r>
            <a:r>
              <a:rPr lang="en-US" sz="1400" i="1" dirty="0"/>
              <a:t> </a:t>
            </a:r>
            <a:r>
              <a:rPr lang="en-US" sz="1400" i="1" dirty="0" err="1"/>
              <a:t>kingroups</a:t>
            </a:r>
            <a:r>
              <a:rPr lang="en-US" sz="1400" i="1" dirty="0"/>
              <a:t> :</a:t>
            </a:r>
            <a:endParaRPr lang="en-US" sz="1400" dirty="0"/>
          </a:p>
          <a:p>
            <a:pPr marL="624078" indent="-514350" algn="just">
              <a:lnSpc>
                <a:spcPct val="90000"/>
              </a:lnSpc>
              <a:buAutoNum type="arabicPeriod"/>
            </a:pPr>
            <a:r>
              <a:rPr lang="en-US" sz="1400" dirty="0" err="1"/>
              <a:t>Keluarga</a:t>
            </a:r>
            <a:r>
              <a:rPr lang="en-US" sz="1400" dirty="0"/>
              <a:t> ambilineal </a:t>
            </a:r>
            <a:r>
              <a:rPr lang="en-US" sz="1400" dirty="0" err="1"/>
              <a:t>kecil</a:t>
            </a:r>
            <a:r>
              <a:rPr lang="en-US" sz="1400" dirty="0"/>
              <a:t>, </a:t>
            </a:r>
            <a:r>
              <a:rPr lang="en-US" sz="1400" dirty="0" err="1"/>
              <a:t>keluarga</a:t>
            </a:r>
            <a:r>
              <a:rPr lang="en-US" sz="1400" dirty="0"/>
              <a:t> </a:t>
            </a:r>
            <a:r>
              <a:rPr lang="en-US" sz="1400" dirty="0" err="1"/>
              <a:t>luas</a:t>
            </a:r>
            <a:r>
              <a:rPr lang="en-US" sz="1400" dirty="0"/>
              <a:t>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msh</a:t>
            </a:r>
            <a:r>
              <a:rPr lang="en-US" sz="1400" dirty="0"/>
              <a:t> </a:t>
            </a:r>
            <a:r>
              <a:rPr lang="en-US" sz="1400" dirty="0" err="1"/>
              <a:t>slg</a:t>
            </a:r>
            <a:r>
              <a:rPr lang="en-US" sz="1400" dirty="0"/>
              <a:t> </a:t>
            </a:r>
            <a:r>
              <a:rPr lang="en-US" sz="1400" dirty="0" err="1"/>
              <a:t>kenal</a:t>
            </a:r>
            <a:r>
              <a:rPr lang="en-US" sz="1400" dirty="0"/>
              <a:t>, </a:t>
            </a:r>
            <a:r>
              <a:rPr lang="en-US" sz="1400" dirty="0" err="1"/>
              <a:t>biasanya</a:t>
            </a:r>
            <a:r>
              <a:rPr lang="en-US" sz="1400" dirty="0"/>
              <a:t> </a:t>
            </a:r>
            <a:r>
              <a:rPr lang="en-US" sz="1400" dirty="0" err="1"/>
              <a:t>msh</a:t>
            </a:r>
            <a:r>
              <a:rPr lang="en-US" sz="1400" dirty="0"/>
              <a:t> </a:t>
            </a:r>
            <a:r>
              <a:rPr lang="en-US" sz="1400" dirty="0" err="1"/>
              <a:t>menguasai</a:t>
            </a:r>
            <a:r>
              <a:rPr lang="en-US" sz="1400" dirty="0"/>
              <a:t> </a:t>
            </a:r>
            <a:r>
              <a:rPr lang="en-US" sz="1400" dirty="0" err="1"/>
              <a:t>harta</a:t>
            </a:r>
            <a:r>
              <a:rPr lang="en-US" sz="1400" dirty="0"/>
              <a:t> </a:t>
            </a:r>
            <a:r>
              <a:rPr lang="en-US" sz="1400" dirty="0" err="1"/>
              <a:t>ulayat</a:t>
            </a:r>
            <a:r>
              <a:rPr lang="en-US" sz="1400" dirty="0"/>
              <a:t>.</a:t>
            </a:r>
          </a:p>
          <a:p>
            <a:pPr marL="624078" indent="-514350" algn="just">
              <a:lnSpc>
                <a:spcPct val="90000"/>
              </a:lnSpc>
              <a:buAutoNum type="arabicPeriod"/>
            </a:pPr>
            <a:r>
              <a:rPr lang="en-US" sz="1400" dirty="0" err="1"/>
              <a:t>Keluarga</a:t>
            </a:r>
            <a:r>
              <a:rPr lang="en-US" sz="1400" dirty="0"/>
              <a:t> ambilineal </a:t>
            </a:r>
            <a:r>
              <a:rPr lang="en-US" sz="1400" dirty="0" err="1"/>
              <a:t>besar</a:t>
            </a:r>
            <a:r>
              <a:rPr lang="en-US" sz="1400" dirty="0"/>
              <a:t>, </a:t>
            </a:r>
            <a:r>
              <a:rPr lang="en-US" sz="1400" dirty="0" err="1"/>
              <a:t>keluarga</a:t>
            </a:r>
            <a:r>
              <a:rPr lang="en-US" sz="1400" dirty="0"/>
              <a:t> </a:t>
            </a:r>
            <a:r>
              <a:rPr lang="en-US" sz="1400" dirty="0" err="1"/>
              <a:t>dlm</a:t>
            </a:r>
            <a:r>
              <a:rPr lang="en-US" sz="1400" dirty="0"/>
              <a:t> 3-4 </a:t>
            </a:r>
            <a:r>
              <a:rPr lang="en-US" sz="1400" dirty="0" err="1"/>
              <a:t>angkatan</a:t>
            </a:r>
            <a:r>
              <a:rPr lang="en-US" sz="1400" dirty="0"/>
              <a:t>.</a:t>
            </a:r>
          </a:p>
          <a:p>
            <a:pPr marL="624078" indent="-514350" algn="just">
              <a:lnSpc>
                <a:spcPct val="90000"/>
              </a:lnSpc>
              <a:buAutoNum type="arabicPeriod"/>
            </a:pPr>
            <a:r>
              <a:rPr lang="en-US" sz="1400" dirty="0" err="1"/>
              <a:t>Klien</a:t>
            </a:r>
            <a:r>
              <a:rPr lang="en-US" sz="1400" dirty="0"/>
              <a:t> </a:t>
            </a:r>
            <a:r>
              <a:rPr lang="en-US" sz="1400" dirty="0" err="1"/>
              <a:t>kecil</a:t>
            </a:r>
            <a:r>
              <a:rPr lang="en-US" sz="1400" dirty="0"/>
              <a:t>: patrilineal dan matrilineal.</a:t>
            </a:r>
          </a:p>
          <a:p>
            <a:pPr marL="109728" indent="0">
              <a:lnSpc>
                <a:spcPct val="90000"/>
              </a:lnSpc>
              <a:buNone/>
            </a:pPr>
            <a:endParaRPr lang="en-US" sz="1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509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14EC0F30-EE9D-4C24-806F-A37281672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4" r="3499" b="2"/>
          <a:stretch/>
        </p:blipFill>
        <p:spPr bwMode="auto">
          <a:xfrm>
            <a:off x="3733800" y="-252414"/>
            <a:ext cx="5410200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56238"/>
            <a:ext cx="288834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B. </a:t>
            </a:r>
            <a:r>
              <a:rPr lang="en-US" sz="2800" dirty="0" err="1"/>
              <a:t>Perspektif</a:t>
            </a:r>
            <a:r>
              <a:rPr lang="en-US" sz="2800" dirty="0"/>
              <a:t>  </a:t>
            </a:r>
            <a:r>
              <a:rPr lang="en-US" sz="2800" dirty="0" err="1"/>
              <a:t>tentang</a:t>
            </a:r>
            <a:r>
              <a:rPr lang="en-US" sz="2800" dirty="0"/>
              <a:t>  </a:t>
            </a:r>
            <a:r>
              <a:rPr lang="en-US" sz="2800" dirty="0" err="1"/>
              <a:t>Keluarga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99" y="1752600"/>
            <a:ext cx="3572668" cy="4589725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600" b="1" dirty="0"/>
              <a:t>Pola-Pola </a:t>
            </a:r>
            <a:r>
              <a:rPr lang="en-US" sz="1600" b="1" dirty="0" err="1"/>
              <a:t>Sistem</a:t>
            </a:r>
            <a:r>
              <a:rPr lang="en-US" sz="1600" b="1" dirty="0"/>
              <a:t>  </a:t>
            </a:r>
            <a:r>
              <a:rPr lang="en-US" sz="1600" b="1" dirty="0" err="1"/>
              <a:t>Kekerabatan</a:t>
            </a:r>
            <a:r>
              <a:rPr lang="en-US" sz="1600" b="1" dirty="0"/>
              <a:t>.</a:t>
            </a: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dirty="0" err="1"/>
              <a:t>Monogami</a:t>
            </a:r>
            <a:endParaRPr lang="en-US" sz="1600" dirty="0"/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dirty="0" err="1"/>
              <a:t>Poligami</a:t>
            </a:r>
            <a:endParaRPr lang="en-US" sz="1600" dirty="0"/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dirty="0" err="1"/>
              <a:t>Endogami</a:t>
            </a:r>
            <a:endParaRPr lang="en-US" sz="1600" dirty="0"/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dirty="0" err="1"/>
              <a:t>Exogami</a:t>
            </a:r>
            <a:endParaRPr lang="en-US" sz="1600" dirty="0"/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600" b="1" dirty="0" err="1"/>
              <a:t>Keluarga</a:t>
            </a:r>
            <a:r>
              <a:rPr lang="en-US" sz="1600" b="1" dirty="0"/>
              <a:t> </a:t>
            </a:r>
            <a:r>
              <a:rPr lang="en-US" sz="1600" b="1" dirty="0" err="1"/>
              <a:t>besar</a:t>
            </a:r>
            <a:r>
              <a:rPr lang="en-US" sz="1600" b="1" dirty="0"/>
              <a:t> dan  </a:t>
            </a:r>
            <a:r>
              <a:rPr lang="en-US" sz="1600" b="1" dirty="0" err="1"/>
              <a:t>Keluarga</a:t>
            </a:r>
            <a:r>
              <a:rPr lang="en-US" sz="1600" b="1" dirty="0"/>
              <a:t> Inti  </a:t>
            </a: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dirty="0"/>
              <a:t>K</a:t>
            </a:r>
            <a:r>
              <a:rPr lang="id-ID" sz="1600" dirty="0" err="1"/>
              <a:t>eluarga</a:t>
            </a:r>
            <a:r>
              <a:rPr lang="id-ID" sz="1600" dirty="0"/>
              <a:t> besar adalah seluruh jaringan dari orang tua, anak-anak, dan kerabat lainnya yang </a:t>
            </a:r>
            <a:r>
              <a:rPr lang="en-US" sz="1600" dirty="0" err="1"/>
              <a:t>masuk</a:t>
            </a:r>
            <a:r>
              <a:rPr lang="en-US" sz="1600" dirty="0"/>
              <a:t> </a:t>
            </a:r>
            <a:r>
              <a:rPr lang="id-ID" sz="1600" dirty="0"/>
              <a:t>unit keluarga</a:t>
            </a:r>
            <a:r>
              <a:rPr lang="en-US" sz="1600" dirty="0"/>
              <a:t>.</a:t>
            </a: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600" dirty="0" err="1"/>
              <a:t>Keluarga</a:t>
            </a:r>
            <a:r>
              <a:rPr lang="en-US" sz="1600" dirty="0"/>
              <a:t> inti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ibu</a:t>
            </a:r>
            <a:r>
              <a:rPr lang="en-US" sz="1600" dirty="0"/>
              <a:t>, ayah, dan </a:t>
            </a:r>
            <a:r>
              <a:rPr lang="en-US" sz="1600" dirty="0" err="1"/>
              <a:t>anak</a:t>
            </a:r>
            <a:r>
              <a:rPr lang="en-US" sz="1600" dirty="0"/>
              <a:t> yang </a:t>
            </a:r>
            <a:r>
              <a:rPr lang="en-US" sz="1600" dirty="0" err="1"/>
              <a:t>tinggal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tempat</a:t>
            </a:r>
            <a:r>
              <a:rPr lang="en-US" sz="1600" dirty="0"/>
              <a:t> </a:t>
            </a:r>
            <a:r>
              <a:rPr lang="en-US" sz="1600" dirty="0" err="1"/>
              <a:t>tinggal</a:t>
            </a:r>
            <a:r>
              <a:rPr lang="en-US" sz="1600" dirty="0"/>
              <a:t>.</a:t>
            </a:r>
          </a:p>
          <a:p>
            <a:pPr>
              <a:lnSpc>
                <a:spcPct val="90000"/>
              </a:lnSpc>
            </a:pPr>
            <a:endParaRPr lang="en-US" sz="1300" dirty="0"/>
          </a:p>
        </p:txBody>
      </p:sp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489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33484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68234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1926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400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068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694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568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223" y="-8467"/>
            <a:ext cx="4495777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14EC0F30-EE9D-4C24-806F-A37281672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38" y="1996411"/>
            <a:ext cx="2892580" cy="295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620" y="363475"/>
            <a:ext cx="3384741" cy="3317938"/>
          </a:xfrm>
        </p:spPr>
        <p:txBody>
          <a:bodyPr anchor="t">
            <a:norm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100" b="1" dirty="0" err="1">
                <a:solidFill>
                  <a:schemeClr val="tx1"/>
                </a:solidFill>
              </a:rPr>
              <a:t>Pandangan</a:t>
            </a:r>
            <a:r>
              <a:rPr lang="en-US" sz="1100" b="1" dirty="0">
                <a:solidFill>
                  <a:schemeClr val="tx1"/>
                </a:solidFill>
              </a:rPr>
              <a:t>  </a:t>
            </a:r>
            <a:r>
              <a:rPr lang="en-US" sz="1100" b="1" dirty="0" err="1">
                <a:solidFill>
                  <a:schemeClr val="tx1"/>
                </a:solidFill>
              </a:rPr>
              <a:t>Berbagai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b="1" dirty="0" err="1">
                <a:solidFill>
                  <a:schemeClr val="tx1"/>
                </a:solidFill>
              </a:rPr>
              <a:t>Teori</a:t>
            </a:r>
            <a:r>
              <a:rPr lang="en-US" sz="1100" b="1" dirty="0">
                <a:solidFill>
                  <a:schemeClr val="tx1"/>
                </a:solidFill>
              </a:rPr>
              <a:t>  </a:t>
            </a:r>
            <a:r>
              <a:rPr lang="en-US" sz="1100" b="1" dirty="0" err="1">
                <a:solidFill>
                  <a:schemeClr val="tx1"/>
                </a:solidFill>
              </a:rPr>
              <a:t>tentang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b="1" dirty="0" err="1">
                <a:solidFill>
                  <a:schemeClr val="tx1"/>
                </a:solidFill>
              </a:rPr>
              <a:t>Keluarga</a:t>
            </a:r>
            <a:r>
              <a:rPr lang="en-US" sz="1100" b="1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100" dirty="0" err="1">
                <a:solidFill>
                  <a:schemeClr val="tx1"/>
                </a:solidFill>
              </a:rPr>
              <a:t>Teori</a:t>
            </a:r>
            <a:r>
              <a:rPr lang="en-US" sz="1100" dirty="0">
                <a:solidFill>
                  <a:schemeClr val="tx1"/>
                </a:solidFill>
              </a:rPr>
              <a:t>  </a:t>
            </a:r>
            <a:r>
              <a:rPr lang="en-US" sz="1100" dirty="0" err="1">
                <a:solidFill>
                  <a:schemeClr val="tx1"/>
                </a:solidFill>
              </a:rPr>
              <a:t>fungsionalisme</a:t>
            </a:r>
            <a:endParaRPr lang="en-US" sz="11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100" dirty="0" err="1">
                <a:solidFill>
                  <a:schemeClr val="tx1"/>
                </a:solidFill>
              </a:rPr>
              <a:t>Teori</a:t>
            </a:r>
            <a:r>
              <a:rPr lang="en-US" sz="1100" dirty="0">
                <a:solidFill>
                  <a:schemeClr val="tx1"/>
                </a:solidFill>
              </a:rPr>
              <a:t>  </a:t>
            </a:r>
            <a:r>
              <a:rPr lang="en-US" sz="1100" dirty="0" err="1">
                <a:solidFill>
                  <a:schemeClr val="tx1"/>
                </a:solidFill>
              </a:rPr>
              <a:t>konflik</a:t>
            </a:r>
            <a:endParaRPr lang="en-US" sz="11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100" dirty="0" err="1">
                <a:solidFill>
                  <a:schemeClr val="tx1"/>
                </a:solidFill>
              </a:rPr>
              <a:t>Teori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feminisme</a:t>
            </a:r>
            <a:endParaRPr lang="en-US" sz="11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100" dirty="0" err="1">
                <a:solidFill>
                  <a:schemeClr val="tx1"/>
                </a:solidFill>
              </a:rPr>
              <a:t>Teori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interaksionis-simbolik</a:t>
            </a:r>
            <a:endParaRPr lang="en-US" sz="11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1100" dirty="0" err="1">
                <a:solidFill>
                  <a:schemeClr val="tx1"/>
                </a:solidFill>
              </a:rPr>
              <a:t>Perbedaan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diantara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keluarga</a:t>
            </a:r>
            <a:r>
              <a:rPr lang="en-US" sz="1100" dirty="0">
                <a:solidFill>
                  <a:schemeClr val="tx1"/>
                </a:solidFill>
              </a:rPr>
              <a:t> Amerika </a:t>
            </a:r>
            <a:r>
              <a:rPr lang="en-US" sz="1100" dirty="0" err="1">
                <a:solidFill>
                  <a:schemeClr val="tx1"/>
                </a:solidFill>
              </a:rPr>
              <a:t>kontemporer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100" dirty="0" err="1">
                <a:solidFill>
                  <a:schemeClr val="tx1"/>
                </a:solidFill>
              </a:rPr>
              <a:t>Perempuan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sebagai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kepala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keluarga</a:t>
            </a:r>
            <a:endParaRPr lang="en-US" sz="11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100" dirty="0" err="1">
                <a:solidFill>
                  <a:schemeClr val="tx1"/>
                </a:solidFill>
              </a:rPr>
              <a:t>Bekerja</a:t>
            </a:r>
            <a:r>
              <a:rPr lang="en-US" sz="1100" dirty="0">
                <a:solidFill>
                  <a:schemeClr val="tx1"/>
                </a:solidFill>
              </a:rPr>
              <a:t> yang </a:t>
            </a:r>
            <a:r>
              <a:rPr lang="en-US" sz="1100" dirty="0" err="1">
                <a:solidFill>
                  <a:schemeClr val="tx1"/>
                </a:solidFill>
              </a:rPr>
              <a:t>kurang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memberikan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peluang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menikah</a:t>
            </a:r>
            <a:endParaRPr lang="en-US" sz="11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100" i="1" dirty="0">
                <a:solidFill>
                  <a:schemeClr val="tx1"/>
                </a:solidFill>
              </a:rPr>
              <a:t>Stepfamilies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err="1">
                <a:solidFill>
                  <a:schemeClr val="tx1"/>
                </a:solidFill>
              </a:rPr>
              <a:t>jealosy</a:t>
            </a:r>
            <a:r>
              <a:rPr lang="en-US" sz="1100" dirty="0">
                <a:solidFill>
                  <a:schemeClr val="tx1"/>
                </a:solidFill>
              </a:rPr>
              <a:t>, competition</a:t>
            </a:r>
          </a:p>
          <a:p>
            <a:pPr algn="just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1100" i="1" dirty="0">
                <a:solidFill>
                  <a:schemeClr val="tx1"/>
                </a:solidFill>
              </a:rPr>
              <a:t>Gay </a:t>
            </a:r>
            <a:r>
              <a:rPr lang="en-US" sz="1100" dirty="0">
                <a:solidFill>
                  <a:schemeClr val="tx1"/>
                </a:solidFill>
              </a:rPr>
              <a:t> dan </a:t>
            </a:r>
            <a:r>
              <a:rPr lang="en-US" sz="1100" i="1" dirty="0">
                <a:solidFill>
                  <a:schemeClr val="tx1"/>
                </a:solidFill>
              </a:rPr>
              <a:t>Lesbian</a:t>
            </a:r>
          </a:p>
          <a:p>
            <a:pPr>
              <a:lnSpc>
                <a:spcPct val="90000"/>
              </a:lnSpc>
              <a:buFont typeface="Courier New" pitchFamily="49" charset="0"/>
              <a:buChar char="o"/>
            </a:pP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8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49509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3"/>
            <a:ext cx="792559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15" y="643467"/>
            <a:ext cx="3152284" cy="1375608"/>
          </a:xfrm>
        </p:spPr>
        <p:txBody>
          <a:bodyPr anchor="ctr">
            <a:normAutofit/>
          </a:bodyPr>
          <a:lstStyle/>
          <a:p>
            <a:pPr algn="just">
              <a:lnSpc>
                <a:spcPct val="90000"/>
              </a:lnSpc>
            </a:pP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C. </a:t>
            </a:r>
            <a:r>
              <a:rPr lang="en-US" sz="1700" dirty="0" err="1">
                <a:solidFill>
                  <a:schemeClr val="bg1"/>
                </a:solidFill>
              </a:rPr>
              <a:t>Keluarga</a:t>
            </a:r>
            <a:r>
              <a:rPr lang="en-US" sz="1700" dirty="0">
                <a:solidFill>
                  <a:schemeClr val="bg1"/>
                </a:solidFill>
              </a:rPr>
              <a:t> dan  </a:t>
            </a:r>
            <a:r>
              <a:rPr lang="en-US" sz="1700" dirty="0" err="1">
                <a:solidFill>
                  <a:schemeClr val="bg1"/>
                </a:solidFill>
              </a:rPr>
              <a:t>Kekerabatan</a:t>
            </a:r>
            <a:r>
              <a:rPr lang="en-US" sz="1700" dirty="0">
                <a:solidFill>
                  <a:schemeClr val="bg1"/>
                </a:solidFill>
              </a:rPr>
              <a:t>  </a:t>
            </a:r>
            <a:r>
              <a:rPr lang="en-US" sz="1700" dirty="0" err="1">
                <a:solidFill>
                  <a:schemeClr val="bg1"/>
                </a:solidFill>
              </a:rPr>
              <a:t>dalam</a:t>
            </a:r>
            <a:r>
              <a:rPr lang="en-US" sz="1700" dirty="0">
                <a:solidFill>
                  <a:schemeClr val="bg1"/>
                </a:solidFill>
              </a:rPr>
              <a:t>  Masyarakat </a:t>
            </a:r>
            <a:r>
              <a:rPr lang="en-US" sz="1700" dirty="0" err="1">
                <a:solidFill>
                  <a:schemeClr val="bg1"/>
                </a:solidFill>
              </a:rPr>
              <a:t>Tradisional</a:t>
            </a:r>
            <a:r>
              <a:rPr lang="en-US" sz="1700" dirty="0">
                <a:solidFill>
                  <a:schemeClr val="bg1"/>
                </a:solidFill>
              </a:rPr>
              <a:t> dan  Modern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15" y="2160590"/>
            <a:ext cx="2980457" cy="344011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Masyarakat  </a:t>
            </a:r>
            <a:r>
              <a:rPr lang="en-US" dirty="0" err="1">
                <a:solidFill>
                  <a:schemeClr val="bg1"/>
                </a:solidFill>
              </a:rPr>
              <a:t>Majemuk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Nilai-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Pancasila</a:t>
            </a: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D. Gotong-Royong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err="1">
                <a:solidFill>
                  <a:schemeClr val="bg1"/>
                </a:solidFill>
              </a:rPr>
              <a:t>Bentuk</a:t>
            </a:r>
            <a:r>
              <a:rPr lang="en-US" dirty="0">
                <a:solidFill>
                  <a:schemeClr val="bg1"/>
                </a:solidFill>
              </a:rPr>
              <a:t> Gotong Royong 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Nilai-Nilai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Gotong Royong 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err="1">
                <a:solidFill>
                  <a:schemeClr val="bg1"/>
                </a:solidFill>
              </a:rPr>
              <a:t>Masalah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Hambatan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Gotong Royong</a:t>
            </a: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14EC0F30-EE9D-4C24-806F-A37281672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52923"/>
            <a:ext cx="3857625" cy="393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7217"/>
      </p:ext>
    </p:extLst>
  </p:cSld>
  <p:clrMapOvr>
    <a:masterClrMapping/>
  </p:clrMapOvr>
</p:sld>
</file>

<file path=ppt/theme/theme1.xml><?xml version="1.0" encoding="utf-8"?>
<a:theme xmlns:a="http://schemas.openxmlformats.org/drawingml/2006/main" name="Faset">
  <a:themeElements>
    <a:clrScheme name="Fas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Office PowerPoint</Application>
  <PresentationFormat>Tampilan Layar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Trebuchet MS</vt:lpstr>
      <vt:lpstr>Wingdings</vt:lpstr>
      <vt:lpstr>Wingdings 3</vt:lpstr>
      <vt:lpstr>Faset</vt:lpstr>
      <vt:lpstr>Keluarga,  Kekerabatan, dan  Gotong Royong</vt:lpstr>
      <vt:lpstr>A. Pengertian</vt:lpstr>
      <vt:lpstr>Presentasi PowerPoint</vt:lpstr>
      <vt:lpstr>Presentasi PowerPoint</vt:lpstr>
      <vt:lpstr>Kekerabatan dapat dibagi dalam dua golongan:</vt:lpstr>
      <vt:lpstr>Kekerabatan dapat dibagi dalam dua golongan:</vt:lpstr>
      <vt:lpstr>B. Perspektif  tentang  Keluarga </vt:lpstr>
      <vt:lpstr>Presentasi PowerPoint</vt:lpstr>
      <vt:lpstr> C. Keluarga dan  Kekerabatan  dalam  Masyarakat Tradisional dan  Modern </vt:lpstr>
      <vt:lpstr>Dalam Pandangan Kristen: Garam dan Terang 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Keluarga,  Kekerabatan, dan  Gotong Royong</dc:title>
  <dc:creator>fikomuntar 2</dc:creator>
  <cp:lastModifiedBy>fikomuntar 2</cp:lastModifiedBy>
  <cp:revision>1</cp:revision>
  <dcterms:created xsi:type="dcterms:W3CDTF">2018-08-22T12:26:24Z</dcterms:created>
  <dcterms:modified xsi:type="dcterms:W3CDTF">2018-08-22T12:26:27Z</dcterms:modified>
</cp:coreProperties>
</file>