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8" r:id="rId3"/>
    <p:sldId id="272" r:id="rId4"/>
    <p:sldId id="259" r:id="rId5"/>
    <p:sldId id="260" r:id="rId6"/>
    <p:sldId id="261" r:id="rId7"/>
    <p:sldId id="262" r:id="rId8"/>
    <p:sldId id="264" r:id="rId9"/>
    <p:sldId id="265" r:id="rId10"/>
    <p:sldId id="269" r:id="rId11"/>
    <p:sldId id="266" r:id="rId12"/>
    <p:sldId id="267" r:id="rId13"/>
    <p:sldId id="268" r:id="rId14"/>
    <p:sldId id="271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1330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7F29-47EF-4CCB-8FF0-782E9A3F654E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B8C0-DBEC-4EBB-B74E-3CC61F583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33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udul d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7F29-47EF-4CCB-8FF0-782E9A3F654E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B8C0-DBEC-4EBB-B74E-3CC61F583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9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utipa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7F29-47EF-4CCB-8FF0-782E9A3F654E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B8C0-DBEC-4EBB-B74E-3CC61F58398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2312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u N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7F29-47EF-4CCB-8FF0-782E9A3F654E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B8C0-DBEC-4EBB-B74E-3CC61F583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86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u Nama dengan Kutip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7F29-47EF-4CCB-8FF0-782E9A3F654E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B8C0-DBEC-4EBB-B74E-3CC61F58398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8295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ar atau Sal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7F29-47EF-4CCB-8FF0-782E9A3F654E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B8C0-DBEC-4EBB-B74E-3CC61F583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62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7F29-47EF-4CCB-8FF0-782E9A3F654E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B8C0-DBEC-4EBB-B74E-3CC61F583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28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7F29-47EF-4CCB-8FF0-782E9A3F654E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B8C0-DBEC-4EBB-B74E-3CC61F583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6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7F29-47EF-4CCB-8FF0-782E9A3F654E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B8C0-DBEC-4EBB-B74E-3CC61F583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89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7F29-47EF-4CCB-8FF0-782E9A3F654E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B8C0-DBEC-4EBB-B74E-3CC61F583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50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7F29-47EF-4CCB-8FF0-782E9A3F654E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B8C0-DBEC-4EBB-B74E-3CC61F583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91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7F29-47EF-4CCB-8FF0-782E9A3F654E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B8C0-DBEC-4EBB-B74E-3CC61F583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93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7F29-47EF-4CCB-8FF0-782E9A3F654E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B8C0-DBEC-4EBB-B74E-3CC61F583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29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7F29-47EF-4CCB-8FF0-782E9A3F654E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B8C0-DBEC-4EBB-B74E-3CC61F583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73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7F29-47EF-4CCB-8FF0-782E9A3F654E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B8C0-DBEC-4EBB-B74E-3CC61F583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4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7F29-47EF-4CCB-8FF0-782E9A3F654E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B8C0-DBEC-4EBB-B74E-3CC61F583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17F29-47EF-4CCB-8FF0-782E9A3F654E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732B8C0-DBEC-4EBB-B74E-3CC61F583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29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011117"/>
            <a:ext cx="4963538" cy="1355750"/>
          </a:xfrm>
        </p:spPr>
        <p:txBody>
          <a:bodyPr>
            <a:normAutofit fontScale="90000"/>
          </a:bodyPr>
          <a:lstStyle/>
          <a:p>
            <a:pPr algn="l"/>
            <a:r>
              <a:rPr lang="en-US" sz="4300" dirty="0" err="1"/>
              <a:t>Hukum</a:t>
            </a:r>
            <a:r>
              <a:rPr lang="en-US" sz="4300" dirty="0"/>
              <a:t> Dan </a:t>
            </a:r>
            <a:r>
              <a:rPr lang="en-US" sz="4300" dirty="0" err="1"/>
              <a:t>Moralitas</a:t>
            </a:r>
            <a:endParaRPr lang="en-US" sz="4300" dirty="0"/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14EC0F30-EE9D-4C24-806F-A37281672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524000"/>
            <a:ext cx="2309347" cy="2358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C6D5D8F-BAE2-42BF-8916-E950B8A1B13F}"/>
              </a:ext>
            </a:extLst>
          </p:cNvPr>
          <p:cNvSpPr txBox="1">
            <a:spLocks/>
          </p:cNvSpPr>
          <p:nvPr/>
        </p:nvSpPr>
        <p:spPr>
          <a:xfrm>
            <a:off x="228600" y="4013205"/>
            <a:ext cx="5877938" cy="1355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rgbClr val="002060"/>
                </a:solidFill>
              </a:rPr>
              <a:t>Dra. </a:t>
            </a:r>
            <a:r>
              <a:rPr lang="en-US" sz="2400" b="1" dirty="0" err="1">
                <a:solidFill>
                  <a:srgbClr val="002060"/>
                </a:solidFill>
              </a:rPr>
              <a:t>Devy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dirty="0" err="1">
                <a:solidFill>
                  <a:srgbClr val="002060"/>
                </a:solidFill>
              </a:rPr>
              <a:t>Stany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dirty="0" err="1">
                <a:solidFill>
                  <a:srgbClr val="002060"/>
                </a:solidFill>
              </a:rPr>
              <a:t>Walukow</a:t>
            </a:r>
            <a:r>
              <a:rPr lang="en-US" sz="2400" b="1" dirty="0">
                <a:solidFill>
                  <a:srgbClr val="002060"/>
                </a:solidFill>
              </a:rPr>
              <a:t>, </a:t>
            </a:r>
            <a:r>
              <a:rPr lang="en-US" sz="2400" b="1" dirty="0" err="1">
                <a:solidFill>
                  <a:srgbClr val="002060"/>
                </a:solidFill>
              </a:rPr>
              <a:t>M.Hum</a:t>
            </a:r>
            <a:r>
              <a:rPr lang="en-US" sz="2400" b="1" dirty="0">
                <a:solidFill>
                  <a:srgbClr val="002060"/>
                </a:solidFill>
              </a:rPr>
              <a:t>, </a:t>
            </a:r>
            <a:r>
              <a:rPr lang="en-US" sz="2400" b="1" dirty="0" err="1">
                <a:solidFill>
                  <a:srgbClr val="002060"/>
                </a:solidFill>
              </a:rPr>
              <a:t>M.Si</a:t>
            </a:r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346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40F7C485-0B26-42F5-B24F-D451D27B2E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4" r="3499" b="2"/>
          <a:stretch/>
        </p:blipFill>
        <p:spPr bwMode="auto">
          <a:xfrm>
            <a:off x="3202390" y="-1"/>
            <a:ext cx="5941610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1"/>
            <a:ext cx="3015342" cy="5355562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1400" dirty="0"/>
              <a:t> Moral </a:t>
            </a:r>
            <a:r>
              <a:rPr lang="en-US" sz="1400" dirty="0" err="1"/>
              <a:t>terhadap</a:t>
            </a:r>
            <a:r>
              <a:rPr lang="en-US" sz="1400" dirty="0"/>
              <a:t> </a:t>
            </a:r>
            <a:r>
              <a:rPr lang="en-US" sz="1400" dirty="0" err="1"/>
              <a:t>keluarga</a:t>
            </a:r>
            <a:r>
              <a:rPr lang="en-US" sz="1400" dirty="0"/>
              <a:t>, </a:t>
            </a:r>
            <a:r>
              <a:rPr lang="en-US" sz="1400" dirty="0" err="1"/>
              <a:t>yaitu</a:t>
            </a:r>
            <a:r>
              <a:rPr lang="en-US" sz="1400" dirty="0"/>
              <a:t> </a:t>
            </a:r>
            <a:r>
              <a:rPr lang="en-US" sz="1400" dirty="0" err="1"/>
              <a:t>pola</a:t>
            </a:r>
            <a:r>
              <a:rPr lang="en-US" sz="1400" dirty="0"/>
              <a:t> </a:t>
            </a:r>
            <a:r>
              <a:rPr lang="en-US" sz="1400" dirty="0" err="1"/>
              <a:t>tingkah</a:t>
            </a:r>
            <a:r>
              <a:rPr lang="en-US" sz="1400" dirty="0"/>
              <a:t> </a:t>
            </a:r>
            <a:r>
              <a:rPr lang="en-US" sz="1400" dirty="0" err="1"/>
              <a:t>laku</a:t>
            </a:r>
            <a:r>
              <a:rPr lang="en-US" sz="1400" dirty="0"/>
              <a:t>, dan </a:t>
            </a:r>
            <a:r>
              <a:rPr lang="en-US" sz="1400" dirty="0" err="1"/>
              <a:t>sikap</a:t>
            </a:r>
            <a:r>
              <a:rPr lang="en-US" sz="1400" dirty="0"/>
              <a:t> mental </a:t>
            </a:r>
            <a:r>
              <a:rPr lang="en-US" sz="1400" dirty="0" err="1"/>
              <a:t>manusia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berinteraksi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anggota</a:t>
            </a:r>
            <a:r>
              <a:rPr lang="en-US" sz="1400" dirty="0"/>
              <a:t> </a:t>
            </a:r>
            <a:r>
              <a:rPr lang="en-US" sz="1400" dirty="0" err="1"/>
              <a:t>keluarga</a:t>
            </a:r>
            <a:r>
              <a:rPr lang="en-US" sz="1400" dirty="0"/>
              <a:t>, </a:t>
            </a:r>
            <a:r>
              <a:rPr lang="en-US" sz="1400" dirty="0" err="1"/>
              <a:t>baik</a:t>
            </a:r>
            <a:r>
              <a:rPr lang="en-US" sz="1400" dirty="0"/>
              <a:t> </a:t>
            </a:r>
            <a:r>
              <a:rPr lang="en-US" sz="1400" dirty="0" err="1"/>
              <a:t>ibu</a:t>
            </a:r>
            <a:r>
              <a:rPr lang="en-US" sz="1400" dirty="0"/>
              <a:t>, </a:t>
            </a:r>
            <a:r>
              <a:rPr lang="en-US" sz="1400" dirty="0" err="1"/>
              <a:t>bapak</a:t>
            </a:r>
            <a:r>
              <a:rPr lang="en-US" sz="1400" dirty="0"/>
              <a:t>, </a:t>
            </a:r>
            <a:r>
              <a:rPr lang="en-US" sz="1400" dirty="0" err="1"/>
              <a:t>suami</a:t>
            </a:r>
            <a:r>
              <a:rPr lang="en-US" sz="1400" dirty="0"/>
              <a:t>, </a:t>
            </a:r>
            <a:r>
              <a:rPr lang="en-US" sz="1400" dirty="0" err="1"/>
              <a:t>istri</a:t>
            </a:r>
            <a:r>
              <a:rPr lang="en-US" sz="1400" dirty="0"/>
              <a:t>, </a:t>
            </a:r>
            <a:r>
              <a:rPr lang="en-US" sz="1400" dirty="0" err="1"/>
              <a:t>anak</a:t>
            </a:r>
            <a:r>
              <a:rPr lang="en-US" sz="1400" dirty="0"/>
              <a:t>, </a:t>
            </a:r>
            <a:r>
              <a:rPr lang="en-US" sz="1400" dirty="0" err="1"/>
              <a:t>saudara</a:t>
            </a:r>
            <a:r>
              <a:rPr lang="en-US" sz="1400" dirty="0"/>
              <a:t> </a:t>
            </a:r>
            <a:r>
              <a:rPr lang="en-US" sz="1400" dirty="0" err="1"/>
              <a:t>lainnya</a:t>
            </a:r>
            <a:r>
              <a:rPr lang="en-US" sz="1400" dirty="0"/>
              <a:t>. </a:t>
            </a:r>
            <a:r>
              <a:rPr lang="en-US" sz="1400" dirty="0" err="1"/>
              <a:t>Terwujudnya</a:t>
            </a:r>
            <a:r>
              <a:rPr lang="en-US" sz="1400" dirty="0"/>
              <a:t> </a:t>
            </a:r>
            <a:r>
              <a:rPr lang="en-US" sz="1400" dirty="0" err="1"/>
              <a:t>kesalehan</a:t>
            </a:r>
            <a:r>
              <a:rPr lang="en-US" sz="1400" dirty="0"/>
              <a:t> </a:t>
            </a:r>
            <a:r>
              <a:rPr lang="en-US" sz="1400" dirty="0" err="1"/>
              <a:t>keluarga</a:t>
            </a:r>
            <a:r>
              <a:rPr lang="en-US" sz="1400" dirty="0"/>
              <a:t> </a:t>
            </a:r>
            <a:r>
              <a:rPr lang="en-US" sz="1400" dirty="0" err="1"/>
              <a:t>merupakan</a:t>
            </a:r>
            <a:r>
              <a:rPr lang="en-US" sz="1400" dirty="0"/>
              <a:t> </a:t>
            </a:r>
            <a:r>
              <a:rPr lang="en-US" sz="1400" dirty="0" err="1"/>
              <a:t>sasaran</a:t>
            </a:r>
            <a:r>
              <a:rPr lang="en-US" sz="1400" dirty="0"/>
              <a:t> </a:t>
            </a:r>
            <a:r>
              <a:rPr lang="en-US" sz="1400" dirty="0" err="1"/>
              <a:t>moralitas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. 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1400" dirty="0"/>
              <a:t>Moral </a:t>
            </a:r>
            <a:r>
              <a:rPr lang="en-US" sz="1400" dirty="0" err="1"/>
              <a:t>kolektif</a:t>
            </a:r>
            <a:r>
              <a:rPr lang="en-US" sz="1400" dirty="0"/>
              <a:t>, </a:t>
            </a:r>
            <a:r>
              <a:rPr lang="en-US" sz="1400" dirty="0" err="1"/>
              <a:t>atau</a:t>
            </a:r>
            <a:r>
              <a:rPr lang="en-US" sz="1400" dirty="0"/>
              <a:t> moral </a:t>
            </a:r>
            <a:r>
              <a:rPr lang="en-US" sz="1400" dirty="0" err="1"/>
              <a:t>terhadap</a:t>
            </a:r>
            <a:r>
              <a:rPr lang="en-US" sz="1400" dirty="0"/>
              <a:t> </a:t>
            </a:r>
            <a:r>
              <a:rPr lang="en-US" sz="1400" dirty="0" err="1"/>
              <a:t>masyarakat</a:t>
            </a:r>
            <a:r>
              <a:rPr lang="en-US" sz="1400" dirty="0"/>
              <a:t> </a:t>
            </a:r>
            <a:r>
              <a:rPr lang="en-US" sz="1400" dirty="0" err="1"/>
              <a:t>yaitu</a:t>
            </a:r>
            <a:r>
              <a:rPr lang="en-US" sz="1400" dirty="0"/>
              <a:t>, tata </a:t>
            </a:r>
            <a:r>
              <a:rPr lang="en-US" sz="1400" dirty="0" err="1"/>
              <a:t>sifat</a:t>
            </a:r>
            <a:r>
              <a:rPr lang="en-US" sz="1400" dirty="0"/>
              <a:t>, dan </a:t>
            </a:r>
            <a:r>
              <a:rPr lang="en-US" sz="1400" dirty="0" err="1"/>
              <a:t>sikap</a:t>
            </a:r>
            <a:r>
              <a:rPr lang="en-US" sz="1400" dirty="0"/>
              <a:t> </a:t>
            </a:r>
            <a:r>
              <a:rPr lang="en-US" sz="1400" dirty="0" err="1"/>
              <a:t>manusia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berhubungan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masyarakat</a:t>
            </a:r>
            <a:r>
              <a:rPr lang="en-US" sz="1400" dirty="0"/>
              <a:t>. </a:t>
            </a:r>
            <a:r>
              <a:rPr lang="en-US" sz="1400" dirty="0" err="1"/>
              <a:t>Targetnya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menciptakan</a:t>
            </a:r>
            <a:r>
              <a:rPr lang="en-US" sz="1400" dirty="0"/>
              <a:t> </a:t>
            </a:r>
            <a:r>
              <a:rPr lang="en-US" sz="1400" dirty="0" err="1"/>
              <a:t>kehidupan</a:t>
            </a:r>
            <a:r>
              <a:rPr lang="en-US" sz="1400" dirty="0"/>
              <a:t> </a:t>
            </a:r>
            <a:r>
              <a:rPr lang="en-US" sz="1400" dirty="0" err="1"/>
              <a:t>bermasyarakat</a:t>
            </a:r>
            <a:r>
              <a:rPr lang="en-US" sz="1400" dirty="0"/>
              <a:t> yang </a:t>
            </a:r>
            <a:r>
              <a:rPr lang="en-US" sz="1400" dirty="0" err="1"/>
              <a:t>santun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berbagai</a:t>
            </a:r>
            <a:r>
              <a:rPr lang="en-US" sz="1400" dirty="0"/>
              <a:t> </a:t>
            </a:r>
            <a:r>
              <a:rPr lang="en-US" sz="1400" dirty="0" err="1"/>
              <a:t>dimensinya</a:t>
            </a:r>
            <a:r>
              <a:rPr lang="en-US" sz="1400" dirty="0"/>
              <a:t> (</a:t>
            </a:r>
            <a:r>
              <a:rPr lang="en-US" sz="1400" dirty="0" err="1"/>
              <a:t>ekonomi</a:t>
            </a:r>
            <a:r>
              <a:rPr lang="en-US" sz="1400" dirty="0"/>
              <a:t>, </a:t>
            </a:r>
            <a:r>
              <a:rPr lang="en-US" sz="1400" dirty="0" err="1"/>
              <a:t>sosial</a:t>
            </a:r>
            <a:r>
              <a:rPr lang="en-US" sz="1400" dirty="0"/>
              <a:t>, </a:t>
            </a:r>
            <a:r>
              <a:rPr lang="en-US" sz="1400" dirty="0" err="1"/>
              <a:t>politik</a:t>
            </a:r>
            <a:r>
              <a:rPr lang="en-US" sz="1400" dirty="0"/>
              <a:t>, dan </a:t>
            </a:r>
            <a:r>
              <a:rPr lang="en-US" sz="1400" dirty="0" err="1"/>
              <a:t>budaya</a:t>
            </a:r>
            <a:r>
              <a:rPr lang="en-US" sz="1400" dirty="0"/>
              <a:t>, dan lain </a:t>
            </a:r>
            <a:r>
              <a:rPr lang="en-US" sz="1400" dirty="0" err="1"/>
              <a:t>sebagainya</a:t>
            </a:r>
            <a:r>
              <a:rPr lang="en-US" sz="1400" dirty="0"/>
              <a:t>) yang </a:t>
            </a:r>
            <a:r>
              <a:rPr lang="en-US" sz="1400" dirty="0" err="1"/>
              <a:t>dilandasi</a:t>
            </a:r>
            <a:r>
              <a:rPr lang="en-US" sz="1400" dirty="0"/>
              <a:t> </a:t>
            </a:r>
            <a:r>
              <a:rPr lang="en-US" sz="1400" dirty="0" err="1"/>
              <a:t>nilai-nilai</a:t>
            </a:r>
            <a:r>
              <a:rPr lang="en-US" sz="1400" dirty="0"/>
              <a:t> moral. 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1400" dirty="0"/>
              <a:t> Moral </a:t>
            </a:r>
            <a:r>
              <a:rPr lang="en-US" sz="1400" dirty="0" err="1"/>
              <a:t>terhadap</a:t>
            </a:r>
            <a:r>
              <a:rPr lang="en-US" sz="1400" dirty="0"/>
              <a:t> </a:t>
            </a:r>
            <a:r>
              <a:rPr lang="en-US" sz="1400" dirty="0" err="1"/>
              <a:t>alam</a:t>
            </a:r>
            <a:r>
              <a:rPr lang="en-US" sz="1400" dirty="0"/>
              <a:t> (</a:t>
            </a:r>
            <a:r>
              <a:rPr lang="en-US" sz="1400" dirty="0" err="1"/>
              <a:t>lingkungan</a:t>
            </a:r>
            <a:r>
              <a:rPr lang="en-US" sz="1400" dirty="0"/>
              <a:t>), </a:t>
            </a:r>
            <a:r>
              <a:rPr lang="en-US" sz="1400" dirty="0" err="1"/>
              <a:t>yaitu</a:t>
            </a:r>
            <a:r>
              <a:rPr lang="en-US" sz="1400" dirty="0"/>
              <a:t> </a:t>
            </a:r>
            <a:r>
              <a:rPr lang="en-US" sz="1400" dirty="0" err="1"/>
              <a:t>pola</a:t>
            </a:r>
            <a:r>
              <a:rPr lang="en-US" sz="1400" dirty="0"/>
              <a:t> </a:t>
            </a:r>
            <a:r>
              <a:rPr lang="en-US" sz="1400" dirty="0" err="1"/>
              <a:t>sifat</a:t>
            </a:r>
            <a:r>
              <a:rPr lang="en-US" sz="1400" dirty="0"/>
              <a:t>, dan </a:t>
            </a:r>
            <a:r>
              <a:rPr lang="en-US" sz="1400" dirty="0" err="1"/>
              <a:t>sikap</a:t>
            </a:r>
            <a:r>
              <a:rPr lang="en-US" sz="1400" dirty="0"/>
              <a:t> </a:t>
            </a:r>
            <a:r>
              <a:rPr lang="en-US" sz="1400" dirty="0" err="1"/>
              <a:t>manusia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berinteraksi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alam</a:t>
            </a:r>
            <a:r>
              <a:rPr lang="en-US" sz="1400" dirty="0"/>
              <a:t>, dan </a:t>
            </a:r>
            <a:r>
              <a:rPr lang="en-US" sz="1400" dirty="0" err="1"/>
              <a:t>lingkungan</a:t>
            </a:r>
            <a:r>
              <a:rPr lang="en-US" sz="1400" dirty="0"/>
              <a:t>, </a:t>
            </a:r>
            <a:r>
              <a:rPr lang="en-US" sz="1400" dirty="0" err="1"/>
              <a:t>termasuk</a:t>
            </a:r>
            <a:r>
              <a:rPr lang="en-US" sz="1400" dirty="0"/>
              <a:t> </a:t>
            </a:r>
            <a:r>
              <a:rPr lang="en-US" sz="1400" dirty="0" err="1"/>
              <a:t>tumbuhan</a:t>
            </a:r>
            <a:r>
              <a:rPr lang="en-US" sz="1400" dirty="0"/>
              <a:t>, dan </a:t>
            </a:r>
            <a:r>
              <a:rPr lang="en-US" sz="1400" dirty="0" err="1"/>
              <a:t>binatang</a:t>
            </a:r>
            <a:r>
              <a:rPr lang="en-US" sz="1400" dirty="0"/>
              <a:t>. </a:t>
            </a:r>
          </a:p>
          <a:p>
            <a:pPr algn="just">
              <a:lnSpc>
                <a:spcPct val="90000"/>
              </a:lnSpc>
            </a:pPr>
            <a:endParaRPr lang="en-US" sz="1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28259" y="0"/>
            <a:ext cx="9144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3681413"/>
            <a:ext cx="357266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107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2581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249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00875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4047" y="-8467"/>
            <a:ext cx="967571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4249" y="-8467"/>
            <a:ext cx="937369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8749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1244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E995087D-CB06-4690-9DB6-69B3B895C5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4" r="3499" b="2"/>
          <a:stretch/>
        </p:blipFill>
        <p:spPr bwMode="auto">
          <a:xfrm>
            <a:off x="4572000" y="-1"/>
            <a:ext cx="4572000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999" y="381001"/>
            <a:ext cx="4061619" cy="5660362"/>
          </a:xfrm>
        </p:spPr>
        <p:txBody>
          <a:bodyPr>
            <a:noAutofit/>
          </a:bodyPr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sz="1400" dirty="0"/>
              <a:t>b). </a:t>
            </a:r>
            <a:r>
              <a:rPr lang="en-US" sz="1400" dirty="0" err="1"/>
              <a:t>Macam-Macam</a:t>
            </a:r>
            <a:r>
              <a:rPr lang="en-US" sz="1400" dirty="0"/>
              <a:t> Norma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1400" b="1" dirty="0">
                <a:effectLst/>
              </a:rPr>
              <a:t>Norma Agama :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norma</a:t>
            </a:r>
            <a:r>
              <a:rPr lang="en-US" sz="1400" dirty="0">
                <a:effectLst/>
              </a:rPr>
              <a:t> yang </a:t>
            </a:r>
            <a:r>
              <a:rPr lang="en-US" sz="1400" dirty="0" err="1">
                <a:effectLst/>
              </a:rPr>
              <a:t>berdasarkan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ajaran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suatu</a:t>
            </a:r>
            <a:r>
              <a:rPr lang="en-US" sz="1400" dirty="0">
                <a:effectLst/>
              </a:rPr>
              <a:t> agama .  Norma </a:t>
            </a:r>
            <a:r>
              <a:rPr lang="en-US" sz="1400" dirty="0" err="1">
                <a:effectLst/>
              </a:rPr>
              <a:t>ini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bersifat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mutlak</a:t>
            </a:r>
            <a:r>
              <a:rPr lang="en-US" sz="1400" dirty="0">
                <a:effectLst/>
              </a:rPr>
              <a:t> yang </a:t>
            </a:r>
            <a:r>
              <a:rPr lang="en-US" sz="1400" dirty="0" err="1">
                <a:effectLst/>
              </a:rPr>
              <a:t>mengharuskan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ketaatan</a:t>
            </a:r>
            <a:r>
              <a:rPr lang="en-US" sz="1400" dirty="0">
                <a:effectLst/>
              </a:rPr>
              <a:t> para </a:t>
            </a:r>
            <a:r>
              <a:rPr lang="en-US" sz="1400" dirty="0" err="1">
                <a:effectLst/>
              </a:rPr>
              <a:t>penganutnya</a:t>
            </a:r>
            <a:r>
              <a:rPr lang="en-US" sz="1400" dirty="0">
                <a:effectLst/>
              </a:rPr>
              <a:t>. 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ü"/>
            </a:pPr>
            <a:endParaRPr lang="en-US" sz="1400" dirty="0">
              <a:effectLst/>
            </a:endParaRPr>
          </a:p>
          <a:p>
            <a:pPr algn="just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1400" b="1" dirty="0">
                <a:effectLst/>
              </a:rPr>
              <a:t>Norma </a:t>
            </a:r>
            <a:r>
              <a:rPr lang="en-US" sz="1400" b="1" dirty="0" err="1">
                <a:effectLst/>
              </a:rPr>
              <a:t>Kesusilaan</a:t>
            </a:r>
            <a:r>
              <a:rPr lang="en-US" sz="1400" b="1" dirty="0">
                <a:effectLst/>
              </a:rPr>
              <a:t> : </a:t>
            </a:r>
            <a:r>
              <a:rPr lang="en-US" sz="1400" dirty="0" err="1">
                <a:effectLst/>
              </a:rPr>
              <a:t>norma</a:t>
            </a:r>
            <a:r>
              <a:rPr lang="en-US" sz="1400" dirty="0">
                <a:effectLst/>
              </a:rPr>
              <a:t> yang </a:t>
            </a:r>
            <a:r>
              <a:rPr lang="en-US" sz="1400" dirty="0" err="1">
                <a:effectLst/>
              </a:rPr>
              <a:t>didasarkan</a:t>
            </a:r>
            <a:r>
              <a:rPr lang="en-US" sz="1400" dirty="0">
                <a:effectLst/>
              </a:rPr>
              <a:t> pada </a:t>
            </a:r>
            <a:r>
              <a:rPr lang="en-US" sz="1400" dirty="0" err="1">
                <a:effectLst/>
              </a:rPr>
              <a:t>hati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nurani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atau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akhlak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manusia</a:t>
            </a:r>
            <a:r>
              <a:rPr lang="en-US" sz="1400" dirty="0">
                <a:effectLst/>
              </a:rPr>
              <a:t>. 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ü"/>
            </a:pPr>
            <a:endParaRPr lang="en-US" sz="1400" dirty="0">
              <a:effectLst/>
            </a:endParaRPr>
          </a:p>
          <a:p>
            <a:pPr algn="just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1400" b="1" dirty="0">
                <a:effectLst/>
              </a:rPr>
              <a:t>Norma </a:t>
            </a:r>
            <a:r>
              <a:rPr lang="en-US" sz="1400" b="1" dirty="0" err="1">
                <a:effectLst/>
              </a:rPr>
              <a:t>Kesopanan</a:t>
            </a:r>
            <a:r>
              <a:rPr lang="en-US" sz="1400" b="1" dirty="0">
                <a:effectLst/>
              </a:rPr>
              <a:t> :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norma</a:t>
            </a:r>
            <a:r>
              <a:rPr lang="en-US" sz="1400" dirty="0">
                <a:effectLst/>
              </a:rPr>
              <a:t> yang </a:t>
            </a:r>
            <a:r>
              <a:rPr lang="en-US" sz="1400" dirty="0" err="1">
                <a:effectLst/>
              </a:rPr>
              <a:t>berpangkal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dari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aturan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tingkah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laku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cara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berlaku</a:t>
            </a:r>
            <a:r>
              <a:rPr lang="en-US" sz="1400" dirty="0">
                <a:effectLst/>
              </a:rPr>
              <a:t> di </a:t>
            </a:r>
            <a:r>
              <a:rPr lang="en-US" sz="1400" dirty="0" err="1">
                <a:effectLst/>
              </a:rPr>
              <a:t>lingkungan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masyarakat</a:t>
            </a:r>
            <a:r>
              <a:rPr lang="en-US" sz="1400" dirty="0">
                <a:effectLst/>
              </a:rPr>
              <a:t>. 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ü"/>
            </a:pPr>
            <a:endParaRPr lang="en-US" sz="1400" dirty="0">
              <a:effectLst/>
            </a:endParaRPr>
          </a:p>
          <a:p>
            <a:pPr algn="just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1400" b="1" dirty="0">
                <a:effectLst/>
              </a:rPr>
              <a:t> Norma </a:t>
            </a:r>
            <a:r>
              <a:rPr lang="en-US" sz="1400" b="1" dirty="0" err="1">
                <a:effectLst/>
              </a:rPr>
              <a:t>Kebiasaan</a:t>
            </a:r>
            <a:r>
              <a:rPr lang="en-US" sz="1400" b="1" dirty="0">
                <a:effectLst/>
              </a:rPr>
              <a:t> : </a:t>
            </a:r>
            <a:r>
              <a:rPr lang="en-US" sz="1400" b="1" dirty="0" err="1">
                <a:effectLst/>
              </a:rPr>
              <a:t>n</a:t>
            </a:r>
            <a:r>
              <a:rPr lang="en-US" sz="1400" dirty="0" err="1">
                <a:effectLst/>
              </a:rPr>
              <a:t>orma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ini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merupakan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hasil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perbuatan</a:t>
            </a:r>
            <a:r>
              <a:rPr lang="en-US" sz="1400" dirty="0">
                <a:effectLst/>
              </a:rPr>
              <a:t> yang </a:t>
            </a:r>
            <a:r>
              <a:rPr lang="en-US" sz="1400" dirty="0" err="1">
                <a:effectLst/>
              </a:rPr>
              <a:t>dilakukan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secara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berulang-ulang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dalam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bentuk</a:t>
            </a:r>
            <a:r>
              <a:rPr lang="en-US" sz="1400" dirty="0">
                <a:effectLst/>
              </a:rPr>
              <a:t> yang </a:t>
            </a:r>
            <a:r>
              <a:rPr lang="en-US" sz="1400" dirty="0" err="1">
                <a:effectLst/>
              </a:rPr>
              <a:t>sama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sehingga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menjadi</a:t>
            </a:r>
            <a:r>
              <a:rPr lang="en-US" sz="1400" dirty="0">
                <a:effectLst/>
              </a:rPr>
              <a:t>  </a:t>
            </a:r>
            <a:r>
              <a:rPr lang="en-US" sz="1400" dirty="0" err="1">
                <a:effectLst/>
              </a:rPr>
              <a:t>kebiasaan</a:t>
            </a:r>
            <a:r>
              <a:rPr lang="en-US" sz="1400" dirty="0">
                <a:effectLst/>
              </a:rPr>
              <a:t>. 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ü"/>
            </a:pPr>
            <a:endParaRPr lang="en-US" sz="1400" dirty="0">
              <a:effectLst/>
            </a:endParaRPr>
          </a:p>
          <a:p>
            <a:pPr algn="just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1400" b="1" dirty="0">
                <a:effectLst/>
              </a:rPr>
              <a:t>Norma </a:t>
            </a:r>
            <a:r>
              <a:rPr lang="en-US" sz="1400" b="1" dirty="0" err="1">
                <a:effectLst/>
              </a:rPr>
              <a:t>Hukum</a:t>
            </a:r>
            <a:r>
              <a:rPr lang="en-US" sz="1400" b="1" dirty="0">
                <a:effectLst/>
              </a:rPr>
              <a:t> : </a:t>
            </a:r>
            <a:r>
              <a:rPr lang="en-US" sz="1400" dirty="0" err="1">
                <a:effectLst/>
              </a:rPr>
              <a:t>himpunan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petunjuk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hidup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atau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perintah</a:t>
            </a:r>
            <a:r>
              <a:rPr lang="en-US" sz="1400" dirty="0">
                <a:effectLst/>
              </a:rPr>
              <a:t> dan </a:t>
            </a:r>
            <a:r>
              <a:rPr lang="en-US" sz="1400" dirty="0" err="1">
                <a:effectLst/>
              </a:rPr>
              <a:t>larangan</a:t>
            </a:r>
            <a:r>
              <a:rPr lang="en-US" sz="1400" dirty="0">
                <a:effectLst/>
              </a:rPr>
              <a:t> yang </a:t>
            </a:r>
            <a:r>
              <a:rPr lang="en-US" sz="1400" dirty="0" err="1">
                <a:effectLst/>
              </a:rPr>
              <a:t>mengatur</a:t>
            </a:r>
            <a:r>
              <a:rPr lang="en-US" sz="1400" dirty="0">
                <a:effectLst/>
              </a:rPr>
              <a:t> tata </a:t>
            </a:r>
            <a:r>
              <a:rPr lang="en-US" sz="1400" dirty="0" err="1">
                <a:effectLst/>
              </a:rPr>
              <a:t>tertib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dalam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suatu</a:t>
            </a:r>
            <a:r>
              <a:rPr lang="en-US" sz="1400" dirty="0">
                <a:effectLst/>
              </a:rPr>
              <a:t>  </a:t>
            </a:r>
            <a:r>
              <a:rPr lang="en-US" sz="1400" dirty="0" err="1">
                <a:effectLst/>
              </a:rPr>
              <a:t>masyarakat</a:t>
            </a:r>
            <a:r>
              <a:rPr lang="en-US" sz="1400" dirty="0">
                <a:effectLst/>
              </a:rPr>
              <a:t> (negara). </a:t>
            </a:r>
            <a:r>
              <a:rPr lang="en-US" sz="1400" dirty="0" err="1">
                <a:effectLst/>
              </a:rPr>
              <a:t>Sangsi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norma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hukum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bersifat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mengikat</a:t>
            </a:r>
            <a:r>
              <a:rPr lang="en-US" sz="1400" dirty="0">
                <a:effectLst/>
              </a:rPr>
              <a:t> dan </a:t>
            </a:r>
            <a:r>
              <a:rPr lang="en-US" sz="1400" dirty="0" err="1">
                <a:effectLst/>
              </a:rPr>
              <a:t>memaksa</a:t>
            </a:r>
            <a:r>
              <a:rPr lang="en-US" sz="1400" dirty="0">
                <a:effectLst/>
              </a:rPr>
              <a:t>. 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sz="1400" dirty="0"/>
          </a:p>
          <a:p>
            <a:pPr algn="just">
              <a:lnSpc>
                <a:spcPct val="90000"/>
              </a:lnSpc>
            </a:pPr>
            <a:endParaRPr lang="en-US" sz="1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28259" y="0"/>
            <a:ext cx="9144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3681413"/>
            <a:ext cx="357266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107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2581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249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00875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4047" y="-8467"/>
            <a:ext cx="967571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4249" y="-8467"/>
            <a:ext cx="937369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8749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764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81F4E06C-291A-4EDA-93D4-FEB4EE18F5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4" r="3499" b="2"/>
          <a:stretch/>
        </p:blipFill>
        <p:spPr bwMode="auto">
          <a:xfrm>
            <a:off x="3202390" y="-1"/>
            <a:ext cx="5941610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609601"/>
            <a:ext cx="2888342" cy="543176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dirty="0"/>
              <a:t>c). </a:t>
            </a:r>
            <a:r>
              <a:rPr lang="en-US" dirty="0" err="1"/>
              <a:t>Pertumbuhan</a:t>
            </a:r>
            <a:r>
              <a:rPr lang="en-US" dirty="0"/>
              <a:t> </a:t>
            </a:r>
            <a:r>
              <a:rPr lang="en-US" dirty="0" err="1"/>
              <a:t>Hati</a:t>
            </a:r>
            <a:r>
              <a:rPr lang="en-US" dirty="0"/>
              <a:t> </a:t>
            </a:r>
            <a:r>
              <a:rPr lang="en-US" dirty="0" err="1"/>
              <a:t>Nurani</a:t>
            </a:r>
            <a:r>
              <a:rPr lang="en-US" dirty="0"/>
              <a:t>  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dirty="0"/>
          </a:p>
          <a:p>
            <a:pPr marL="0" indent="0" algn="just">
              <a:lnSpc>
                <a:spcPct val="90000"/>
              </a:lnSpc>
              <a:buNone/>
            </a:pPr>
            <a:r>
              <a:rPr lang="en-US" dirty="0" err="1"/>
              <a:t>Hati</a:t>
            </a:r>
            <a:r>
              <a:rPr lang="en-US" dirty="0"/>
              <a:t> </a:t>
            </a:r>
            <a:r>
              <a:rPr lang="en-US" dirty="0" err="1"/>
              <a:t>nurani</a:t>
            </a:r>
            <a:r>
              <a:rPr lang="en-US" dirty="0"/>
              <a:t> 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</a:t>
            </a:r>
            <a:r>
              <a:rPr lang="en-US" dirty="0" err="1"/>
              <a:t>kepribadian</a:t>
            </a:r>
            <a:r>
              <a:rPr lang="en-US" dirty="0"/>
              <a:t> :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ü"/>
            </a:pPr>
            <a:r>
              <a:rPr lang="en-US" dirty="0" err="1"/>
              <a:t>Hati</a:t>
            </a:r>
            <a:r>
              <a:rPr lang="en-US" dirty="0"/>
              <a:t> </a:t>
            </a:r>
            <a:r>
              <a:rPr lang="en-US" dirty="0" err="1"/>
              <a:t>nurani</a:t>
            </a:r>
            <a:r>
              <a:rPr lang="en-US" dirty="0"/>
              <a:t>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pertumbuhan</a:t>
            </a:r>
            <a:r>
              <a:rPr lang="en-US" dirty="0"/>
              <a:t> : </a:t>
            </a:r>
            <a:r>
              <a:rPr lang="en-US" dirty="0" err="1"/>
              <a:t>maju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mundur</a:t>
            </a:r>
            <a:r>
              <a:rPr lang="en-US" dirty="0"/>
              <a:t>.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ü"/>
            </a:pP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pertumbuhan</a:t>
            </a:r>
            <a:r>
              <a:rPr lang="en-US" dirty="0"/>
              <a:t> </a:t>
            </a:r>
            <a:r>
              <a:rPr lang="en-US" dirty="0" err="1"/>
              <a:t>hati</a:t>
            </a:r>
            <a:r>
              <a:rPr lang="en-US" dirty="0"/>
              <a:t> </a:t>
            </a:r>
            <a:r>
              <a:rPr lang="en-US" dirty="0" err="1"/>
              <a:t>nurani</a:t>
            </a:r>
            <a:r>
              <a:rPr lang="en-US" dirty="0"/>
              <a:t>.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ü"/>
            </a:pPr>
            <a:r>
              <a:rPr lang="en-US" dirty="0" err="1"/>
              <a:t>Hati</a:t>
            </a:r>
            <a:r>
              <a:rPr lang="en-US" dirty="0"/>
              <a:t> </a:t>
            </a:r>
            <a:r>
              <a:rPr lang="en-US" dirty="0" err="1"/>
              <a:t>nurani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tergantung</a:t>
            </a:r>
            <a:r>
              <a:rPr lang="en-US" dirty="0"/>
              <a:t> pada </a:t>
            </a:r>
            <a:r>
              <a:rPr lang="en-US" dirty="0" err="1"/>
              <a:t>usaha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.  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28259" y="0"/>
            <a:ext cx="9144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3681413"/>
            <a:ext cx="357266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107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2581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249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00875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4047" y="-8467"/>
            <a:ext cx="967571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4249" y="-8467"/>
            <a:ext cx="937369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8749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9821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1FDA32B4-749C-4CF6-A68E-35921717BE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4" r="3499" b="2"/>
          <a:stretch/>
        </p:blipFill>
        <p:spPr bwMode="auto">
          <a:xfrm>
            <a:off x="4114800" y="-1"/>
            <a:ext cx="5029200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999" y="533401"/>
            <a:ext cx="3604419" cy="550796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dirty="0"/>
              <a:t>d). Salah dan </a:t>
            </a:r>
            <a:r>
              <a:rPr lang="en-US" dirty="0" err="1"/>
              <a:t>Dosa</a:t>
            </a:r>
            <a:r>
              <a:rPr lang="en-US" dirty="0"/>
              <a:t>  </a:t>
            </a:r>
          </a:p>
          <a:p>
            <a:pPr algn="just">
              <a:lnSpc>
                <a:spcPct val="90000"/>
              </a:lnSpc>
              <a:buFont typeface="Courier New" pitchFamily="49" charset="0"/>
              <a:buChar char="o"/>
            </a:pPr>
            <a:r>
              <a:rPr lang="en-US" dirty="0"/>
              <a:t>Salah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yang </a:t>
            </a:r>
            <a:r>
              <a:rPr lang="en-US" dirty="0" err="1"/>
              <a:t>objektif</a:t>
            </a:r>
            <a:r>
              <a:rPr lang="en-US" dirty="0"/>
              <a:t> </a:t>
            </a:r>
            <a:r>
              <a:rPr lang="en-US" dirty="0" err="1"/>
              <a:t>melawan</a:t>
            </a:r>
            <a:r>
              <a:rPr lang="en-US" dirty="0"/>
              <a:t> </a:t>
            </a:r>
            <a:r>
              <a:rPr lang="en-US" dirty="0" err="1"/>
              <a:t>norma</a:t>
            </a:r>
            <a:r>
              <a:rPr lang="en-US" dirty="0"/>
              <a:t>.</a:t>
            </a:r>
          </a:p>
          <a:p>
            <a:pPr algn="just">
              <a:lnSpc>
                <a:spcPct val="90000"/>
              </a:lnSpc>
              <a:buFont typeface="Courier New" pitchFamily="49" charset="0"/>
              <a:buChar char="o"/>
            </a:pPr>
            <a:r>
              <a:rPr lang="en-US" dirty="0" err="1"/>
              <a:t>Dosa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yang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sengaja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subjektif</a:t>
            </a:r>
            <a:r>
              <a:rPr lang="en-US" dirty="0"/>
              <a:t> (</a:t>
            </a:r>
            <a:r>
              <a:rPr lang="en-US" dirty="0" err="1"/>
              <a:t>hati</a:t>
            </a:r>
            <a:r>
              <a:rPr lang="en-US" dirty="0"/>
              <a:t> </a:t>
            </a:r>
            <a:r>
              <a:rPr lang="en-US" dirty="0" err="1"/>
              <a:t>nurani</a:t>
            </a:r>
            <a:r>
              <a:rPr lang="en-US" dirty="0"/>
              <a:t>)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.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dirty="0"/>
              <a:t>e). </a:t>
            </a:r>
            <a:r>
              <a:rPr lang="en-US" dirty="0" err="1"/>
              <a:t>Keutamaan</a:t>
            </a:r>
            <a:r>
              <a:rPr lang="en-US" dirty="0"/>
              <a:t> Moral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ü"/>
            </a:pPr>
            <a:r>
              <a:rPr lang="en-US" dirty="0" err="1"/>
              <a:t>Keutamaan</a:t>
            </a:r>
            <a:r>
              <a:rPr lang="en-US" dirty="0"/>
              <a:t> :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dicapai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bersikap</a:t>
            </a:r>
            <a:r>
              <a:rPr lang="en-US" dirty="0"/>
              <a:t> </a:t>
            </a:r>
            <a:r>
              <a:rPr lang="en-US" dirty="0" err="1"/>
              <a:t>batin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berbuat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.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dirty="0"/>
              <a:t>Mis; </a:t>
            </a:r>
            <a:r>
              <a:rPr lang="en-US" dirty="0" err="1"/>
              <a:t>rendah</a:t>
            </a:r>
            <a:r>
              <a:rPr lang="en-US" dirty="0"/>
              <a:t> </a:t>
            </a:r>
            <a:r>
              <a:rPr lang="en-US" dirty="0" err="1"/>
              <a:t>hati</a:t>
            </a:r>
            <a:r>
              <a:rPr lang="en-US" dirty="0"/>
              <a:t>, </a:t>
            </a:r>
            <a:r>
              <a:rPr lang="en-US" dirty="0" err="1"/>
              <a:t>keterbukaan</a:t>
            </a:r>
            <a:r>
              <a:rPr lang="en-US" dirty="0"/>
              <a:t>, </a:t>
            </a:r>
            <a:r>
              <a:rPr lang="en-US" dirty="0" err="1"/>
              <a:t>kebijaksanaan</a:t>
            </a:r>
            <a:r>
              <a:rPr lang="en-US" dirty="0"/>
              <a:t>, </a:t>
            </a:r>
            <a:r>
              <a:rPr lang="en-US" dirty="0" err="1"/>
              <a:t>jujur</a:t>
            </a:r>
            <a:r>
              <a:rPr lang="en-US" dirty="0"/>
              <a:t>, </a:t>
            </a:r>
            <a:r>
              <a:rPr lang="en-US" dirty="0" err="1"/>
              <a:t>adil</a:t>
            </a:r>
            <a:r>
              <a:rPr lang="en-US" dirty="0"/>
              <a:t>, </a:t>
            </a:r>
            <a:r>
              <a:rPr lang="en-US" dirty="0" err="1"/>
              <a:t>dsb</a:t>
            </a:r>
            <a:r>
              <a:rPr lang="en-US" dirty="0"/>
              <a:t>.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ü"/>
            </a:pP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Sang </a:t>
            </a:r>
            <a:r>
              <a:rPr lang="en-US" dirty="0" err="1"/>
              <a:t>Pencipta</a:t>
            </a:r>
            <a:r>
              <a:rPr lang="en-US" dirty="0"/>
              <a:t> : Iman.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dirty="0"/>
          </a:p>
          <a:p>
            <a:pPr marL="0" indent="0" algn="just">
              <a:lnSpc>
                <a:spcPct val="90000"/>
              </a:lnSpc>
              <a:buNone/>
            </a:pP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28259" y="0"/>
            <a:ext cx="9144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3681413"/>
            <a:ext cx="357266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107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2581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249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00875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4047" y="-8467"/>
            <a:ext cx="967571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4249" y="-8467"/>
            <a:ext cx="937369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8749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3422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A8A15123-EF1D-4DE6-AEFB-A55B967864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4" r="3499" b="2"/>
          <a:stretch/>
        </p:blipFill>
        <p:spPr bwMode="auto">
          <a:xfrm>
            <a:off x="4114800" y="-1"/>
            <a:ext cx="5029200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999" y="156238"/>
            <a:ext cx="2888343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dirty="0" err="1"/>
              <a:t>Hukum</a:t>
            </a:r>
            <a:r>
              <a:rPr lang="en-US" sz="2500" dirty="0"/>
              <a:t> dan </a:t>
            </a:r>
            <a:r>
              <a:rPr lang="en-US" sz="2500" dirty="0" err="1"/>
              <a:t>Kehidupan</a:t>
            </a:r>
            <a:r>
              <a:rPr lang="en-US" sz="2500" dirty="0"/>
              <a:t> </a:t>
            </a:r>
            <a:r>
              <a:rPr lang="en-US" sz="2500" dirty="0" err="1"/>
              <a:t>dalam</a:t>
            </a:r>
            <a:r>
              <a:rPr lang="en-US" sz="2500" dirty="0"/>
              <a:t> </a:t>
            </a:r>
            <a:r>
              <a:rPr lang="en-US" sz="2500" dirty="0" err="1"/>
              <a:t>Pandangan</a:t>
            </a:r>
            <a:r>
              <a:rPr lang="en-US" sz="2500" dirty="0"/>
              <a:t> Kristen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477039"/>
            <a:ext cx="4064000" cy="456432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000" dirty="0"/>
          </a:p>
          <a:p>
            <a:pPr algn="just">
              <a:lnSpc>
                <a:spcPct val="90000"/>
              </a:lnSpc>
              <a:buFont typeface="Courier New" panose="02070309020205020404" pitchFamily="49" charset="0"/>
              <a:buChar char="o"/>
              <a:defRPr/>
            </a:pPr>
            <a:r>
              <a:rPr lang="en-US" altLang="en-US" sz="1400" dirty="0"/>
              <a:t>Allah </a:t>
            </a:r>
            <a:r>
              <a:rPr lang="en-US" altLang="en-US" sz="1400" dirty="0" err="1"/>
              <a:t>berdaulat</a:t>
            </a:r>
            <a:r>
              <a:rPr lang="en-US" altLang="en-US" sz="1400" dirty="0"/>
              <a:t>: </a:t>
            </a:r>
            <a:r>
              <a:rPr lang="en-US" altLang="en-US" sz="1400" dirty="0" err="1"/>
              <a:t>Perintah</a:t>
            </a:r>
            <a:r>
              <a:rPr lang="en-US" altLang="en-US" sz="1400" dirty="0"/>
              <a:t> Allah </a:t>
            </a:r>
            <a:r>
              <a:rPr lang="en-US" altLang="en-US" sz="1400" dirty="0" err="1"/>
              <a:t>tdk</a:t>
            </a:r>
            <a:r>
              <a:rPr lang="en-US" altLang="en-US" sz="1400" dirty="0"/>
              <a:t> </a:t>
            </a:r>
            <a:r>
              <a:rPr lang="en-US" altLang="en-US" sz="1400" dirty="0" err="1"/>
              <a:t>diberikan</a:t>
            </a:r>
            <a:r>
              <a:rPr lang="en-US" altLang="en-US" sz="1400" dirty="0"/>
              <a:t> </a:t>
            </a:r>
            <a:r>
              <a:rPr lang="en-US" altLang="en-US" sz="1400" dirty="0" err="1"/>
              <a:t>sembarangan</a:t>
            </a:r>
            <a:r>
              <a:rPr lang="en-US" altLang="en-US" sz="1400" dirty="0"/>
              <a:t>, </a:t>
            </a:r>
            <a:r>
              <a:rPr lang="en-US" altLang="en-US" sz="1400" dirty="0" err="1"/>
              <a:t>ttp</a:t>
            </a:r>
            <a:r>
              <a:rPr lang="en-US" altLang="en-US" sz="1400" dirty="0"/>
              <a:t> </a:t>
            </a:r>
            <a:r>
              <a:rPr lang="en-US" altLang="en-US" sz="1400" dirty="0" err="1"/>
              <a:t>meneguhkan</a:t>
            </a:r>
            <a:r>
              <a:rPr lang="en-US" altLang="en-US" sz="1400" dirty="0"/>
              <a:t> </a:t>
            </a:r>
            <a:r>
              <a:rPr lang="en-US" altLang="en-US" sz="1400" dirty="0" err="1"/>
              <a:t>apa</a:t>
            </a:r>
            <a:r>
              <a:rPr lang="en-US" altLang="en-US" sz="1400" dirty="0"/>
              <a:t> </a:t>
            </a:r>
            <a:r>
              <a:rPr lang="en-US" altLang="en-US" sz="1400" dirty="0" err="1"/>
              <a:t>yg</a:t>
            </a:r>
            <a:r>
              <a:rPr lang="en-US" altLang="en-US" sz="1400" dirty="0"/>
              <a:t> </a:t>
            </a:r>
            <a:r>
              <a:rPr lang="en-US" altLang="en-US" sz="1400" dirty="0" err="1"/>
              <a:t>sdh</a:t>
            </a:r>
            <a:r>
              <a:rPr lang="en-US" altLang="en-US" sz="1400" dirty="0"/>
              <a:t> </a:t>
            </a:r>
            <a:r>
              <a:rPr lang="en-US" altLang="en-US" sz="1400" dirty="0" err="1"/>
              <a:t>disiratkan</a:t>
            </a:r>
            <a:r>
              <a:rPr lang="en-US" altLang="en-US" sz="1400" dirty="0"/>
              <a:t> </a:t>
            </a:r>
            <a:r>
              <a:rPr lang="en-US" altLang="en-US" sz="1400" dirty="0" err="1"/>
              <a:t>melalui</a:t>
            </a:r>
            <a:r>
              <a:rPr lang="en-US" altLang="en-US" sz="1400" dirty="0"/>
              <a:t> </a:t>
            </a:r>
            <a:r>
              <a:rPr lang="en-US" altLang="en-US" sz="1400" dirty="0" err="1"/>
              <a:t>mandat</a:t>
            </a:r>
            <a:r>
              <a:rPr lang="en-US" altLang="en-US" sz="1400" dirty="0"/>
              <a:t> </a:t>
            </a:r>
            <a:r>
              <a:rPr lang="en-US" altLang="en-US" sz="1400" dirty="0" err="1"/>
              <a:t>budaya</a:t>
            </a:r>
            <a:r>
              <a:rPr lang="en-US" altLang="en-US" sz="1400" dirty="0"/>
              <a:t>.</a:t>
            </a:r>
          </a:p>
          <a:p>
            <a:pPr algn="just">
              <a:lnSpc>
                <a:spcPct val="90000"/>
              </a:lnSpc>
              <a:buFont typeface="Courier New" panose="02070309020205020404" pitchFamily="49" charset="0"/>
              <a:buChar char="o"/>
              <a:defRPr/>
            </a:pPr>
            <a:r>
              <a:rPr lang="en-US" altLang="en-US" sz="1400" dirty="0" err="1"/>
              <a:t>Kebutuhan</a:t>
            </a:r>
            <a:r>
              <a:rPr lang="en-US" altLang="en-US" sz="1400" dirty="0"/>
              <a:t> </a:t>
            </a:r>
            <a:r>
              <a:rPr lang="en-US" altLang="en-US" sz="1400" dirty="0" err="1"/>
              <a:t>manusia</a:t>
            </a:r>
            <a:r>
              <a:rPr lang="en-US" altLang="en-US" sz="1400" dirty="0"/>
              <a:t> </a:t>
            </a:r>
            <a:r>
              <a:rPr lang="en-US" altLang="en-US" sz="1400" dirty="0" err="1"/>
              <a:t>berdosa</a:t>
            </a:r>
            <a:r>
              <a:rPr lang="en-US" altLang="en-US" sz="1400" dirty="0"/>
              <a:t> </a:t>
            </a:r>
            <a:r>
              <a:rPr lang="en-US" altLang="en-US" sz="1400" dirty="0" err="1"/>
              <a:t>akan</a:t>
            </a:r>
            <a:r>
              <a:rPr lang="en-US" altLang="en-US" sz="1400" dirty="0"/>
              <a:t> </a:t>
            </a:r>
            <a:r>
              <a:rPr lang="en-US" altLang="en-US" sz="1400" dirty="0" err="1"/>
              <a:t>hukum</a:t>
            </a:r>
            <a:r>
              <a:rPr lang="en-US" altLang="en-US" sz="1400" dirty="0"/>
              <a:t> dan </a:t>
            </a:r>
            <a:r>
              <a:rPr lang="en-US" altLang="en-US" sz="1400" dirty="0" err="1"/>
              <a:t>kelahiran</a:t>
            </a:r>
            <a:r>
              <a:rPr lang="en-US" altLang="en-US" sz="1400" dirty="0"/>
              <a:t> </a:t>
            </a:r>
            <a:r>
              <a:rPr lang="en-US" altLang="en-US" sz="1400" dirty="0" err="1"/>
              <a:t>kembali</a:t>
            </a:r>
            <a:r>
              <a:rPr lang="en-US" altLang="en-US" sz="1400" dirty="0"/>
              <a:t>.</a:t>
            </a:r>
          </a:p>
          <a:p>
            <a:pPr algn="just">
              <a:lnSpc>
                <a:spcPct val="90000"/>
              </a:lnSpc>
              <a:buFont typeface="Courier New" panose="02070309020205020404" pitchFamily="49" charset="0"/>
              <a:buChar char="o"/>
              <a:defRPr/>
            </a:pPr>
            <a:r>
              <a:rPr lang="en-US" altLang="en-US" sz="1400" dirty="0" err="1"/>
              <a:t>Epistemolgi</a:t>
            </a:r>
            <a:r>
              <a:rPr lang="en-US" altLang="en-US" sz="1400" dirty="0"/>
              <a:t>: Allah </a:t>
            </a:r>
            <a:r>
              <a:rPr lang="en-US" altLang="en-US" sz="1400" dirty="0" err="1"/>
              <a:t>sbg</a:t>
            </a:r>
            <a:r>
              <a:rPr lang="en-US" altLang="en-US" sz="1400" dirty="0"/>
              <a:t> standard </a:t>
            </a:r>
            <a:r>
              <a:rPr lang="en-US" altLang="en-US" sz="1400" dirty="0" err="1"/>
              <a:t>kebenaran</a:t>
            </a:r>
            <a:r>
              <a:rPr lang="en-US" altLang="en-US" sz="1400" dirty="0"/>
              <a:t> (</a:t>
            </a:r>
            <a:r>
              <a:rPr lang="en-US" altLang="en-US" sz="1400" dirty="0" err="1"/>
              <a:t>secara</a:t>
            </a:r>
            <a:r>
              <a:rPr lang="en-US" altLang="en-US" sz="1400" dirty="0"/>
              <a:t> </a:t>
            </a:r>
            <a:r>
              <a:rPr lang="en-US" altLang="en-US" sz="1400" dirty="0" err="1"/>
              <a:t>objektif</a:t>
            </a:r>
            <a:r>
              <a:rPr lang="en-US" altLang="en-US" sz="1400" dirty="0"/>
              <a:t>), </a:t>
            </a:r>
            <a:r>
              <a:rPr lang="en-US" altLang="en-US" sz="1400" dirty="0" err="1"/>
              <a:t>tetapi</a:t>
            </a:r>
            <a:r>
              <a:rPr lang="en-US" altLang="en-US" sz="1400" dirty="0"/>
              <a:t> </a:t>
            </a:r>
            <a:r>
              <a:rPr lang="en-US" altLang="en-US" sz="1400" dirty="0" err="1"/>
              <a:t>dlm</a:t>
            </a:r>
            <a:r>
              <a:rPr lang="en-US" altLang="en-US" sz="1400" dirty="0"/>
              <a:t> </a:t>
            </a:r>
            <a:r>
              <a:rPr lang="en-US" altLang="en-US" sz="1400" dirty="0" err="1"/>
              <a:t>kehidupan</a:t>
            </a:r>
            <a:r>
              <a:rPr lang="en-US" altLang="en-US" sz="1400" dirty="0"/>
              <a:t> </a:t>
            </a:r>
            <a:r>
              <a:rPr lang="en-US" altLang="en-US" sz="1400" dirty="0" err="1"/>
              <a:t>manusia</a:t>
            </a:r>
            <a:r>
              <a:rPr lang="en-US" altLang="en-US" sz="1400" dirty="0"/>
              <a:t>, </a:t>
            </a:r>
            <a:r>
              <a:rPr lang="en-US" altLang="en-US" sz="1400" dirty="0" err="1"/>
              <a:t>moralitas</a:t>
            </a:r>
            <a:r>
              <a:rPr lang="en-US" altLang="en-US" sz="1400" dirty="0"/>
              <a:t> </a:t>
            </a:r>
            <a:r>
              <a:rPr lang="en-US" altLang="en-US" sz="1400" dirty="0" err="1"/>
              <a:t>memiliki</a:t>
            </a:r>
            <a:r>
              <a:rPr lang="en-US" altLang="en-US" sz="1400" dirty="0"/>
              <a:t> </a:t>
            </a:r>
            <a:r>
              <a:rPr lang="en-US" altLang="en-US" sz="1400" dirty="0" err="1"/>
              <a:t>unsur</a:t>
            </a:r>
            <a:r>
              <a:rPr lang="en-US" altLang="en-US" sz="1400" dirty="0"/>
              <a:t> </a:t>
            </a:r>
            <a:r>
              <a:rPr lang="en-US" altLang="en-US" sz="1400" dirty="0" err="1"/>
              <a:t>subjektif</a:t>
            </a:r>
            <a:r>
              <a:rPr lang="en-US" altLang="en-US" sz="1400" dirty="0"/>
              <a:t>. </a:t>
            </a:r>
            <a:r>
              <a:rPr lang="en-US" altLang="en-US" sz="1400" dirty="0" err="1"/>
              <a:t>Dpt</a:t>
            </a:r>
            <a:r>
              <a:rPr lang="en-US" altLang="en-US" sz="1400" dirty="0"/>
              <a:t> </a:t>
            </a:r>
            <a:r>
              <a:rPr lang="en-US" altLang="en-US" sz="1400" dirty="0" err="1"/>
              <a:t>dilihat</a:t>
            </a:r>
            <a:r>
              <a:rPr lang="en-US" altLang="en-US" sz="1400" dirty="0"/>
              <a:t> pada </a:t>
            </a:r>
            <a:r>
              <a:rPr lang="en-US" altLang="en-US" sz="1400" dirty="0" err="1"/>
              <a:t>apa</a:t>
            </a:r>
            <a:r>
              <a:rPr lang="en-US" altLang="en-US" sz="1400" dirty="0"/>
              <a:t> </a:t>
            </a:r>
            <a:r>
              <a:rPr lang="en-US" altLang="en-US" sz="1400" dirty="0" err="1"/>
              <a:t>yg</a:t>
            </a:r>
            <a:r>
              <a:rPr lang="en-US" altLang="en-US" sz="1400" dirty="0"/>
              <a:t> </a:t>
            </a:r>
            <a:r>
              <a:rPr lang="en-US" altLang="en-US" sz="1400" dirty="0" err="1"/>
              <a:t>ditulis</a:t>
            </a:r>
            <a:r>
              <a:rPr lang="en-US" altLang="en-US" sz="1400" dirty="0"/>
              <a:t> Paulus </a:t>
            </a:r>
            <a:r>
              <a:rPr lang="en-US" altLang="en-US" sz="1400" dirty="0" err="1"/>
              <a:t>ketika</a:t>
            </a:r>
            <a:r>
              <a:rPr lang="en-US" altLang="en-US" sz="1400" dirty="0"/>
              <a:t> </a:t>
            </a:r>
            <a:r>
              <a:rPr lang="en-US" altLang="en-US" sz="1400" dirty="0" err="1"/>
              <a:t>menjelaskan</a:t>
            </a:r>
            <a:r>
              <a:rPr lang="en-US" altLang="en-US" sz="1400" dirty="0"/>
              <a:t> </a:t>
            </a:r>
            <a:r>
              <a:rPr lang="en-US" altLang="en-US" sz="1400" dirty="0" err="1"/>
              <a:t>peran</a:t>
            </a:r>
            <a:r>
              <a:rPr lang="en-US" altLang="en-US" sz="1400" dirty="0"/>
              <a:t> </a:t>
            </a:r>
            <a:r>
              <a:rPr lang="en-US" altLang="en-US" sz="1400" dirty="0" err="1"/>
              <a:t>hati</a:t>
            </a:r>
            <a:r>
              <a:rPr lang="en-US" altLang="en-US" sz="1400" dirty="0"/>
              <a:t> </a:t>
            </a:r>
            <a:r>
              <a:rPr lang="en-US" altLang="en-US" sz="1400" dirty="0" err="1"/>
              <a:t>nurani</a:t>
            </a:r>
            <a:r>
              <a:rPr lang="en-US" altLang="en-US" sz="1400" dirty="0"/>
              <a:t> </a:t>
            </a:r>
            <a:r>
              <a:rPr lang="en-US" altLang="en-US" sz="1400" dirty="0" err="1"/>
              <a:t>dlm</a:t>
            </a:r>
            <a:r>
              <a:rPr lang="en-US" altLang="en-US" sz="1400" dirty="0"/>
              <a:t> </a:t>
            </a:r>
            <a:r>
              <a:rPr lang="en-US" altLang="en-US" sz="1400" dirty="0" err="1"/>
              <a:t>pengalaman</a:t>
            </a:r>
            <a:r>
              <a:rPr lang="en-US" altLang="en-US" sz="1400" dirty="0"/>
              <a:t> </a:t>
            </a:r>
            <a:r>
              <a:rPr lang="en-US" altLang="en-US" sz="1400" dirty="0" err="1"/>
              <a:t>manusia</a:t>
            </a:r>
            <a:r>
              <a:rPr lang="en-US" altLang="en-US" sz="1400" dirty="0"/>
              <a:t> </a:t>
            </a:r>
            <a:r>
              <a:rPr lang="en-US" altLang="en-US" sz="1400" dirty="0" err="1"/>
              <a:t>ttg</a:t>
            </a:r>
            <a:r>
              <a:rPr lang="en-US" altLang="en-US" sz="1400" dirty="0"/>
              <a:t> </a:t>
            </a:r>
            <a:r>
              <a:rPr lang="en-US" altLang="en-US" sz="1400" dirty="0" err="1"/>
              <a:t>jika</a:t>
            </a:r>
            <a:r>
              <a:rPr lang="en-US" altLang="en-US" sz="1400" dirty="0"/>
              <a:t> </a:t>
            </a:r>
            <a:r>
              <a:rPr lang="en-US" altLang="en-US" sz="1400" dirty="0" err="1"/>
              <a:t>bangsa-bangsa</a:t>
            </a:r>
            <a:r>
              <a:rPr lang="en-US" altLang="en-US" sz="1400" dirty="0"/>
              <a:t> lain </a:t>
            </a:r>
            <a:r>
              <a:rPr lang="en-US" altLang="en-US" sz="1400" dirty="0" err="1"/>
              <a:t>yg</a:t>
            </a:r>
            <a:r>
              <a:rPr lang="en-US" altLang="en-US" sz="1400" dirty="0"/>
              <a:t> </a:t>
            </a:r>
            <a:r>
              <a:rPr lang="en-US" altLang="en-US" sz="1400" dirty="0" err="1"/>
              <a:t>tdk</a:t>
            </a:r>
            <a:r>
              <a:rPr lang="en-US" altLang="en-US" sz="1400" dirty="0"/>
              <a:t> </a:t>
            </a:r>
            <a:r>
              <a:rPr lang="en-US" altLang="en-US" sz="1400" dirty="0" err="1"/>
              <a:t>memiliki</a:t>
            </a:r>
            <a:r>
              <a:rPr lang="en-US" altLang="en-US" sz="1400" dirty="0"/>
              <a:t> </a:t>
            </a:r>
            <a:r>
              <a:rPr lang="en-US" altLang="en-US" sz="1400" dirty="0" err="1"/>
              <a:t>hkm</a:t>
            </a:r>
            <a:r>
              <a:rPr lang="en-US" altLang="en-US" sz="1400" dirty="0"/>
              <a:t> </a:t>
            </a:r>
            <a:r>
              <a:rPr lang="en-US" altLang="en-US" sz="1400" dirty="0" err="1"/>
              <a:t>taurat</a:t>
            </a:r>
            <a:r>
              <a:rPr lang="en-US" altLang="en-US" sz="1400" dirty="0"/>
              <a:t> </a:t>
            </a:r>
            <a:r>
              <a:rPr lang="en-US" altLang="en-US" sz="1400" dirty="0" err="1"/>
              <a:t>karena</a:t>
            </a:r>
            <a:r>
              <a:rPr lang="en-US" altLang="en-US" sz="1400" dirty="0"/>
              <a:t> </a:t>
            </a:r>
            <a:r>
              <a:rPr lang="en-US" altLang="en-US" sz="1400" dirty="0" err="1"/>
              <a:t>dorongan</a:t>
            </a:r>
            <a:r>
              <a:rPr lang="en-US" altLang="en-US" sz="1400" dirty="0"/>
              <a:t> </a:t>
            </a:r>
            <a:r>
              <a:rPr lang="en-US" altLang="en-US" sz="1400" dirty="0" err="1"/>
              <a:t>diri</a:t>
            </a:r>
            <a:r>
              <a:rPr lang="en-US" altLang="en-US" sz="1400" dirty="0"/>
              <a:t> </a:t>
            </a:r>
            <a:r>
              <a:rPr lang="en-US" altLang="en-US" sz="1400" dirty="0" err="1"/>
              <a:t>sendiri</a:t>
            </a:r>
            <a:r>
              <a:rPr lang="en-US" altLang="en-US" sz="1400" dirty="0"/>
              <a:t> </a:t>
            </a:r>
            <a:r>
              <a:rPr lang="en-US" altLang="en-US" sz="1400" dirty="0" err="1"/>
              <a:t>melakukan</a:t>
            </a:r>
            <a:r>
              <a:rPr lang="en-US" altLang="en-US" sz="1400" dirty="0"/>
              <a:t> </a:t>
            </a:r>
            <a:r>
              <a:rPr lang="en-US" altLang="en-US" sz="1400" dirty="0" err="1"/>
              <a:t>apa</a:t>
            </a:r>
            <a:r>
              <a:rPr lang="en-US" altLang="en-US" sz="1400" dirty="0"/>
              <a:t> </a:t>
            </a:r>
            <a:r>
              <a:rPr lang="en-US" altLang="en-US" sz="1400" dirty="0" err="1"/>
              <a:t>yg</a:t>
            </a:r>
            <a:r>
              <a:rPr lang="en-US" altLang="en-US" sz="1400" dirty="0"/>
              <a:t> </a:t>
            </a:r>
            <a:r>
              <a:rPr lang="en-US" altLang="en-US" sz="1400" dirty="0" err="1"/>
              <a:t>dituntut</a:t>
            </a:r>
            <a:r>
              <a:rPr lang="en-US" altLang="en-US" sz="1400" dirty="0"/>
              <a:t> </a:t>
            </a:r>
            <a:r>
              <a:rPr lang="en-US" altLang="en-US" sz="1400" dirty="0" err="1"/>
              <a:t>hukum</a:t>
            </a:r>
            <a:r>
              <a:rPr lang="en-US" altLang="en-US" sz="1400" dirty="0"/>
              <a:t> </a:t>
            </a:r>
            <a:r>
              <a:rPr lang="en-US" altLang="en-US" sz="1400" dirty="0" err="1"/>
              <a:t>taurat</a:t>
            </a:r>
            <a:r>
              <a:rPr lang="en-US" altLang="en-US" sz="1400" dirty="0"/>
              <a:t>, </a:t>
            </a:r>
            <a:r>
              <a:rPr lang="en-US" altLang="en-US" sz="1400" dirty="0" err="1"/>
              <a:t>maka</a:t>
            </a:r>
            <a:r>
              <a:rPr lang="en-US" altLang="en-US" sz="1400" dirty="0"/>
              <a:t> </a:t>
            </a:r>
            <a:r>
              <a:rPr lang="en-US" altLang="en-US" sz="1400" dirty="0" err="1"/>
              <a:t>meskipun</a:t>
            </a:r>
            <a:r>
              <a:rPr lang="en-US" altLang="en-US" sz="1400" dirty="0"/>
              <a:t> </a:t>
            </a:r>
            <a:r>
              <a:rPr lang="en-US" altLang="en-US" sz="1400" dirty="0" err="1"/>
              <a:t>mereka</a:t>
            </a:r>
            <a:r>
              <a:rPr lang="en-US" altLang="en-US" sz="1400" dirty="0"/>
              <a:t> </a:t>
            </a:r>
            <a:r>
              <a:rPr lang="en-US" altLang="en-US" sz="1400" dirty="0" err="1"/>
              <a:t>tdk</a:t>
            </a:r>
            <a:r>
              <a:rPr lang="en-US" altLang="en-US" sz="1400" dirty="0"/>
              <a:t> </a:t>
            </a:r>
            <a:r>
              <a:rPr lang="en-US" altLang="en-US" sz="1400" dirty="0" err="1"/>
              <a:t>memiliki</a:t>
            </a:r>
            <a:r>
              <a:rPr lang="en-US" altLang="en-US" sz="1400" dirty="0"/>
              <a:t> </a:t>
            </a:r>
            <a:r>
              <a:rPr lang="en-US" altLang="en-US" sz="1400" dirty="0" err="1"/>
              <a:t>hukum</a:t>
            </a:r>
            <a:r>
              <a:rPr lang="en-US" altLang="en-US" sz="1400" dirty="0"/>
              <a:t> </a:t>
            </a:r>
            <a:r>
              <a:rPr lang="en-US" altLang="en-US" sz="1400" dirty="0" err="1"/>
              <a:t>taurat</a:t>
            </a:r>
            <a:r>
              <a:rPr lang="en-US" altLang="en-US" sz="1400" dirty="0"/>
              <a:t>, </a:t>
            </a:r>
            <a:r>
              <a:rPr lang="en-US" altLang="en-US" sz="1400" dirty="0" err="1"/>
              <a:t>mereka</a:t>
            </a:r>
            <a:r>
              <a:rPr lang="en-US" altLang="en-US" sz="1400" dirty="0"/>
              <a:t> </a:t>
            </a:r>
            <a:r>
              <a:rPr lang="en-US" altLang="en-US" sz="1400" dirty="0" err="1"/>
              <a:t>menjadi</a:t>
            </a:r>
            <a:r>
              <a:rPr lang="en-US" altLang="en-US" sz="1400" dirty="0"/>
              <a:t> </a:t>
            </a:r>
            <a:r>
              <a:rPr lang="en-US" altLang="en-US" sz="1400" dirty="0" err="1"/>
              <a:t>hukum</a:t>
            </a:r>
            <a:r>
              <a:rPr lang="en-US" altLang="en-US" sz="1400" dirty="0"/>
              <a:t> </a:t>
            </a:r>
            <a:r>
              <a:rPr lang="en-US" altLang="en-US" sz="1400" dirty="0" err="1"/>
              <a:t>taurat</a:t>
            </a:r>
            <a:r>
              <a:rPr lang="en-US" altLang="en-US" sz="1400" dirty="0"/>
              <a:t> </a:t>
            </a:r>
            <a:r>
              <a:rPr lang="en-US" altLang="en-US" sz="1400" dirty="0" err="1"/>
              <a:t>bagi</a:t>
            </a:r>
            <a:r>
              <a:rPr lang="en-US" altLang="en-US" sz="1400" dirty="0"/>
              <a:t> </a:t>
            </a:r>
            <a:r>
              <a:rPr lang="en-US" altLang="en-US" sz="1400" dirty="0" err="1"/>
              <a:t>diri</a:t>
            </a:r>
            <a:r>
              <a:rPr lang="en-US" altLang="en-US" sz="1400" dirty="0"/>
              <a:t> </a:t>
            </a:r>
            <a:r>
              <a:rPr lang="en-US" altLang="en-US" sz="1400" dirty="0" err="1"/>
              <a:t>sendiri</a:t>
            </a:r>
            <a:r>
              <a:rPr lang="en-US" altLang="en-US" sz="1400" dirty="0"/>
              <a:t>.  </a:t>
            </a:r>
            <a:r>
              <a:rPr lang="en-US" altLang="en-US" sz="1400" dirty="0" err="1"/>
              <a:t>Sebab</a:t>
            </a:r>
            <a:r>
              <a:rPr lang="en-US" altLang="en-US" sz="1400" dirty="0"/>
              <a:t> </a:t>
            </a:r>
            <a:r>
              <a:rPr lang="en-US" altLang="en-US" sz="1400" dirty="0" err="1"/>
              <a:t>dgn</a:t>
            </a:r>
            <a:r>
              <a:rPr lang="en-US" altLang="en-US" sz="1400" dirty="0"/>
              <a:t> </a:t>
            </a:r>
            <a:r>
              <a:rPr lang="en-US" altLang="en-US" sz="1400" dirty="0" err="1"/>
              <a:t>itu</a:t>
            </a:r>
            <a:r>
              <a:rPr lang="en-US" altLang="en-US" sz="1400" dirty="0"/>
              <a:t> </a:t>
            </a:r>
            <a:r>
              <a:rPr lang="en-US" altLang="en-US" sz="1400" dirty="0" err="1"/>
              <a:t>mereka</a:t>
            </a:r>
            <a:r>
              <a:rPr lang="en-US" altLang="en-US" sz="1400" dirty="0"/>
              <a:t> </a:t>
            </a:r>
            <a:r>
              <a:rPr lang="en-US" altLang="en-US" sz="1400" dirty="0" err="1"/>
              <a:t>menunjukkan</a:t>
            </a:r>
            <a:r>
              <a:rPr lang="en-US" altLang="en-US" sz="1400" dirty="0"/>
              <a:t> </a:t>
            </a:r>
            <a:r>
              <a:rPr lang="en-US" altLang="en-US" sz="1400" dirty="0" err="1"/>
              <a:t>hukum</a:t>
            </a:r>
            <a:r>
              <a:rPr lang="en-US" altLang="en-US" sz="1400" dirty="0"/>
              <a:t> </a:t>
            </a:r>
            <a:r>
              <a:rPr lang="en-US" altLang="en-US" sz="1400" dirty="0" err="1"/>
              <a:t>taurat</a:t>
            </a:r>
            <a:r>
              <a:rPr lang="en-US" altLang="en-US" sz="1400" dirty="0"/>
              <a:t> </a:t>
            </a:r>
            <a:r>
              <a:rPr lang="en-US" altLang="en-US" sz="1400" dirty="0" err="1"/>
              <a:t>ada</a:t>
            </a:r>
            <a:r>
              <a:rPr lang="en-US" altLang="en-US" sz="1400" dirty="0"/>
              <a:t> </a:t>
            </a:r>
            <a:r>
              <a:rPr lang="en-US" altLang="en-US" sz="1400" dirty="0" err="1"/>
              <a:t>tertulis</a:t>
            </a:r>
            <a:r>
              <a:rPr lang="en-US" altLang="en-US" sz="1400" dirty="0"/>
              <a:t> di </a:t>
            </a:r>
            <a:r>
              <a:rPr lang="en-US" altLang="en-US" sz="1400" dirty="0" err="1"/>
              <a:t>dlm</a:t>
            </a:r>
            <a:r>
              <a:rPr lang="en-US" altLang="en-US" sz="1400" dirty="0"/>
              <a:t> </a:t>
            </a:r>
            <a:r>
              <a:rPr lang="en-US" altLang="en-US" sz="1400" dirty="0" err="1"/>
              <a:t>hati</a:t>
            </a:r>
            <a:r>
              <a:rPr lang="en-US" altLang="en-US" sz="1400" dirty="0"/>
              <a:t> </a:t>
            </a:r>
            <a:r>
              <a:rPr lang="en-US" altLang="en-US" sz="1400" dirty="0" err="1"/>
              <a:t>mereka</a:t>
            </a:r>
            <a:r>
              <a:rPr lang="en-US" altLang="en-US" sz="1400" dirty="0"/>
              <a:t> dan </a:t>
            </a:r>
            <a:r>
              <a:rPr lang="en-US" altLang="en-US" sz="1400" dirty="0" err="1"/>
              <a:t>suara</a:t>
            </a:r>
            <a:r>
              <a:rPr lang="en-US" altLang="en-US" sz="1400" dirty="0"/>
              <a:t> </a:t>
            </a:r>
            <a:r>
              <a:rPr lang="en-US" altLang="en-US" sz="1400" dirty="0" err="1"/>
              <a:t>hati</a:t>
            </a:r>
            <a:r>
              <a:rPr lang="en-US" altLang="en-US" sz="1400" dirty="0"/>
              <a:t> </a:t>
            </a:r>
            <a:r>
              <a:rPr lang="en-US" altLang="en-US" sz="1400" dirty="0" err="1"/>
              <a:t>mereka</a:t>
            </a:r>
            <a:r>
              <a:rPr lang="en-US" altLang="en-US" sz="1400" dirty="0"/>
              <a:t> </a:t>
            </a:r>
            <a:r>
              <a:rPr lang="en-US" altLang="en-US" sz="1400" dirty="0" err="1"/>
              <a:t>turut</a:t>
            </a:r>
            <a:r>
              <a:rPr lang="en-US" altLang="en-US" sz="1400" dirty="0"/>
              <a:t> </a:t>
            </a:r>
            <a:r>
              <a:rPr lang="en-US" altLang="en-US" sz="1400" dirty="0" err="1"/>
              <a:t>bersaksi</a:t>
            </a:r>
            <a:r>
              <a:rPr lang="en-US" altLang="en-US" sz="1400" dirty="0"/>
              <a:t> dan </a:t>
            </a:r>
            <a:r>
              <a:rPr lang="en-US" altLang="en-US" sz="1400" dirty="0" err="1"/>
              <a:t>pikiran</a:t>
            </a:r>
            <a:r>
              <a:rPr lang="en-US" altLang="en-US" sz="1400" dirty="0"/>
              <a:t> </a:t>
            </a:r>
            <a:r>
              <a:rPr lang="en-US" altLang="en-US" sz="1400" dirty="0" err="1"/>
              <a:t>mereka</a:t>
            </a:r>
            <a:r>
              <a:rPr lang="en-US" altLang="en-US" sz="1400" dirty="0"/>
              <a:t> </a:t>
            </a:r>
            <a:r>
              <a:rPr lang="en-US" altLang="en-US" sz="1400" dirty="0" err="1"/>
              <a:t>sa;ing</a:t>
            </a:r>
            <a:r>
              <a:rPr lang="en-US" altLang="en-US" sz="1400" dirty="0"/>
              <a:t> </a:t>
            </a:r>
            <a:r>
              <a:rPr lang="en-US" altLang="en-US" sz="1400" dirty="0" err="1"/>
              <a:t>menuduh</a:t>
            </a:r>
            <a:r>
              <a:rPr lang="en-US" altLang="en-US" sz="1400" dirty="0"/>
              <a:t> </a:t>
            </a:r>
            <a:r>
              <a:rPr lang="en-US" altLang="en-US" sz="1400" dirty="0" err="1"/>
              <a:t>atau</a:t>
            </a:r>
            <a:r>
              <a:rPr lang="en-US" altLang="en-US" sz="1400" dirty="0"/>
              <a:t> </a:t>
            </a:r>
            <a:r>
              <a:rPr lang="en-US" altLang="en-US" sz="1400" dirty="0" err="1"/>
              <a:t>saling</a:t>
            </a:r>
            <a:r>
              <a:rPr lang="en-US" altLang="en-US" sz="1400" dirty="0"/>
              <a:t> </a:t>
            </a:r>
            <a:r>
              <a:rPr lang="en-US" altLang="en-US" sz="1400" dirty="0" err="1"/>
              <a:t>membela</a:t>
            </a:r>
            <a:r>
              <a:rPr lang="en-US" altLang="en-US" sz="1400" dirty="0"/>
              <a:t>. (Rom. 2:14-15)</a:t>
            </a:r>
          </a:p>
          <a:p>
            <a:pPr>
              <a:lnSpc>
                <a:spcPct val="90000"/>
              </a:lnSpc>
            </a:pPr>
            <a:endParaRPr lang="en-US" sz="10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28259" y="0"/>
            <a:ext cx="9144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3681413"/>
            <a:ext cx="357266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107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2581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249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00875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4047" y="-8467"/>
            <a:ext cx="967571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4249" y="-8467"/>
            <a:ext cx="937369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8749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2853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 191">
            <a:extLst>
              <a:ext uri="{FF2B5EF4-FFF2-40B4-BE49-F238E27FC236}">
                <a16:creationId xmlns:a16="http://schemas.microsoft.com/office/drawing/2014/main" id="{387ADDF3-96F2-4CFC-A961-14113FC24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B2195AFC-C4B1-4F21-9849-0E1B66F2B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B21AB1A5-6C23-425A-ACBF-0D08C378E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Rectangle 23">
              <a:extLst>
                <a:ext uri="{FF2B5EF4-FFF2-40B4-BE49-F238E27FC236}">
                  <a16:creationId xmlns:a16="http://schemas.microsoft.com/office/drawing/2014/main" id="{3259683F-7E6E-4F2B-B111-63DBFBD4F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6" name="Rectangle 25">
              <a:extLst>
                <a:ext uri="{FF2B5EF4-FFF2-40B4-BE49-F238E27FC236}">
                  <a16:creationId xmlns:a16="http://schemas.microsoft.com/office/drawing/2014/main" id="{54145D7C-848F-41FC-AF6F-961397D30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7" name="Isosceles Triangle 196">
              <a:extLst>
                <a:ext uri="{FF2B5EF4-FFF2-40B4-BE49-F238E27FC236}">
                  <a16:creationId xmlns:a16="http://schemas.microsoft.com/office/drawing/2014/main" id="{49AA40C3-8FF8-4143-9FD4-40F05CB5C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8" name="Rectangle 27">
              <a:extLst>
                <a:ext uri="{FF2B5EF4-FFF2-40B4-BE49-F238E27FC236}">
                  <a16:creationId xmlns:a16="http://schemas.microsoft.com/office/drawing/2014/main" id="{F1EF6D83-6402-4744-921F-6A5D16D93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9" name="Rectangle 28">
              <a:extLst>
                <a:ext uri="{FF2B5EF4-FFF2-40B4-BE49-F238E27FC236}">
                  <a16:creationId xmlns:a16="http://schemas.microsoft.com/office/drawing/2014/main" id="{E2BF1FF8-D859-496E-960A-4B09EDCC23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0" name="Rectangle 29">
              <a:extLst>
                <a:ext uri="{FF2B5EF4-FFF2-40B4-BE49-F238E27FC236}">
                  <a16:creationId xmlns:a16="http://schemas.microsoft.com/office/drawing/2014/main" id="{4037913A-DA6D-4F85-9684-18087E270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1" name="Isosceles Triangle 200">
              <a:extLst>
                <a:ext uri="{FF2B5EF4-FFF2-40B4-BE49-F238E27FC236}">
                  <a16:creationId xmlns:a16="http://schemas.microsoft.com/office/drawing/2014/main" id="{88B65EBE-E36D-4765-90B8-BB2A83148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2" name="Isosceles Triangle 201">
              <a:extLst>
                <a:ext uri="{FF2B5EF4-FFF2-40B4-BE49-F238E27FC236}">
                  <a16:creationId xmlns:a16="http://schemas.microsoft.com/office/drawing/2014/main" id="{48D8D2E7-9C8B-4675-A753-93F92FE53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3" name="Freeform: Shape 202">
            <a:extLst>
              <a:ext uri="{FF2B5EF4-FFF2-40B4-BE49-F238E27FC236}">
                <a16:creationId xmlns:a16="http://schemas.microsoft.com/office/drawing/2014/main" id="{EF840297-5531-43A4-8AD0-0D6B3A5BD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512366" cy="6858001"/>
          </a:xfrm>
          <a:custGeom>
            <a:avLst/>
            <a:gdLst>
              <a:gd name="connsiteX0" fmla="*/ 0 w 6016489"/>
              <a:gd name="connsiteY0" fmla="*/ 0 h 6858001"/>
              <a:gd name="connsiteX1" fmla="*/ 6016489 w 6016489"/>
              <a:gd name="connsiteY1" fmla="*/ 0 h 6858001"/>
              <a:gd name="connsiteX2" fmla="*/ 6016489 w 6016489"/>
              <a:gd name="connsiteY2" fmla="*/ 3 h 6858001"/>
              <a:gd name="connsiteX3" fmla="*/ 4217356 w 6016489"/>
              <a:gd name="connsiteY3" fmla="*/ 3 h 6858001"/>
              <a:gd name="connsiteX4" fmla="*/ 4429187 w 6016489"/>
              <a:gd name="connsiteY4" fmla="*/ 675864 h 6858001"/>
              <a:gd name="connsiteX5" fmla="*/ 4426326 w 6016489"/>
              <a:gd name="connsiteY5" fmla="*/ 675864 h 6858001"/>
              <a:gd name="connsiteX6" fmla="*/ 5659819 w 6016489"/>
              <a:gd name="connsiteY6" fmla="*/ 4611414 h 6858001"/>
              <a:gd name="connsiteX7" fmla="*/ 3962482 w 6016489"/>
              <a:gd name="connsiteY7" fmla="*/ 6858000 h 6858001"/>
              <a:gd name="connsiteX8" fmla="*/ 6016489 w 6016489"/>
              <a:gd name="connsiteY8" fmla="*/ 6858000 h 6858001"/>
              <a:gd name="connsiteX9" fmla="*/ 6016489 w 6016489"/>
              <a:gd name="connsiteY9" fmla="*/ 6858001 h 6858001"/>
              <a:gd name="connsiteX10" fmla="*/ 0 w 6016489"/>
              <a:gd name="connsiteY10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016489" h="6858001">
                <a:moveTo>
                  <a:pt x="0" y="0"/>
                </a:moveTo>
                <a:lnTo>
                  <a:pt x="6016489" y="0"/>
                </a:lnTo>
                <a:lnTo>
                  <a:pt x="6016489" y="3"/>
                </a:lnTo>
                <a:lnTo>
                  <a:pt x="4217356" y="3"/>
                </a:lnTo>
                <a:lnTo>
                  <a:pt x="4429187" y="675864"/>
                </a:lnTo>
                <a:lnTo>
                  <a:pt x="4426326" y="675864"/>
                </a:lnTo>
                <a:lnTo>
                  <a:pt x="5659819" y="4611414"/>
                </a:lnTo>
                <a:lnTo>
                  <a:pt x="3962482" y="6858000"/>
                </a:lnTo>
                <a:lnTo>
                  <a:pt x="6016489" y="6858000"/>
                </a:lnTo>
                <a:lnTo>
                  <a:pt x="6016489" y="6858001"/>
                </a:lnTo>
                <a:lnTo>
                  <a:pt x="0" y="6858001"/>
                </a:lnTo>
                <a:close/>
              </a:path>
            </a:pathLst>
          </a:custGeom>
          <a:solidFill>
            <a:srgbClr val="507E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105F0E77-D1C7-466D-A8DF-82B4E843E6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25" r="6810" b="12"/>
          <a:stretch/>
        </p:blipFill>
        <p:spPr bwMode="auto">
          <a:xfrm>
            <a:off x="3230292" y="10"/>
            <a:ext cx="3623720" cy="4520001"/>
          </a:xfrm>
          <a:custGeom>
            <a:avLst/>
            <a:gdLst>
              <a:gd name="connsiteX0" fmla="*/ 0 w 4831627"/>
              <a:gd name="connsiteY0" fmla="*/ 0 h 4520011"/>
              <a:gd name="connsiteX1" fmla="*/ 4831627 w 4831627"/>
              <a:gd name="connsiteY1" fmla="*/ 0 h 4520011"/>
              <a:gd name="connsiteX2" fmla="*/ 1416677 w 4831627"/>
              <a:gd name="connsiteY2" fmla="*/ 4520011 h 4520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31627" h="4520011">
                <a:moveTo>
                  <a:pt x="0" y="0"/>
                </a:moveTo>
                <a:lnTo>
                  <a:pt x="4831627" y="0"/>
                </a:lnTo>
                <a:lnTo>
                  <a:pt x="1416677" y="452001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4" r="638"/>
          <a:stretch/>
        </p:blipFill>
        <p:spPr bwMode="auto">
          <a:xfrm>
            <a:off x="3051398" y="-1"/>
            <a:ext cx="6092602" cy="6858000"/>
          </a:xfrm>
          <a:custGeom>
            <a:avLst/>
            <a:gdLst>
              <a:gd name="connsiteX0" fmla="*/ 5181344 w 8123469"/>
              <a:gd name="connsiteY0" fmla="*/ 0 h 6858000"/>
              <a:gd name="connsiteX1" fmla="*/ 8123469 w 8123469"/>
              <a:gd name="connsiteY1" fmla="*/ 0 h 6858000"/>
              <a:gd name="connsiteX2" fmla="*/ 8123469 w 8123469"/>
              <a:gd name="connsiteY2" fmla="*/ 6858000 h 6858000"/>
              <a:gd name="connsiteX3" fmla="*/ 0 w 812346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23469" h="6858000">
                <a:moveTo>
                  <a:pt x="5181344" y="0"/>
                </a:moveTo>
                <a:lnTo>
                  <a:pt x="8123469" y="0"/>
                </a:lnTo>
                <a:lnTo>
                  <a:pt x="8123469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9646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D18E974E-84D7-4D7D-A779-9AEF54F243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4" r="3499" b="2"/>
          <a:stretch/>
        </p:blipFill>
        <p:spPr bwMode="auto">
          <a:xfrm>
            <a:off x="5029200" y="-1"/>
            <a:ext cx="4114800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684" y="381000"/>
            <a:ext cx="4543798" cy="611756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sz="1600" dirty="0" err="1"/>
              <a:t>Pengertian</a:t>
            </a:r>
            <a:endParaRPr lang="en-US" sz="1600" dirty="0">
              <a:effectLst/>
            </a:endParaRPr>
          </a:p>
          <a:p>
            <a:pPr algn="just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1600" b="1" dirty="0" err="1"/>
              <a:t>Hukum</a:t>
            </a:r>
            <a:r>
              <a:rPr lang="en-US" sz="1600" b="1" dirty="0"/>
              <a:t> :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sz="1600" dirty="0">
              <a:effectLst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28259" y="0"/>
            <a:ext cx="9144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3681413"/>
            <a:ext cx="357266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107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2581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249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00875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4047" y="-8467"/>
            <a:ext cx="967571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4249" y="-8467"/>
            <a:ext cx="937369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8749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Persegi Panjang 1">
            <a:extLst>
              <a:ext uri="{FF2B5EF4-FFF2-40B4-BE49-F238E27FC236}">
                <a16:creationId xmlns:a16="http://schemas.microsoft.com/office/drawing/2014/main" id="{3D560DD6-17AD-434A-85BB-33AAFEB9BA8B}"/>
              </a:ext>
            </a:extLst>
          </p:cNvPr>
          <p:cNvSpPr/>
          <p:nvPr/>
        </p:nvSpPr>
        <p:spPr>
          <a:xfrm>
            <a:off x="533400" y="1300009"/>
            <a:ext cx="412169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buFont typeface="Wingdings" pitchFamily="2" charset="2"/>
              <a:buChar char="ü"/>
            </a:pPr>
            <a:r>
              <a:rPr lang="en-US" dirty="0"/>
              <a:t>Hans </a:t>
            </a:r>
            <a:r>
              <a:rPr lang="en-US" dirty="0" err="1"/>
              <a:t>Kelsen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i="1" dirty="0"/>
              <a:t>General Theory</a:t>
            </a:r>
            <a:r>
              <a:rPr lang="en-US" dirty="0"/>
              <a:t> (1961) :</a:t>
            </a:r>
          </a:p>
          <a:p>
            <a:pPr algn="just">
              <a:lnSpc>
                <a:spcPct val="90000"/>
              </a:lnSpc>
            </a:pPr>
            <a:r>
              <a:rPr lang="en-US" dirty="0" err="1"/>
              <a:t>Hukum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tata </a:t>
            </a:r>
            <a:r>
              <a:rPr lang="en-US" dirty="0" err="1"/>
              <a:t>aturan</a:t>
            </a:r>
            <a:r>
              <a:rPr lang="en-US" dirty="0"/>
              <a:t> (</a:t>
            </a:r>
            <a:r>
              <a:rPr lang="en-US" i="1" dirty="0"/>
              <a:t>order</a:t>
            </a:r>
            <a:r>
              <a:rPr lang="en-US" dirty="0"/>
              <a:t>)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aturan-aturan</a:t>
            </a:r>
            <a:r>
              <a:rPr lang="en-US" dirty="0"/>
              <a:t> (</a:t>
            </a:r>
            <a:r>
              <a:rPr lang="en-US" i="1" dirty="0"/>
              <a:t>rules</a:t>
            </a:r>
            <a:r>
              <a:rPr lang="en-US" dirty="0"/>
              <a:t>)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. </a:t>
            </a:r>
            <a:r>
              <a:rPr lang="en-US" dirty="0" err="1"/>
              <a:t>Hukum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menunjuk</a:t>
            </a:r>
            <a:r>
              <a:rPr lang="en-US" dirty="0"/>
              <a:t> pada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tunggal</a:t>
            </a:r>
            <a:r>
              <a:rPr lang="en-US" dirty="0"/>
              <a:t> (</a:t>
            </a:r>
            <a:r>
              <a:rPr lang="en-US" i="1" dirty="0"/>
              <a:t>rule</a:t>
            </a:r>
            <a:r>
              <a:rPr lang="en-US" dirty="0"/>
              <a:t>),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seperangkat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(</a:t>
            </a:r>
            <a:r>
              <a:rPr lang="en-US" i="1" dirty="0"/>
              <a:t>rules</a:t>
            </a:r>
            <a:r>
              <a:rPr lang="en-US" dirty="0"/>
              <a:t>) yang </a:t>
            </a:r>
            <a:r>
              <a:rPr lang="en-US" dirty="0" err="1"/>
              <a:t>memliki</a:t>
            </a:r>
            <a:r>
              <a:rPr lang="en-US" dirty="0"/>
              <a:t> </a:t>
            </a:r>
            <a:r>
              <a:rPr lang="en-US" dirty="0" err="1"/>
              <a:t>kesatuan</a:t>
            </a:r>
            <a:r>
              <a:rPr lang="en-US" dirty="0"/>
              <a:t> agar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dipahami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 </a:t>
            </a:r>
          </a:p>
          <a:p>
            <a:pPr algn="just">
              <a:lnSpc>
                <a:spcPct val="90000"/>
              </a:lnSpc>
            </a:pPr>
            <a:endParaRPr lang="en-US" dirty="0"/>
          </a:p>
          <a:p>
            <a:pPr algn="just">
              <a:lnSpc>
                <a:spcPct val="90000"/>
              </a:lnSpc>
              <a:buFont typeface="Wingdings" pitchFamily="2" charset="2"/>
              <a:buChar char="ü"/>
            </a:pPr>
            <a:r>
              <a:rPr lang="en-US" dirty="0"/>
              <a:t>Emile Durkheim (1858-1917) :</a:t>
            </a:r>
          </a:p>
          <a:p>
            <a:pPr algn="just">
              <a:lnSpc>
                <a:spcPct val="90000"/>
              </a:lnSpc>
            </a:pPr>
            <a:r>
              <a:rPr lang="en-US" dirty="0" err="1"/>
              <a:t>Hukum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moral </a:t>
            </a:r>
            <a:r>
              <a:rPr lang="en-US" dirty="0" err="1"/>
              <a:t>sosial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arti</a:t>
            </a:r>
            <a:r>
              <a:rPr lang="en-US" dirty="0"/>
              <a:t> </a:t>
            </a:r>
            <a:r>
              <a:rPr lang="en-US" dirty="0" err="1"/>
              <a:t>normatif</a:t>
            </a:r>
            <a:r>
              <a:rPr lang="en-US" dirty="0"/>
              <a:t>,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realitas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. </a:t>
            </a:r>
            <a:r>
              <a:rPr lang="en-US" dirty="0" err="1"/>
              <a:t>Menurut</a:t>
            </a:r>
            <a:r>
              <a:rPr lang="en-US" dirty="0"/>
              <a:t> Durkheim, </a:t>
            </a:r>
            <a:r>
              <a:rPr lang="en-US" dirty="0" err="1"/>
              <a:t>hukum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moral </a:t>
            </a:r>
            <a:r>
              <a:rPr lang="en-US" dirty="0" err="1"/>
              <a:t>sosial</a:t>
            </a:r>
            <a:r>
              <a:rPr lang="en-US" dirty="0"/>
              <a:t>, pada </a:t>
            </a:r>
            <a:r>
              <a:rPr lang="en-US" dirty="0" err="1"/>
              <a:t>hakekatnya</a:t>
            </a:r>
            <a:r>
              <a:rPr lang="en-US" dirty="0"/>
              <a:t>,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solidaritas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 yang </a:t>
            </a:r>
            <a:r>
              <a:rPr lang="en-US" dirty="0" err="1"/>
              <a:t>berkembang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. </a:t>
            </a:r>
            <a:r>
              <a:rPr lang="en-US" dirty="0" err="1"/>
              <a:t>Hukum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cerminan</a:t>
            </a:r>
            <a:r>
              <a:rPr lang="en-US" dirty="0"/>
              <a:t> </a:t>
            </a:r>
            <a:r>
              <a:rPr lang="en-US" dirty="0" err="1"/>
              <a:t>solidaritas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35007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D18E974E-84D7-4D7D-A779-9AEF54F243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4" r="3499" b="2"/>
          <a:stretch/>
        </p:blipFill>
        <p:spPr bwMode="auto">
          <a:xfrm>
            <a:off x="3202390" y="-1"/>
            <a:ext cx="5941610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684" y="381000"/>
            <a:ext cx="3302000" cy="6117562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1600" dirty="0" err="1"/>
              <a:t>Moralitas</a:t>
            </a:r>
            <a:r>
              <a:rPr lang="en-US" sz="1600" dirty="0"/>
              <a:t> :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sz="1600" dirty="0"/>
          </a:p>
          <a:p>
            <a:pPr algn="just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1600" dirty="0" err="1">
                <a:effectLst/>
              </a:rPr>
              <a:t>Dalam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bahasa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latin</a:t>
            </a:r>
            <a:r>
              <a:rPr lang="en-US" sz="1600" dirty="0"/>
              <a:t> </a:t>
            </a:r>
            <a:r>
              <a:rPr lang="en-US" sz="1600" dirty="0" err="1"/>
              <a:t>disebut</a:t>
            </a:r>
            <a:r>
              <a:rPr lang="en-US" sz="1600" dirty="0"/>
              <a:t> mores </a:t>
            </a:r>
            <a:r>
              <a:rPr lang="en-US" sz="1600" dirty="0" err="1"/>
              <a:t>artinya</a:t>
            </a:r>
            <a:r>
              <a:rPr lang="en-US" sz="1600" dirty="0"/>
              <a:t> </a:t>
            </a:r>
            <a:r>
              <a:rPr lang="en-US" sz="1600" dirty="0" err="1">
                <a:effectLst/>
              </a:rPr>
              <a:t>kebiasaan</a:t>
            </a:r>
            <a:r>
              <a:rPr lang="en-US" sz="1600" dirty="0">
                <a:effectLst/>
              </a:rPr>
              <a:t>. </a:t>
            </a:r>
            <a:r>
              <a:rPr lang="en-US" sz="1600" dirty="0"/>
              <a:t>D</a:t>
            </a:r>
            <a:r>
              <a:rPr lang="en-US" sz="1600" dirty="0">
                <a:effectLst/>
              </a:rPr>
              <a:t>ari </a:t>
            </a:r>
            <a:r>
              <a:rPr lang="en-US" sz="1600" dirty="0" err="1">
                <a:effectLst/>
              </a:rPr>
              <a:t>sinilah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asal</a:t>
            </a:r>
            <a:r>
              <a:rPr lang="en-US" sz="1600" dirty="0">
                <a:effectLst/>
              </a:rPr>
              <a:t> kata moral, </a:t>
            </a:r>
            <a:r>
              <a:rPr lang="en-US" sz="1600" dirty="0" err="1">
                <a:effectLst/>
              </a:rPr>
              <a:t>moralitas</a:t>
            </a:r>
            <a:r>
              <a:rPr lang="en-US" sz="1600" dirty="0"/>
              <a:t>. </a:t>
            </a:r>
            <a:r>
              <a:rPr lang="en-US" sz="1600" dirty="0" err="1">
                <a:effectLst/>
              </a:rPr>
              <a:t>Secara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etimologis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moralitas</a:t>
            </a:r>
            <a:r>
              <a:rPr lang="en-US" sz="1600" dirty="0">
                <a:effectLst/>
              </a:rPr>
              <a:t> </a:t>
            </a:r>
            <a:r>
              <a:rPr lang="en-US" sz="1600" dirty="0" err="1"/>
              <a:t>berasal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>
                <a:effectLst/>
              </a:rPr>
              <a:t>etika</a:t>
            </a:r>
            <a:r>
              <a:rPr lang="en-US" sz="1600" dirty="0">
                <a:effectLst/>
              </a:rPr>
              <a:t> yang </a:t>
            </a:r>
            <a:r>
              <a:rPr lang="en-US" sz="1600" dirty="0" err="1">
                <a:effectLst/>
              </a:rPr>
              <a:t>mempelajari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kebiasaan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manusia</a:t>
            </a:r>
            <a:r>
              <a:rPr lang="en-US" sz="1600" dirty="0">
                <a:effectLst/>
              </a:rPr>
              <a:t> yang </a:t>
            </a:r>
            <a:r>
              <a:rPr lang="en-US" sz="1600" dirty="0" err="1">
                <a:effectLst/>
              </a:rPr>
              <a:t>sebagian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terdiri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dari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konvensi-konvensi</a:t>
            </a:r>
            <a:r>
              <a:rPr lang="en-US" sz="1600" dirty="0">
                <a:effectLst/>
              </a:rPr>
              <a:t>, </a:t>
            </a:r>
            <a:r>
              <a:rPr lang="en-US" sz="1600" dirty="0" err="1">
                <a:effectLst/>
              </a:rPr>
              <a:t>seperti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cara</a:t>
            </a:r>
            <a:r>
              <a:rPr lang="en-US" sz="1600" dirty="0">
                <a:effectLst/>
              </a:rPr>
              <a:t>  </a:t>
            </a:r>
            <a:r>
              <a:rPr lang="en-US" sz="1600" dirty="0" err="1">
                <a:effectLst/>
              </a:rPr>
              <a:t>berpakaian</a:t>
            </a:r>
            <a:r>
              <a:rPr lang="en-US" sz="1600" dirty="0">
                <a:effectLst/>
              </a:rPr>
              <a:t>, </a:t>
            </a:r>
            <a:r>
              <a:rPr lang="en-US" sz="1600" dirty="0" err="1">
                <a:effectLst/>
              </a:rPr>
              <a:t>sopan</a:t>
            </a:r>
            <a:r>
              <a:rPr lang="en-US" sz="1600" dirty="0">
                <a:effectLst/>
              </a:rPr>
              <a:t> </a:t>
            </a:r>
            <a:r>
              <a:rPr lang="en-US" sz="1600" dirty="0" err="1"/>
              <a:t>santun</a:t>
            </a:r>
            <a:r>
              <a:rPr lang="en-US" sz="1600" dirty="0">
                <a:effectLst/>
              </a:rPr>
              <a:t>, dan </a:t>
            </a:r>
            <a:r>
              <a:rPr lang="en-US" sz="1600" dirty="0" err="1">
                <a:effectLst/>
              </a:rPr>
              <a:t>sejenisnya</a:t>
            </a:r>
            <a:r>
              <a:rPr lang="en-US" sz="1600" dirty="0">
                <a:effectLst/>
              </a:rPr>
              <a:t>.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1600" dirty="0" err="1">
                <a:effectLst/>
              </a:rPr>
              <a:t>Al.Purwa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Hadiwardoyo</a:t>
            </a:r>
            <a:r>
              <a:rPr lang="en-US" sz="1600" dirty="0">
                <a:effectLst/>
              </a:rPr>
              <a:t> 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600" dirty="0">
                <a:effectLst/>
              </a:rPr>
              <a:t>Moral </a:t>
            </a:r>
            <a:r>
              <a:rPr lang="en-US" sz="1600" dirty="0" err="1">
                <a:effectLst/>
              </a:rPr>
              <a:t>sebenarnya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memuat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dua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segi</a:t>
            </a:r>
            <a:r>
              <a:rPr lang="en-US" sz="1600" dirty="0">
                <a:effectLst/>
              </a:rPr>
              <a:t> yang </a:t>
            </a:r>
            <a:r>
              <a:rPr lang="en-US" sz="1600" dirty="0" err="1">
                <a:effectLst/>
              </a:rPr>
              <a:t>berbeda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yakni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segi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batiniah</a:t>
            </a:r>
            <a:r>
              <a:rPr lang="en-US" sz="1600" dirty="0">
                <a:effectLst/>
              </a:rPr>
              <a:t> dan </a:t>
            </a:r>
            <a:r>
              <a:rPr lang="en-US" sz="1600" dirty="0" err="1">
                <a:effectLst/>
              </a:rPr>
              <a:t>segi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lahiriah</a:t>
            </a:r>
            <a:r>
              <a:rPr lang="en-US" sz="1600" dirty="0">
                <a:effectLst/>
              </a:rPr>
              <a:t>. Orang yang </a:t>
            </a:r>
            <a:r>
              <a:rPr lang="en-US" sz="1600" dirty="0" err="1">
                <a:effectLst/>
              </a:rPr>
              <a:t>baik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adalah</a:t>
            </a:r>
            <a:r>
              <a:rPr lang="en-US" sz="1600" dirty="0">
                <a:effectLst/>
              </a:rPr>
              <a:t> orang yang </a:t>
            </a:r>
            <a:r>
              <a:rPr lang="en-US" sz="1600" dirty="0" err="1">
                <a:effectLst/>
              </a:rPr>
              <a:t>memiliki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sikap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batin</a:t>
            </a:r>
            <a:r>
              <a:rPr lang="en-US" sz="1600" dirty="0">
                <a:effectLst/>
              </a:rPr>
              <a:t> yang </a:t>
            </a:r>
            <a:r>
              <a:rPr lang="en-US" sz="1600" dirty="0" err="1">
                <a:effectLst/>
              </a:rPr>
              <a:t>baik</a:t>
            </a:r>
            <a:r>
              <a:rPr lang="en-US" sz="1600" dirty="0">
                <a:effectLst/>
              </a:rPr>
              <a:t> dan </a:t>
            </a:r>
            <a:r>
              <a:rPr lang="en-US" sz="1600" dirty="0" err="1">
                <a:effectLst/>
              </a:rPr>
              <a:t>melakukan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perbuatan-perbuatan</a:t>
            </a:r>
            <a:r>
              <a:rPr lang="en-US" sz="1600" dirty="0">
                <a:effectLst/>
              </a:rPr>
              <a:t> yang </a:t>
            </a:r>
            <a:r>
              <a:rPr lang="en-US" sz="1600" dirty="0" err="1">
                <a:effectLst/>
              </a:rPr>
              <a:t>baik</a:t>
            </a:r>
            <a:r>
              <a:rPr lang="en-US" sz="1600" dirty="0">
                <a:effectLst/>
              </a:rPr>
              <a:t> pula. </a:t>
            </a:r>
            <a:r>
              <a:rPr lang="en-US" sz="1600" dirty="0" err="1">
                <a:effectLst/>
              </a:rPr>
              <a:t>Sikap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batin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seringkali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disebut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hati</a:t>
            </a:r>
            <a:r>
              <a:rPr lang="en-US" sz="1600" dirty="0">
                <a:effectLst/>
              </a:rPr>
              <a:t>. </a:t>
            </a:r>
            <a:r>
              <a:rPr lang="en-US" sz="1600" dirty="0" err="1">
                <a:effectLst/>
              </a:rPr>
              <a:t>Tetapi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sikap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batin</a:t>
            </a:r>
            <a:r>
              <a:rPr lang="en-US" sz="1600" dirty="0">
                <a:effectLst/>
              </a:rPr>
              <a:t> yang </a:t>
            </a:r>
            <a:r>
              <a:rPr lang="en-US" sz="1600" dirty="0" err="1">
                <a:effectLst/>
              </a:rPr>
              <a:t>baik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baru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dapat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dilihat</a:t>
            </a:r>
            <a:r>
              <a:rPr lang="en-US" sz="1600" dirty="0">
                <a:effectLst/>
              </a:rPr>
              <a:t> oleh orang lain </a:t>
            </a:r>
            <a:r>
              <a:rPr lang="en-US" sz="1600" dirty="0" err="1">
                <a:effectLst/>
              </a:rPr>
              <a:t>setelah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terwujud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dalam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perbuatan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lahiriah</a:t>
            </a:r>
            <a:r>
              <a:rPr lang="en-US" sz="1600" dirty="0">
                <a:effectLst/>
              </a:rPr>
              <a:t> yang </a:t>
            </a:r>
            <a:r>
              <a:rPr lang="en-US" sz="1600" dirty="0" err="1">
                <a:effectLst/>
              </a:rPr>
              <a:t>baik</a:t>
            </a:r>
            <a:r>
              <a:rPr lang="en-US" sz="1600" dirty="0">
                <a:effectLst/>
              </a:rPr>
              <a:t> pula. </a:t>
            </a:r>
            <a:r>
              <a:rPr lang="en-US" sz="1600" dirty="0" err="1">
                <a:effectLst/>
              </a:rPr>
              <a:t>Dengan</a:t>
            </a:r>
            <a:r>
              <a:rPr lang="en-US" sz="1600" dirty="0">
                <a:effectLst/>
              </a:rPr>
              <a:t> kata lain moral </a:t>
            </a:r>
            <a:r>
              <a:rPr lang="en-US" sz="1600" dirty="0" err="1">
                <a:effectLst/>
              </a:rPr>
              <a:t>dapat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diukur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dengan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tepat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apabila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kedua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segi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diperhatikan</a:t>
            </a:r>
            <a:r>
              <a:rPr lang="en-US" sz="1600" dirty="0">
                <a:effectLst/>
              </a:rPr>
              <a:t>.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sz="1600" dirty="0">
              <a:effectLst/>
            </a:endParaRPr>
          </a:p>
          <a:p>
            <a:pPr marL="0" indent="0" algn="just">
              <a:lnSpc>
                <a:spcPct val="90000"/>
              </a:lnSpc>
              <a:buNone/>
            </a:pPr>
            <a:endParaRPr lang="en-US" sz="1600" dirty="0">
              <a:effectLst/>
            </a:endParaRPr>
          </a:p>
          <a:p>
            <a:pPr marL="0" indent="0" algn="just">
              <a:lnSpc>
                <a:spcPct val="90000"/>
              </a:lnSpc>
              <a:buNone/>
            </a:pPr>
            <a:endParaRPr lang="en-US" sz="1600" dirty="0">
              <a:effectLst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28259" y="0"/>
            <a:ext cx="9144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3681413"/>
            <a:ext cx="357266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107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2581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249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00875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4047" y="-8467"/>
            <a:ext cx="967571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4249" y="-8467"/>
            <a:ext cx="937369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8749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3754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6E270C70-D5B3-4ADD-8F2B-DD73FBCE36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4" r="3499" b="2"/>
          <a:stretch/>
        </p:blipFill>
        <p:spPr bwMode="auto">
          <a:xfrm>
            <a:off x="4153367" y="33866"/>
            <a:ext cx="4951537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047" y="248712"/>
            <a:ext cx="2888343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err="1"/>
              <a:t>Konsep</a:t>
            </a:r>
            <a:r>
              <a:rPr lang="en-US" sz="2800" dirty="0"/>
              <a:t> </a:t>
            </a:r>
            <a:r>
              <a:rPr lang="en-US" sz="2800" dirty="0" err="1"/>
              <a:t>Kekuasaan</a:t>
            </a:r>
            <a:r>
              <a:rPr lang="en-US" sz="2800" dirty="0"/>
              <a:t> </a:t>
            </a:r>
            <a:r>
              <a:rPr lang="en-US" sz="2800" dirty="0" err="1"/>
              <a:t>Hukum</a:t>
            </a:r>
            <a:r>
              <a:rPr lang="en-US" sz="28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047" y="1981201"/>
            <a:ext cx="3724553" cy="4060162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sz="2300" dirty="0"/>
              <a:t>a. </a:t>
            </a:r>
            <a:r>
              <a:rPr lang="en-US" sz="2300" dirty="0" err="1"/>
              <a:t>Hukum</a:t>
            </a:r>
            <a:r>
              <a:rPr lang="en-US" sz="2300" dirty="0"/>
              <a:t> dan </a:t>
            </a:r>
            <a:r>
              <a:rPr lang="en-US" sz="2300" dirty="0" err="1"/>
              <a:t>Kekuasaan</a:t>
            </a:r>
            <a:r>
              <a:rPr lang="en-US" sz="2300" dirty="0"/>
              <a:t> </a:t>
            </a:r>
            <a:r>
              <a:rPr lang="en-US" sz="2300" dirty="0" err="1"/>
              <a:t>Hukum</a:t>
            </a:r>
            <a:r>
              <a:rPr lang="en-US" sz="2300" dirty="0"/>
              <a:t> :  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2300" dirty="0"/>
              <a:t> Daniel Lev </a:t>
            </a:r>
            <a:r>
              <a:rPr lang="en-US" sz="2300" dirty="0" err="1"/>
              <a:t>melakukan</a:t>
            </a:r>
            <a:r>
              <a:rPr lang="en-US" sz="2300" dirty="0"/>
              <a:t> </a:t>
            </a:r>
            <a:r>
              <a:rPr lang="en-US" sz="2300" dirty="0" err="1"/>
              <a:t>studi</a:t>
            </a:r>
            <a:r>
              <a:rPr lang="en-US" sz="2300" dirty="0"/>
              <a:t> </a:t>
            </a:r>
            <a:r>
              <a:rPr lang="en-US" sz="2300" dirty="0" err="1"/>
              <a:t>terhadap</a:t>
            </a:r>
            <a:r>
              <a:rPr lang="en-US" sz="2300" dirty="0"/>
              <a:t> </a:t>
            </a:r>
            <a:r>
              <a:rPr lang="en-US" sz="2300" dirty="0" err="1"/>
              <a:t>gerakan-gerakan</a:t>
            </a:r>
            <a:r>
              <a:rPr lang="en-US" sz="2300" dirty="0"/>
              <a:t> </a:t>
            </a:r>
            <a:r>
              <a:rPr lang="en-US" sz="2300" dirty="0" err="1"/>
              <a:t>hukum</a:t>
            </a:r>
            <a:r>
              <a:rPr lang="en-US" sz="2300" dirty="0"/>
              <a:t> di negara –negara </a:t>
            </a:r>
            <a:r>
              <a:rPr lang="en-US" sz="2300" dirty="0" err="1"/>
              <a:t>ketiga</a:t>
            </a:r>
            <a:r>
              <a:rPr lang="en-US" sz="2300" dirty="0"/>
              <a:t>, </a:t>
            </a:r>
            <a:r>
              <a:rPr lang="en-US" sz="2300" dirty="0" err="1"/>
              <a:t>hasilnya</a:t>
            </a:r>
            <a:r>
              <a:rPr lang="en-US" sz="2300" dirty="0"/>
              <a:t> :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2300" dirty="0" err="1"/>
              <a:t>Tuntutan</a:t>
            </a:r>
            <a:r>
              <a:rPr lang="en-US" sz="2300" dirty="0"/>
              <a:t> </a:t>
            </a:r>
            <a:r>
              <a:rPr lang="en-US" sz="2300" dirty="0" err="1"/>
              <a:t>keras</a:t>
            </a:r>
            <a:r>
              <a:rPr lang="en-US" sz="2300" dirty="0"/>
              <a:t> </a:t>
            </a:r>
            <a:r>
              <a:rPr lang="en-US" sz="2300" dirty="0" err="1"/>
              <a:t>menundukkan</a:t>
            </a:r>
            <a:r>
              <a:rPr lang="en-US" sz="2300" dirty="0"/>
              <a:t> </a:t>
            </a:r>
            <a:r>
              <a:rPr lang="en-US" sz="2300" dirty="0" err="1"/>
              <a:t>otoritas</a:t>
            </a:r>
            <a:r>
              <a:rPr lang="en-US" sz="2300" dirty="0"/>
              <a:t> </a:t>
            </a:r>
            <a:r>
              <a:rPr lang="en-US" sz="2300" dirty="0" err="1"/>
              <a:t>politik</a:t>
            </a:r>
            <a:r>
              <a:rPr lang="en-US" sz="2300" dirty="0"/>
              <a:t>, </a:t>
            </a:r>
            <a:r>
              <a:rPr lang="en-US" sz="2300" dirty="0" err="1"/>
              <a:t>ekonomi</a:t>
            </a:r>
            <a:r>
              <a:rPr lang="en-US" sz="2300" dirty="0"/>
              <a:t> </a:t>
            </a:r>
            <a:r>
              <a:rPr lang="en-US" sz="2300" dirty="0" err="1"/>
              <a:t>sosial</a:t>
            </a:r>
            <a:r>
              <a:rPr lang="en-US" sz="2300" dirty="0"/>
              <a:t>.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sz="2300" dirty="0"/>
          </a:p>
          <a:p>
            <a:pPr marL="0" indent="0" algn="just">
              <a:lnSpc>
                <a:spcPct val="90000"/>
              </a:lnSpc>
              <a:buNone/>
            </a:pPr>
            <a:r>
              <a:rPr lang="en-US" sz="2300" dirty="0"/>
              <a:t>b. </a:t>
            </a:r>
            <a:r>
              <a:rPr lang="en-US" sz="2300" dirty="0" err="1"/>
              <a:t>Kekuasaan</a:t>
            </a:r>
            <a:r>
              <a:rPr lang="en-US" sz="2300" dirty="0"/>
              <a:t> </a:t>
            </a:r>
            <a:r>
              <a:rPr lang="en-US" sz="2300" dirty="0" err="1"/>
              <a:t>Hukum</a:t>
            </a:r>
            <a:r>
              <a:rPr lang="en-US" sz="2300" dirty="0"/>
              <a:t> </a:t>
            </a:r>
            <a:r>
              <a:rPr lang="en-US" sz="2300" dirty="0" err="1"/>
              <a:t>Bersifat</a:t>
            </a:r>
            <a:r>
              <a:rPr lang="en-US" sz="2300" dirty="0"/>
              <a:t> </a:t>
            </a:r>
            <a:r>
              <a:rPr lang="en-US" sz="2300" dirty="0" err="1"/>
              <a:t>Relatif</a:t>
            </a:r>
            <a:r>
              <a:rPr lang="en-US" sz="2300" dirty="0"/>
              <a:t>  :</a:t>
            </a:r>
          </a:p>
          <a:p>
            <a:pPr algn="just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2300" dirty="0" err="1"/>
              <a:t>Kekuasaan</a:t>
            </a:r>
            <a:r>
              <a:rPr lang="en-US" sz="2300" dirty="0"/>
              <a:t> </a:t>
            </a:r>
            <a:r>
              <a:rPr lang="en-US" sz="2300" dirty="0" err="1"/>
              <a:t>hukum</a:t>
            </a:r>
            <a:r>
              <a:rPr lang="en-US" sz="2300" dirty="0"/>
              <a:t> </a:t>
            </a:r>
            <a:r>
              <a:rPr lang="en-US" sz="2300" dirty="0" err="1"/>
              <a:t>tidak</a:t>
            </a:r>
            <a:r>
              <a:rPr lang="en-US" sz="2300" dirty="0"/>
              <a:t> </a:t>
            </a:r>
            <a:r>
              <a:rPr lang="en-US" sz="2300" dirty="0" err="1"/>
              <a:t>terdiri</a:t>
            </a:r>
            <a:r>
              <a:rPr lang="en-US" sz="2300" dirty="0"/>
              <a:t> </a:t>
            </a:r>
            <a:r>
              <a:rPr lang="en-US" sz="2300" dirty="0" err="1"/>
              <a:t>dari</a:t>
            </a:r>
            <a:r>
              <a:rPr lang="en-US" sz="2300" dirty="0"/>
              <a:t> </a:t>
            </a:r>
            <a:r>
              <a:rPr lang="en-US" sz="2300" dirty="0" err="1"/>
              <a:t>aturan-aturan</a:t>
            </a:r>
            <a:r>
              <a:rPr lang="en-US" sz="2300" dirty="0"/>
              <a:t> </a:t>
            </a:r>
            <a:r>
              <a:rPr lang="en-US" sz="2300" dirty="0" err="1"/>
              <a:t>yg</a:t>
            </a:r>
            <a:r>
              <a:rPr lang="en-US" sz="2300" dirty="0"/>
              <a:t> </a:t>
            </a:r>
            <a:r>
              <a:rPr lang="en-US" sz="2300" dirty="0" err="1"/>
              <a:t>konkrit</a:t>
            </a:r>
            <a:r>
              <a:rPr lang="en-US" sz="2300" dirty="0"/>
              <a:t>, </a:t>
            </a:r>
            <a:r>
              <a:rPr lang="en-US" sz="2300" dirty="0" err="1"/>
              <a:t>melainkan</a:t>
            </a:r>
            <a:r>
              <a:rPr lang="en-US" sz="2300" dirty="0"/>
              <a:t>  yang </a:t>
            </a:r>
            <a:r>
              <a:rPr lang="en-US" sz="2300" dirty="0" err="1"/>
              <a:t>prinsip</a:t>
            </a:r>
            <a:r>
              <a:rPr lang="en-US" sz="2300" dirty="0"/>
              <a:t>.</a:t>
            </a:r>
          </a:p>
          <a:p>
            <a:pPr algn="just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2300" dirty="0" err="1"/>
              <a:t>Terdapat</a:t>
            </a:r>
            <a:r>
              <a:rPr lang="en-US" sz="2300" dirty="0"/>
              <a:t> </a:t>
            </a:r>
            <a:r>
              <a:rPr lang="en-US" sz="2300" dirty="0" err="1"/>
              <a:t>suatu</a:t>
            </a:r>
            <a:r>
              <a:rPr lang="en-US" sz="2300" dirty="0"/>
              <a:t> </a:t>
            </a:r>
            <a:r>
              <a:rPr lang="en-US" sz="2300" dirty="0" err="1"/>
              <a:t>ketegangan</a:t>
            </a:r>
            <a:r>
              <a:rPr lang="en-US" sz="2300" dirty="0"/>
              <a:t> </a:t>
            </a:r>
            <a:r>
              <a:rPr lang="en-US" sz="2300" dirty="0" err="1"/>
              <a:t>terus-menerus</a:t>
            </a:r>
            <a:r>
              <a:rPr lang="en-US" sz="2300" dirty="0"/>
              <a:t> </a:t>
            </a:r>
            <a:r>
              <a:rPr lang="en-US" sz="2300" dirty="0" err="1"/>
              <a:t>antara</a:t>
            </a:r>
            <a:r>
              <a:rPr lang="en-US" sz="2300" dirty="0"/>
              <a:t> </a:t>
            </a:r>
            <a:r>
              <a:rPr lang="en-US" sz="2300" dirty="0" err="1"/>
              <a:t>kekuasaan</a:t>
            </a:r>
            <a:r>
              <a:rPr lang="en-US" sz="2300" dirty="0"/>
              <a:t> </a:t>
            </a:r>
            <a:r>
              <a:rPr lang="en-US" sz="2300" dirty="0" err="1"/>
              <a:t>hukum</a:t>
            </a:r>
            <a:r>
              <a:rPr lang="en-US" sz="2300" dirty="0"/>
              <a:t> dan </a:t>
            </a:r>
            <a:r>
              <a:rPr lang="en-US" sz="2300" dirty="0" err="1"/>
              <a:t>nilai-nilai</a:t>
            </a:r>
            <a:r>
              <a:rPr lang="en-US" sz="2300" dirty="0"/>
              <a:t> yang </a:t>
            </a:r>
            <a:r>
              <a:rPr lang="en-US" sz="2300" dirty="0" err="1"/>
              <a:t>bersinggungan</a:t>
            </a:r>
            <a:r>
              <a:rPr lang="en-US" sz="2300" dirty="0"/>
              <a:t> </a:t>
            </a:r>
            <a:r>
              <a:rPr lang="en-US" sz="2300" dirty="0" err="1"/>
              <a:t>dgn</a:t>
            </a:r>
            <a:r>
              <a:rPr lang="en-US" sz="2300" dirty="0"/>
              <a:t>  </a:t>
            </a:r>
            <a:r>
              <a:rPr lang="en-US" sz="2300" dirty="0" err="1"/>
              <a:t>tatatertib</a:t>
            </a:r>
            <a:r>
              <a:rPr lang="en-US" sz="2300" dirty="0"/>
              <a:t>, </a:t>
            </a:r>
            <a:r>
              <a:rPr lang="en-US" sz="2300" dirty="0" err="1"/>
              <a:t>pencegahan</a:t>
            </a:r>
            <a:r>
              <a:rPr lang="en-US" sz="2300" dirty="0"/>
              <a:t> </a:t>
            </a:r>
            <a:r>
              <a:rPr lang="en-US" sz="2300" dirty="0" err="1"/>
              <a:t>kejahatan</a:t>
            </a:r>
            <a:r>
              <a:rPr lang="en-US" sz="2300" dirty="0"/>
              <a:t>, </a:t>
            </a:r>
            <a:r>
              <a:rPr lang="en-US" sz="2300" dirty="0" err="1"/>
              <a:t>keamanan</a:t>
            </a:r>
            <a:r>
              <a:rPr lang="en-US" sz="2300" dirty="0"/>
              <a:t> </a:t>
            </a:r>
            <a:r>
              <a:rPr lang="en-US" sz="2300" dirty="0" err="1"/>
              <a:t>nasional</a:t>
            </a:r>
            <a:r>
              <a:rPr lang="en-US" sz="2300" dirty="0"/>
              <a:t>,  </a:t>
            </a:r>
            <a:r>
              <a:rPr lang="en-US" sz="2300" dirty="0" err="1"/>
              <a:t>pandangan</a:t>
            </a:r>
            <a:r>
              <a:rPr lang="en-US" sz="2300" dirty="0"/>
              <a:t> moral </a:t>
            </a:r>
            <a:r>
              <a:rPr lang="en-US" sz="2300" dirty="0" err="1"/>
              <a:t>yg</a:t>
            </a:r>
            <a:r>
              <a:rPr lang="en-US" sz="2300" dirty="0"/>
              <a:t> </a:t>
            </a:r>
            <a:r>
              <a:rPr lang="en-US" sz="2300" dirty="0" err="1"/>
              <a:t>berpengaruh</a:t>
            </a:r>
            <a:r>
              <a:rPr lang="en-US" sz="2300" dirty="0"/>
              <a:t>.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sz="1100" dirty="0"/>
          </a:p>
          <a:p>
            <a:pPr marL="0" indent="0">
              <a:lnSpc>
                <a:spcPct val="90000"/>
              </a:lnSpc>
              <a:buNone/>
            </a:pPr>
            <a:endParaRPr lang="en-US" sz="11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28259" y="0"/>
            <a:ext cx="9144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3681413"/>
            <a:ext cx="357266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107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2581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249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00875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4047" y="-8467"/>
            <a:ext cx="967571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4249" y="-8467"/>
            <a:ext cx="937369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8749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3160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7E35E77A-1DAF-43A0-A9A6-EA99EF2765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4" r="3499" b="2"/>
          <a:stretch/>
        </p:blipFill>
        <p:spPr bwMode="auto">
          <a:xfrm>
            <a:off x="3202390" y="609600"/>
            <a:ext cx="5941610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999" y="304800"/>
            <a:ext cx="3067051" cy="609599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sz="1600" dirty="0"/>
              <a:t>c. Luas </a:t>
            </a:r>
            <a:r>
              <a:rPr lang="en-US" sz="1600" dirty="0" err="1"/>
              <a:t>Lingkup</a:t>
            </a:r>
            <a:r>
              <a:rPr lang="en-US" sz="1600" dirty="0"/>
              <a:t> </a:t>
            </a:r>
            <a:r>
              <a:rPr lang="en-US" sz="1600" dirty="0" err="1"/>
              <a:t>Kekuasaan</a:t>
            </a:r>
            <a:r>
              <a:rPr lang="en-US" sz="1600" dirty="0"/>
              <a:t> </a:t>
            </a:r>
            <a:r>
              <a:rPr lang="en-US" sz="1600" dirty="0" err="1"/>
              <a:t>Hukum</a:t>
            </a:r>
            <a:r>
              <a:rPr lang="en-US" sz="1600" dirty="0"/>
              <a:t> :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600" dirty="0" err="1"/>
              <a:t>Menurut</a:t>
            </a:r>
            <a:r>
              <a:rPr lang="en-US" sz="1600" dirty="0"/>
              <a:t> Lon Fuller </a:t>
            </a:r>
            <a:r>
              <a:rPr lang="en-US" sz="1600" dirty="0" err="1"/>
              <a:t>dlm</a:t>
            </a:r>
            <a:r>
              <a:rPr lang="en-US" sz="1600" dirty="0"/>
              <a:t> </a:t>
            </a:r>
            <a:r>
              <a:rPr lang="en-US" sz="1600" i="1" dirty="0"/>
              <a:t>‘The Morality of the Law’.</a:t>
            </a:r>
          </a:p>
          <a:p>
            <a:pPr algn="just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1600" dirty="0" err="1"/>
              <a:t>Pembuatan</a:t>
            </a:r>
            <a:r>
              <a:rPr lang="en-US" sz="1600" dirty="0"/>
              <a:t> UU </a:t>
            </a:r>
            <a:r>
              <a:rPr lang="en-US" sz="1600" dirty="0" err="1"/>
              <a:t>yg</a:t>
            </a:r>
            <a:r>
              <a:rPr lang="en-US" sz="1600" dirty="0"/>
              <a:t> </a:t>
            </a:r>
            <a:r>
              <a:rPr lang="en-US" sz="1600" dirty="0" err="1"/>
              <a:t>adil</a:t>
            </a:r>
            <a:r>
              <a:rPr lang="en-US" sz="1600" dirty="0"/>
              <a:t>: 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1600" dirty="0" err="1"/>
              <a:t>harus</a:t>
            </a:r>
            <a:r>
              <a:rPr lang="en-US" sz="1600" dirty="0"/>
              <a:t> </a:t>
            </a:r>
            <a:r>
              <a:rPr lang="en-US" sz="1600" dirty="0" err="1"/>
              <a:t>ada</a:t>
            </a:r>
            <a:r>
              <a:rPr lang="en-US" sz="1600" dirty="0"/>
              <a:t> </a:t>
            </a:r>
            <a:r>
              <a:rPr lang="en-US" sz="1600" dirty="0" err="1"/>
              <a:t>aturan</a:t>
            </a:r>
            <a:r>
              <a:rPr lang="en-US" sz="1600" dirty="0"/>
              <a:t> </a:t>
            </a:r>
            <a:r>
              <a:rPr lang="en-US" sz="1600" dirty="0" err="1"/>
              <a:t>sbg</a:t>
            </a:r>
            <a:r>
              <a:rPr lang="en-US" sz="1600" dirty="0"/>
              <a:t> </a:t>
            </a:r>
            <a:r>
              <a:rPr lang="en-US" sz="1600" dirty="0" err="1"/>
              <a:t>pedoman</a:t>
            </a:r>
            <a:r>
              <a:rPr lang="en-US" sz="1600" dirty="0"/>
              <a:t> </a:t>
            </a:r>
            <a:r>
              <a:rPr lang="en-US" sz="1600" dirty="0" err="1"/>
              <a:t>pembuatan</a:t>
            </a:r>
            <a:r>
              <a:rPr lang="en-US" sz="1600" dirty="0"/>
              <a:t> </a:t>
            </a:r>
            <a:r>
              <a:rPr lang="en-US" sz="1600" dirty="0" err="1"/>
              <a:t>keputusan</a:t>
            </a:r>
            <a:r>
              <a:rPr lang="en-US" sz="1600" dirty="0"/>
              <a:t>, 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1600" dirty="0" err="1"/>
              <a:t>aturan</a:t>
            </a:r>
            <a:r>
              <a:rPr lang="en-US" sz="1600" dirty="0"/>
              <a:t> </a:t>
            </a:r>
            <a:r>
              <a:rPr lang="en-US" sz="1600" dirty="0" err="1"/>
              <a:t>yg</a:t>
            </a:r>
            <a:r>
              <a:rPr lang="en-US" sz="1600" dirty="0"/>
              <a:t> </a:t>
            </a:r>
            <a:r>
              <a:rPr lang="en-US" sz="1600" dirty="0" err="1"/>
              <a:t>menjadi</a:t>
            </a:r>
            <a:r>
              <a:rPr lang="en-US" sz="1600" dirty="0"/>
              <a:t> </a:t>
            </a:r>
            <a:r>
              <a:rPr lang="en-US" sz="1600" dirty="0" err="1"/>
              <a:t>pedoman</a:t>
            </a:r>
            <a:r>
              <a:rPr lang="en-US" sz="1600" dirty="0"/>
              <a:t> </a:t>
            </a:r>
            <a:r>
              <a:rPr lang="en-US" sz="1600" dirty="0" err="1"/>
              <a:t>otoritas</a:t>
            </a:r>
            <a:r>
              <a:rPr lang="en-US" sz="1600" dirty="0"/>
              <a:t> </a:t>
            </a:r>
            <a:r>
              <a:rPr lang="en-US" sz="1600" dirty="0" err="1"/>
              <a:t>tdk</a:t>
            </a:r>
            <a:r>
              <a:rPr lang="en-US" sz="1600" dirty="0"/>
              <a:t> </a:t>
            </a:r>
            <a:r>
              <a:rPr lang="en-US" sz="1600" dirty="0" err="1"/>
              <a:t>boleh</a:t>
            </a:r>
            <a:r>
              <a:rPr lang="en-US" sz="1600" dirty="0"/>
              <a:t> </a:t>
            </a:r>
            <a:r>
              <a:rPr lang="en-US" sz="1600" dirty="0" err="1"/>
              <a:t>dirahasiakan</a:t>
            </a:r>
            <a:r>
              <a:rPr lang="en-US" sz="1600" dirty="0"/>
              <a:t>, 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1600" dirty="0" err="1"/>
              <a:t>aturan</a:t>
            </a:r>
            <a:r>
              <a:rPr lang="en-US" sz="1600" dirty="0"/>
              <a:t> </a:t>
            </a:r>
            <a:r>
              <a:rPr lang="en-US" sz="1600" dirty="0" err="1"/>
              <a:t>yg</a:t>
            </a:r>
            <a:r>
              <a:rPr lang="en-US" sz="1600" dirty="0"/>
              <a:t> </a:t>
            </a:r>
            <a:r>
              <a:rPr lang="en-US" sz="1600" dirty="0" err="1"/>
              <a:t>dibuat</a:t>
            </a:r>
            <a:r>
              <a:rPr lang="en-US" sz="1600" dirty="0"/>
              <a:t> </a:t>
            </a:r>
            <a:r>
              <a:rPr lang="en-US" sz="1600" dirty="0" err="1"/>
              <a:t>sbg</a:t>
            </a:r>
            <a:r>
              <a:rPr lang="en-US" sz="1600" dirty="0"/>
              <a:t> </a:t>
            </a:r>
            <a:r>
              <a:rPr lang="en-US" sz="1600" dirty="0" err="1"/>
              <a:t>pedoman</a:t>
            </a:r>
            <a:r>
              <a:rPr lang="en-US" sz="1600" dirty="0"/>
              <a:t> </a:t>
            </a:r>
            <a:r>
              <a:rPr lang="en-US" sz="1600" dirty="0" err="1"/>
              <a:t>dikemudian</a:t>
            </a:r>
            <a:r>
              <a:rPr lang="en-US" sz="1600" dirty="0"/>
              <a:t> </a:t>
            </a:r>
            <a:r>
              <a:rPr lang="en-US" sz="1600" dirty="0" err="1"/>
              <a:t>hari</a:t>
            </a:r>
            <a:r>
              <a:rPr lang="en-US" sz="1600" dirty="0"/>
              <a:t>, </a:t>
            </a:r>
            <a:r>
              <a:rPr lang="en-US" sz="1600" dirty="0" err="1"/>
              <a:t>hukum</a:t>
            </a:r>
            <a:r>
              <a:rPr lang="en-US" sz="1600" dirty="0"/>
              <a:t> </a:t>
            </a:r>
            <a:r>
              <a:rPr lang="en-US" sz="1600" dirty="0" err="1"/>
              <a:t>harus</a:t>
            </a:r>
            <a:r>
              <a:rPr lang="en-US" sz="1600" dirty="0"/>
              <a:t> </a:t>
            </a:r>
            <a:r>
              <a:rPr lang="en-US" sz="1600" dirty="0" err="1"/>
              <a:t>dimengerti</a:t>
            </a:r>
            <a:r>
              <a:rPr lang="en-US" sz="1600" dirty="0"/>
              <a:t> </a:t>
            </a:r>
            <a:r>
              <a:rPr lang="en-US" sz="1600" dirty="0" err="1"/>
              <a:t>rakyat</a:t>
            </a:r>
            <a:r>
              <a:rPr lang="en-US" sz="1600" dirty="0"/>
              <a:t>, 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1600" dirty="0" err="1"/>
              <a:t>aturan</a:t>
            </a:r>
            <a:r>
              <a:rPr lang="en-US" sz="1600" dirty="0"/>
              <a:t> </a:t>
            </a:r>
            <a:r>
              <a:rPr lang="en-US" sz="1600" dirty="0" err="1"/>
              <a:t>tdk</a:t>
            </a:r>
            <a:r>
              <a:rPr lang="en-US" sz="1600" dirty="0"/>
              <a:t> </a:t>
            </a:r>
            <a:r>
              <a:rPr lang="en-US" sz="1600" dirty="0" err="1"/>
              <a:t>boleh</a:t>
            </a:r>
            <a:r>
              <a:rPr lang="en-US" sz="1600" dirty="0"/>
              <a:t> </a:t>
            </a:r>
            <a:r>
              <a:rPr lang="en-US" sz="1600" dirty="0" err="1"/>
              <a:t>saling</a:t>
            </a:r>
            <a:r>
              <a:rPr lang="en-US" sz="1600" dirty="0"/>
              <a:t> </a:t>
            </a:r>
            <a:r>
              <a:rPr lang="en-US" sz="1600" dirty="0" err="1"/>
              <a:t>bertentangan</a:t>
            </a:r>
            <a:r>
              <a:rPr lang="en-US" sz="1600" dirty="0"/>
              <a:t>, 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1600" dirty="0" err="1"/>
              <a:t>hukum</a:t>
            </a:r>
            <a:r>
              <a:rPr lang="en-US" sz="1600" dirty="0"/>
              <a:t> </a:t>
            </a:r>
            <a:r>
              <a:rPr lang="en-US" sz="1600" dirty="0" err="1"/>
              <a:t>tdk</a:t>
            </a:r>
            <a:r>
              <a:rPr lang="en-US" sz="1600" dirty="0"/>
              <a:t> </a:t>
            </a:r>
            <a:r>
              <a:rPr lang="en-US" sz="1600" dirty="0" err="1"/>
              <a:t>boleh</a:t>
            </a:r>
            <a:r>
              <a:rPr lang="en-US" sz="1600" dirty="0"/>
              <a:t> </a:t>
            </a:r>
            <a:r>
              <a:rPr lang="en-US" sz="1600" dirty="0" err="1"/>
              <a:t>memerintahkan</a:t>
            </a:r>
            <a:r>
              <a:rPr lang="en-US" sz="1600" dirty="0"/>
              <a:t> </a:t>
            </a:r>
            <a:r>
              <a:rPr lang="en-US" sz="1600" dirty="0" err="1"/>
              <a:t>yg</a:t>
            </a:r>
            <a:r>
              <a:rPr lang="en-US" sz="1600" dirty="0"/>
              <a:t> </a:t>
            </a:r>
            <a:r>
              <a:rPr lang="en-US" sz="1600" dirty="0" err="1"/>
              <a:t>tdk</a:t>
            </a:r>
            <a:r>
              <a:rPr lang="en-US" sz="1600" dirty="0"/>
              <a:t> </a:t>
            </a:r>
            <a:r>
              <a:rPr lang="en-US" sz="1600" dirty="0" err="1"/>
              <a:t>dpt</a:t>
            </a:r>
            <a:r>
              <a:rPr lang="en-US" sz="1600" dirty="0"/>
              <a:t> </a:t>
            </a:r>
            <a:r>
              <a:rPr lang="en-US" sz="1600" dirty="0" err="1"/>
              <a:t>dilakukan</a:t>
            </a:r>
            <a:r>
              <a:rPr lang="en-US" sz="1600" dirty="0"/>
              <a:t>, 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1600" dirty="0" err="1"/>
              <a:t>harus</a:t>
            </a:r>
            <a:r>
              <a:rPr lang="en-US" sz="1600" dirty="0"/>
              <a:t> </a:t>
            </a:r>
            <a:r>
              <a:rPr lang="en-US" sz="1600" dirty="0" err="1"/>
              <a:t>tegas</a:t>
            </a:r>
            <a:r>
              <a:rPr lang="en-US" sz="1600" dirty="0"/>
              <a:t>,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1600" dirty="0" err="1"/>
              <a:t>konsisten</a:t>
            </a:r>
            <a:r>
              <a:rPr lang="en-US" sz="1600" dirty="0"/>
              <a:t> </a:t>
            </a:r>
            <a:r>
              <a:rPr lang="en-US" sz="1600" dirty="0" err="1"/>
              <a:t>dgn</a:t>
            </a:r>
            <a:r>
              <a:rPr lang="en-US" sz="1600" dirty="0"/>
              <a:t> </a:t>
            </a:r>
            <a:r>
              <a:rPr lang="en-US" sz="1600" dirty="0" err="1"/>
              <a:t>pelaksanaan</a:t>
            </a:r>
            <a:r>
              <a:rPr lang="en-US" sz="1600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1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28259" y="0"/>
            <a:ext cx="9144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3681413"/>
            <a:ext cx="357266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107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2581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249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00875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4047" y="-8467"/>
            <a:ext cx="967571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4249" y="-8467"/>
            <a:ext cx="937369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8749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96701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5A2493D1-7F72-424D-9E87-3ABB108883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4" r="3499" b="2"/>
          <a:stretch/>
        </p:blipFill>
        <p:spPr bwMode="auto">
          <a:xfrm>
            <a:off x="3210857" y="8465"/>
            <a:ext cx="5941610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304801"/>
            <a:ext cx="3225800" cy="5736562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1600" dirty="0" err="1"/>
              <a:t>Pemeriksaan</a:t>
            </a:r>
            <a:r>
              <a:rPr lang="en-US" sz="1600" dirty="0"/>
              <a:t> di </a:t>
            </a:r>
            <a:r>
              <a:rPr lang="en-US" sz="1600" dirty="0" err="1"/>
              <a:t>Pengadilan</a:t>
            </a:r>
            <a:r>
              <a:rPr lang="en-US" sz="1600" dirty="0"/>
              <a:t> </a:t>
            </a:r>
            <a:r>
              <a:rPr lang="en-US" sz="1600" dirty="0" err="1"/>
              <a:t>yg</a:t>
            </a:r>
            <a:r>
              <a:rPr lang="en-US" sz="1600" dirty="0"/>
              <a:t> </a:t>
            </a:r>
            <a:r>
              <a:rPr lang="en-US" sz="1600" dirty="0" err="1"/>
              <a:t>adil</a:t>
            </a:r>
            <a:r>
              <a:rPr lang="en-US" sz="1600" dirty="0"/>
              <a:t> :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1600" dirty="0"/>
              <a:t>Sama </a:t>
            </a:r>
            <a:r>
              <a:rPr lang="en-US" sz="1600" dirty="0" err="1"/>
              <a:t>didepan</a:t>
            </a:r>
            <a:r>
              <a:rPr lang="en-US" sz="1600" dirty="0"/>
              <a:t> </a:t>
            </a:r>
            <a:r>
              <a:rPr lang="en-US" sz="1600" dirty="0" err="1"/>
              <a:t>pengadilan</a:t>
            </a:r>
            <a:endParaRPr lang="en-US" sz="1600" dirty="0"/>
          </a:p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1600" dirty="0" err="1"/>
              <a:t>Praduga</a:t>
            </a:r>
            <a:r>
              <a:rPr lang="en-US" sz="1600" dirty="0"/>
              <a:t> </a:t>
            </a:r>
            <a:r>
              <a:rPr lang="en-US" sz="1600" dirty="0" err="1"/>
              <a:t>tdk</a:t>
            </a:r>
            <a:r>
              <a:rPr lang="en-US" sz="1600" dirty="0"/>
              <a:t> </a:t>
            </a:r>
            <a:r>
              <a:rPr lang="en-US" sz="1600" dirty="0" err="1"/>
              <a:t>bersalah</a:t>
            </a:r>
            <a:endParaRPr lang="en-US" sz="1600" dirty="0"/>
          </a:p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1600" dirty="0" err="1"/>
              <a:t>Berhak</a:t>
            </a:r>
            <a:r>
              <a:rPr lang="en-US" sz="1600" dirty="0"/>
              <a:t> </a:t>
            </a:r>
            <a:r>
              <a:rPr lang="en-US" sz="1600" dirty="0" err="1"/>
              <a:t>mendpt</a:t>
            </a:r>
            <a:r>
              <a:rPr lang="en-US" sz="1600" dirty="0"/>
              <a:t> </a:t>
            </a:r>
            <a:r>
              <a:rPr lang="en-US" sz="1600" dirty="0" err="1"/>
              <a:t>jaminan</a:t>
            </a:r>
            <a:r>
              <a:rPr lang="en-US" sz="1600" dirty="0"/>
              <a:t> minimum </a:t>
            </a:r>
            <a:r>
              <a:rPr lang="en-US" sz="1600" dirty="0" err="1"/>
              <a:t>dlm</a:t>
            </a:r>
            <a:r>
              <a:rPr lang="en-US" sz="1600" dirty="0"/>
              <a:t> </a:t>
            </a:r>
            <a:r>
              <a:rPr lang="en-US" sz="1600" dirty="0" err="1"/>
              <a:t>kesamaan</a:t>
            </a:r>
            <a:r>
              <a:rPr lang="en-US" sz="1600" dirty="0"/>
              <a:t> </a:t>
            </a:r>
            <a:r>
              <a:rPr lang="en-US" sz="1600" dirty="0" err="1"/>
              <a:t>yg</a:t>
            </a:r>
            <a:r>
              <a:rPr lang="en-US" sz="1600" dirty="0"/>
              <a:t> </a:t>
            </a:r>
            <a:r>
              <a:rPr lang="en-US" sz="1600" dirty="0" err="1"/>
              <a:t>penuh</a:t>
            </a:r>
            <a:r>
              <a:rPr lang="en-US" sz="1600" dirty="0"/>
              <a:t> : </a:t>
            </a:r>
            <a:r>
              <a:rPr lang="en-US" sz="1600" dirty="0" err="1"/>
              <a:t>diberi</a:t>
            </a:r>
            <a:r>
              <a:rPr lang="en-US" sz="1600" dirty="0"/>
              <a:t> </a:t>
            </a:r>
            <a:r>
              <a:rPr lang="en-US" sz="1600" dirty="0" err="1"/>
              <a:t>tahu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detil</a:t>
            </a:r>
            <a:r>
              <a:rPr lang="en-US" sz="1600" dirty="0"/>
              <a:t> </a:t>
            </a:r>
            <a:r>
              <a:rPr lang="en-US" sz="1600" dirty="0" err="1"/>
              <a:t>sifat</a:t>
            </a:r>
            <a:r>
              <a:rPr lang="en-US" sz="1600" dirty="0"/>
              <a:t> dan </a:t>
            </a:r>
            <a:r>
              <a:rPr lang="en-US" sz="1600" dirty="0" err="1"/>
              <a:t>sebab</a:t>
            </a:r>
            <a:r>
              <a:rPr lang="en-US" sz="1600" dirty="0"/>
              <a:t> </a:t>
            </a:r>
            <a:r>
              <a:rPr lang="en-US" sz="1600" dirty="0" err="1"/>
              <a:t>dr</a:t>
            </a:r>
            <a:r>
              <a:rPr lang="en-US" sz="1600" dirty="0"/>
              <a:t> </a:t>
            </a:r>
            <a:r>
              <a:rPr lang="en-US" sz="1600" dirty="0" err="1"/>
              <a:t>tuduhan</a:t>
            </a:r>
            <a:r>
              <a:rPr lang="en-US" sz="1600" dirty="0"/>
              <a:t>, </a:t>
            </a:r>
            <a:r>
              <a:rPr lang="en-US" sz="1600" dirty="0" err="1"/>
              <a:t>cukup</a:t>
            </a:r>
            <a:r>
              <a:rPr lang="en-US" sz="1600" dirty="0"/>
              <a:t> </a:t>
            </a:r>
            <a:r>
              <a:rPr lang="en-US" sz="1600" dirty="0" err="1"/>
              <a:t>wkt</a:t>
            </a:r>
            <a:r>
              <a:rPr lang="en-US" sz="1600" dirty="0"/>
              <a:t> dan </a:t>
            </a:r>
            <a:r>
              <a:rPr lang="en-US" sz="1600" dirty="0" err="1"/>
              <a:t>fasilitas</a:t>
            </a:r>
            <a:r>
              <a:rPr lang="en-US" sz="1600" dirty="0"/>
              <a:t> </a:t>
            </a:r>
            <a:r>
              <a:rPr lang="en-US" sz="1600" dirty="0" err="1"/>
              <a:t>bagi</a:t>
            </a:r>
            <a:r>
              <a:rPr lang="en-US" sz="1600" dirty="0"/>
              <a:t> </a:t>
            </a:r>
            <a:r>
              <a:rPr lang="en-US" sz="1600" dirty="0" err="1"/>
              <a:t>persiapan</a:t>
            </a:r>
            <a:r>
              <a:rPr lang="en-US" sz="1600" dirty="0"/>
              <a:t> </a:t>
            </a:r>
            <a:r>
              <a:rPr lang="en-US" sz="1600" dirty="0" err="1"/>
              <a:t>pembelaan</a:t>
            </a:r>
            <a:r>
              <a:rPr lang="en-US" sz="1600" dirty="0"/>
              <a:t> </a:t>
            </a:r>
            <a:r>
              <a:rPr lang="en-US" sz="1600" dirty="0" err="1"/>
              <a:t>dgn</a:t>
            </a:r>
            <a:r>
              <a:rPr lang="en-US" sz="1600" dirty="0"/>
              <a:t> </a:t>
            </a:r>
            <a:r>
              <a:rPr lang="en-US" sz="1600" dirty="0" err="1"/>
              <a:t>pembela</a:t>
            </a:r>
            <a:r>
              <a:rPr lang="en-US" sz="1600" dirty="0"/>
              <a:t> </a:t>
            </a:r>
            <a:r>
              <a:rPr lang="en-US" sz="1600" dirty="0" err="1"/>
              <a:t>yg</a:t>
            </a:r>
            <a:r>
              <a:rPr lang="en-US" sz="1600" dirty="0"/>
              <a:t> </a:t>
            </a:r>
            <a:r>
              <a:rPr lang="en-US" sz="1600" dirty="0" err="1"/>
              <a:t>ia</a:t>
            </a:r>
            <a:r>
              <a:rPr lang="en-US" sz="1600" dirty="0"/>
              <a:t> </a:t>
            </a:r>
            <a:r>
              <a:rPr lang="en-US" sz="1600" dirty="0" err="1"/>
              <a:t>pilih</a:t>
            </a:r>
            <a:r>
              <a:rPr lang="en-US" sz="1600" dirty="0"/>
              <a:t>, </a:t>
            </a:r>
            <a:r>
              <a:rPr lang="en-US" sz="1600" dirty="0" err="1"/>
              <a:t>dll</a:t>
            </a:r>
            <a:endParaRPr lang="en-US" sz="1600" dirty="0"/>
          </a:p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1600" dirty="0" err="1"/>
              <a:t>Mengindahkan</a:t>
            </a:r>
            <a:r>
              <a:rPr lang="en-US" sz="1600" dirty="0"/>
              <a:t> </a:t>
            </a:r>
            <a:r>
              <a:rPr lang="en-US" sz="1600" dirty="0" err="1"/>
              <a:t>usia</a:t>
            </a:r>
            <a:r>
              <a:rPr lang="en-US" sz="1600" dirty="0"/>
              <a:t> </a:t>
            </a:r>
            <a:r>
              <a:rPr lang="en-US" sz="1600" dirty="0" err="1"/>
              <a:t>danmenggalakan</a:t>
            </a:r>
            <a:r>
              <a:rPr lang="en-US" sz="1600" dirty="0"/>
              <a:t> </a:t>
            </a:r>
            <a:r>
              <a:rPr lang="en-US" sz="1600" dirty="0" err="1"/>
              <a:t>rehabilitas</a:t>
            </a:r>
            <a:endParaRPr lang="en-US" sz="1600" dirty="0"/>
          </a:p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1600" dirty="0" err="1"/>
              <a:t>Berhak</a:t>
            </a:r>
            <a:r>
              <a:rPr lang="en-US" sz="1600" dirty="0"/>
              <a:t> </a:t>
            </a:r>
            <a:r>
              <a:rPr lang="en-US" sz="1600" dirty="0" err="1"/>
              <a:t>meminta</a:t>
            </a:r>
            <a:r>
              <a:rPr lang="en-US" sz="1600" dirty="0"/>
              <a:t> </a:t>
            </a:r>
            <a:r>
              <a:rPr lang="en-US" sz="1600" dirty="0" err="1"/>
              <a:t>keputusan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ditinjau</a:t>
            </a:r>
            <a:r>
              <a:rPr lang="en-US" sz="1600" dirty="0"/>
              <a:t> </a:t>
            </a:r>
            <a:r>
              <a:rPr lang="en-US" sz="1600" dirty="0" err="1"/>
              <a:t>kembali</a:t>
            </a:r>
            <a:r>
              <a:rPr lang="en-US" sz="1600" dirty="0"/>
              <a:t> oleh badan </a:t>
            </a:r>
            <a:r>
              <a:rPr lang="en-US" sz="1600" dirty="0" err="1"/>
              <a:t>peradilan</a:t>
            </a:r>
            <a:r>
              <a:rPr lang="en-US" sz="1600" dirty="0"/>
              <a:t> </a:t>
            </a:r>
            <a:r>
              <a:rPr lang="en-US" sz="1600" dirty="0" err="1"/>
              <a:t>yg</a:t>
            </a:r>
            <a:r>
              <a:rPr lang="en-US" sz="1600" dirty="0"/>
              <a:t> </a:t>
            </a:r>
            <a:r>
              <a:rPr lang="en-US" sz="1600" dirty="0" err="1"/>
              <a:t>lbh</a:t>
            </a:r>
            <a:r>
              <a:rPr lang="en-US" sz="1600" dirty="0"/>
              <a:t> </a:t>
            </a:r>
            <a:r>
              <a:rPr lang="en-US" sz="1600" dirty="0" err="1"/>
              <a:t>tinggi</a:t>
            </a:r>
            <a:r>
              <a:rPr lang="en-US" sz="1600" dirty="0"/>
              <a:t>.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1600" dirty="0"/>
              <a:t>Org </a:t>
            </a:r>
            <a:r>
              <a:rPr lang="en-US" sz="1600" dirty="0" err="1"/>
              <a:t>yg</a:t>
            </a:r>
            <a:r>
              <a:rPr lang="en-US" sz="1600" dirty="0"/>
              <a:t> </a:t>
            </a:r>
            <a:r>
              <a:rPr lang="en-US" sz="1600" dirty="0" err="1"/>
              <a:t>tdk</a:t>
            </a:r>
            <a:r>
              <a:rPr lang="en-US" sz="1600" dirty="0"/>
              <a:t> </a:t>
            </a:r>
            <a:r>
              <a:rPr lang="en-US" sz="1600" dirty="0" err="1"/>
              <a:t>bersalah</a:t>
            </a:r>
            <a:r>
              <a:rPr lang="en-US" sz="1600" dirty="0"/>
              <a:t> </a:t>
            </a:r>
            <a:r>
              <a:rPr lang="en-US" sz="1600" dirty="0" err="1"/>
              <a:t>ttp</a:t>
            </a:r>
            <a:r>
              <a:rPr lang="en-US" sz="1600" dirty="0"/>
              <a:t> </a:t>
            </a:r>
            <a:r>
              <a:rPr lang="en-US" sz="1600" dirty="0" err="1"/>
              <a:t>sdh</a:t>
            </a:r>
            <a:r>
              <a:rPr lang="en-US" sz="1600" dirty="0"/>
              <a:t> </a:t>
            </a:r>
            <a:r>
              <a:rPr lang="en-US" sz="1600" dirty="0" err="1"/>
              <a:t>menjlani</a:t>
            </a:r>
            <a:r>
              <a:rPr lang="en-US" sz="1600" dirty="0"/>
              <a:t> </a:t>
            </a:r>
            <a:r>
              <a:rPr lang="en-US" sz="1600" dirty="0" err="1"/>
              <a:t>hukuman</a:t>
            </a:r>
            <a:r>
              <a:rPr lang="en-US" sz="1600" dirty="0"/>
              <a:t>, </a:t>
            </a:r>
            <a:r>
              <a:rPr lang="en-US" sz="1600" dirty="0" err="1"/>
              <a:t>hrs</a:t>
            </a:r>
            <a:r>
              <a:rPr lang="en-US" sz="1600" dirty="0"/>
              <a:t> </a:t>
            </a:r>
            <a:r>
              <a:rPr lang="en-US" sz="1600" dirty="0" err="1"/>
              <a:t>diberi</a:t>
            </a:r>
            <a:r>
              <a:rPr lang="en-US" sz="1600" dirty="0"/>
              <a:t> </a:t>
            </a:r>
            <a:r>
              <a:rPr lang="en-US" sz="1600" dirty="0" err="1"/>
              <a:t>penggantian</a:t>
            </a:r>
            <a:r>
              <a:rPr lang="en-US" sz="1600" dirty="0"/>
              <a:t> </a:t>
            </a:r>
            <a:r>
              <a:rPr lang="en-US" sz="1600" dirty="0" err="1"/>
              <a:t>kerugian</a:t>
            </a:r>
            <a:r>
              <a:rPr lang="en-US" sz="1600" dirty="0"/>
              <a:t> </a:t>
            </a:r>
            <a:r>
              <a:rPr lang="en-US" sz="1600" dirty="0" err="1"/>
              <a:t>menurut</a:t>
            </a:r>
            <a:r>
              <a:rPr lang="en-US" sz="1600" dirty="0"/>
              <a:t> </a:t>
            </a:r>
            <a:r>
              <a:rPr lang="en-US" sz="1600" dirty="0" err="1"/>
              <a:t>hukum</a:t>
            </a:r>
            <a:r>
              <a:rPr lang="en-US" sz="1600" dirty="0"/>
              <a:t>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28259" y="0"/>
            <a:ext cx="9144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3681413"/>
            <a:ext cx="357266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107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2581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249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00875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4047" y="-8467"/>
            <a:ext cx="967571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4249" y="-8467"/>
            <a:ext cx="937369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8749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8812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4C50BC84-0F61-40BE-9188-CFF6F52E32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4" r="3499" b="2"/>
          <a:stretch/>
        </p:blipFill>
        <p:spPr bwMode="auto">
          <a:xfrm>
            <a:off x="3202390" y="-1"/>
            <a:ext cx="5941610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533401"/>
            <a:ext cx="2888342" cy="5507962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1600" dirty="0" err="1"/>
              <a:t>Administrasi</a:t>
            </a:r>
            <a:r>
              <a:rPr lang="en-US" sz="1600" dirty="0"/>
              <a:t> </a:t>
            </a:r>
            <a:r>
              <a:rPr lang="en-US" sz="1600" dirty="0" err="1"/>
              <a:t>yg</a:t>
            </a:r>
            <a:r>
              <a:rPr lang="en-US" sz="1600" dirty="0"/>
              <a:t> </a:t>
            </a:r>
            <a:r>
              <a:rPr lang="en-US" sz="1600" dirty="0" err="1"/>
              <a:t>adil</a:t>
            </a:r>
            <a:r>
              <a:rPr lang="en-US" sz="1600" dirty="0"/>
              <a:t> : </a:t>
            </a:r>
            <a:r>
              <a:rPr lang="en-US" sz="1600" dirty="0" err="1"/>
              <a:t>terkait</a:t>
            </a:r>
            <a:r>
              <a:rPr lang="en-US" sz="1600" dirty="0"/>
              <a:t> </a:t>
            </a:r>
            <a:r>
              <a:rPr lang="en-US" sz="1600" dirty="0" err="1"/>
              <a:t>dgn</a:t>
            </a:r>
            <a:r>
              <a:rPr lang="en-US" sz="1600" dirty="0"/>
              <a:t> </a:t>
            </a:r>
            <a:r>
              <a:rPr lang="en-US" sz="1600" dirty="0" err="1"/>
              <a:t>ideologi</a:t>
            </a:r>
            <a:r>
              <a:rPr lang="en-US" sz="1600" dirty="0"/>
              <a:t> negara : (</a:t>
            </a:r>
            <a:r>
              <a:rPr lang="en-US" sz="1600" dirty="0" err="1"/>
              <a:t>kehidupan</a:t>
            </a:r>
            <a:r>
              <a:rPr lang="en-US" sz="1600" dirty="0"/>
              <a:t> </a:t>
            </a:r>
            <a:r>
              <a:rPr lang="en-US" sz="1600" dirty="0" err="1"/>
              <a:t>sosial</a:t>
            </a:r>
            <a:r>
              <a:rPr lang="en-US" sz="1600" dirty="0"/>
              <a:t>, </a:t>
            </a:r>
            <a:r>
              <a:rPr lang="en-US" sz="1600" dirty="0" err="1"/>
              <a:t>ekonomi</a:t>
            </a:r>
            <a:r>
              <a:rPr lang="en-US" sz="1600" dirty="0"/>
              <a:t>)</a:t>
            </a:r>
          </a:p>
          <a:p>
            <a:pPr algn="just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1600" dirty="0" err="1"/>
              <a:t>Keadilan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hubungan</a:t>
            </a:r>
            <a:r>
              <a:rPr lang="en-US" sz="1600" dirty="0"/>
              <a:t> </a:t>
            </a:r>
            <a:r>
              <a:rPr lang="en-US" sz="1600" dirty="0" err="1"/>
              <a:t>pribadi</a:t>
            </a:r>
            <a:r>
              <a:rPr lang="en-US" sz="1600" dirty="0"/>
              <a:t> : </a:t>
            </a:r>
            <a:r>
              <a:rPr lang="en-US" sz="1600" dirty="0" err="1"/>
              <a:t>contoh</a:t>
            </a:r>
            <a:r>
              <a:rPr lang="en-US" sz="1600" dirty="0"/>
              <a:t>, </a:t>
            </a:r>
            <a:r>
              <a:rPr lang="en-US" sz="1600" dirty="0" err="1"/>
              <a:t>buruh</a:t>
            </a:r>
            <a:r>
              <a:rPr lang="en-US" sz="1600" dirty="0"/>
              <a:t>.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600" dirty="0"/>
              <a:t>d. </a:t>
            </a:r>
            <a:r>
              <a:rPr lang="en-US" sz="1600" dirty="0" err="1"/>
              <a:t>Hukum</a:t>
            </a:r>
            <a:r>
              <a:rPr lang="en-US" sz="1600" dirty="0"/>
              <a:t>, Masyarakat dan </a:t>
            </a:r>
            <a:r>
              <a:rPr lang="en-US" sz="1600" dirty="0" err="1"/>
              <a:t>Evolusi</a:t>
            </a:r>
            <a:r>
              <a:rPr lang="en-US" sz="1600" dirty="0"/>
              <a:t> Moral :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600" dirty="0" err="1"/>
              <a:t>Menurut</a:t>
            </a:r>
            <a:r>
              <a:rPr lang="en-US" sz="1600" dirty="0"/>
              <a:t> Selznick :</a:t>
            </a:r>
          </a:p>
          <a:p>
            <a:pPr algn="just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1600" dirty="0" err="1"/>
              <a:t>Aturan</a:t>
            </a:r>
            <a:r>
              <a:rPr lang="en-US" sz="1600" dirty="0"/>
              <a:t> </a:t>
            </a:r>
            <a:r>
              <a:rPr lang="en-US" sz="1600" dirty="0" err="1"/>
              <a:t>lbh</a:t>
            </a:r>
            <a:r>
              <a:rPr lang="en-US" sz="1600" dirty="0"/>
              <a:t> </a:t>
            </a:r>
            <a:r>
              <a:rPr lang="en-US" sz="1600" dirty="0" err="1"/>
              <a:t>dr</a:t>
            </a:r>
            <a:r>
              <a:rPr lang="en-US" sz="1600" dirty="0"/>
              <a:t> </a:t>
            </a:r>
            <a:r>
              <a:rPr lang="en-US" sz="1600" dirty="0" err="1"/>
              <a:t>keteraturan</a:t>
            </a:r>
            <a:r>
              <a:rPr lang="en-US" sz="1600" dirty="0"/>
              <a:t> </a:t>
            </a:r>
            <a:r>
              <a:rPr lang="en-US" sz="1600" dirty="0" err="1"/>
              <a:t>tingkah</a:t>
            </a:r>
            <a:r>
              <a:rPr lang="en-US" sz="1600" dirty="0"/>
              <a:t> </a:t>
            </a:r>
            <a:r>
              <a:rPr lang="en-US" sz="1600" dirty="0" err="1"/>
              <a:t>laku</a:t>
            </a:r>
            <a:r>
              <a:rPr lang="en-US" sz="1600" dirty="0"/>
              <a:t>, </a:t>
            </a:r>
            <a:r>
              <a:rPr lang="en-US" sz="1600" dirty="0" err="1"/>
              <a:t>lbh</a:t>
            </a:r>
            <a:r>
              <a:rPr lang="en-US" sz="1600" dirty="0"/>
              <a:t> </a:t>
            </a:r>
            <a:r>
              <a:rPr lang="en-US" sz="1600" dirty="0" err="1"/>
              <a:t>dr</a:t>
            </a:r>
            <a:r>
              <a:rPr lang="en-US" sz="1600" dirty="0"/>
              <a:t> </a:t>
            </a:r>
            <a:r>
              <a:rPr lang="en-US" sz="1600" dirty="0" err="1"/>
              <a:t>ketentuan</a:t>
            </a:r>
            <a:r>
              <a:rPr lang="en-US" sz="1600" dirty="0"/>
              <a:t> </a:t>
            </a:r>
            <a:r>
              <a:rPr lang="en-US" sz="1600" dirty="0" err="1"/>
              <a:t>sosial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norma</a:t>
            </a:r>
            <a:r>
              <a:rPr lang="en-US" sz="1600" dirty="0"/>
              <a:t>.</a:t>
            </a:r>
          </a:p>
          <a:p>
            <a:pPr algn="just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1600" dirty="0" err="1"/>
              <a:t>Hukum</a:t>
            </a:r>
            <a:r>
              <a:rPr lang="en-US" sz="1600" dirty="0"/>
              <a:t> </a:t>
            </a:r>
            <a:r>
              <a:rPr lang="en-US" sz="1600" dirty="0" err="1"/>
              <a:t>sbg</a:t>
            </a:r>
            <a:r>
              <a:rPr lang="en-US" sz="1600" dirty="0"/>
              <a:t> </a:t>
            </a:r>
            <a:r>
              <a:rPr lang="en-US" sz="1600" dirty="0" err="1"/>
              <a:t>kontrol</a:t>
            </a:r>
            <a:r>
              <a:rPr lang="en-US" sz="1600" dirty="0"/>
              <a:t> </a:t>
            </a:r>
            <a:r>
              <a:rPr lang="en-US" sz="1600" dirty="0" err="1"/>
              <a:t>sosial</a:t>
            </a:r>
            <a:r>
              <a:rPr lang="en-US" sz="1600" dirty="0"/>
              <a:t>.</a:t>
            </a:r>
          </a:p>
          <a:p>
            <a:pPr algn="just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1600" dirty="0" err="1"/>
              <a:t>Hukum</a:t>
            </a:r>
            <a:r>
              <a:rPr lang="en-US" sz="1600" dirty="0"/>
              <a:t> </a:t>
            </a:r>
            <a:r>
              <a:rPr lang="en-US" sz="1600" dirty="0" err="1"/>
              <a:t>sbg</a:t>
            </a:r>
            <a:r>
              <a:rPr lang="en-US" sz="1600" dirty="0"/>
              <a:t> ‘</a:t>
            </a:r>
            <a:r>
              <a:rPr lang="en-US" sz="1600" dirty="0" err="1"/>
              <a:t>kerajaan</a:t>
            </a:r>
            <a:r>
              <a:rPr lang="en-US" sz="1600" dirty="0"/>
              <a:t>’ </a:t>
            </a:r>
            <a:r>
              <a:rPr lang="en-US" sz="1600" dirty="0" err="1"/>
              <a:t>nilai</a:t>
            </a:r>
            <a:r>
              <a:rPr lang="en-US" sz="1600" dirty="0"/>
              <a:t>.</a:t>
            </a:r>
          </a:p>
          <a:p>
            <a:pPr algn="just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1600" dirty="0"/>
              <a:t>Ideal </a:t>
            </a:r>
            <a:r>
              <a:rPr lang="en-US" sz="1600" dirty="0" err="1"/>
              <a:t>legalitas</a:t>
            </a:r>
            <a:r>
              <a:rPr lang="en-US" sz="1600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28259" y="0"/>
            <a:ext cx="9144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3681413"/>
            <a:ext cx="357266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107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2581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249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00875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4047" y="-8467"/>
            <a:ext cx="967571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4249" y="-8467"/>
            <a:ext cx="937369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8749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3889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BFDC8E4A-B895-40E1-900B-2280CE3B51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4" r="3499" b="2"/>
          <a:stretch/>
        </p:blipFill>
        <p:spPr bwMode="auto">
          <a:xfrm>
            <a:off x="3202390" y="-1"/>
            <a:ext cx="5941610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999" y="175156"/>
            <a:ext cx="2888343" cy="1320800"/>
          </a:xfrm>
        </p:spPr>
        <p:txBody>
          <a:bodyPr>
            <a:normAutofit/>
          </a:bodyPr>
          <a:lstStyle/>
          <a:p>
            <a:r>
              <a:rPr lang="en-US" sz="3300" dirty="0" err="1"/>
              <a:t>Jenis-Jenis</a:t>
            </a:r>
            <a:r>
              <a:rPr lang="en-US" sz="3300" dirty="0"/>
              <a:t> </a:t>
            </a:r>
            <a:r>
              <a:rPr lang="en-US" sz="3300" dirty="0" err="1"/>
              <a:t>Hukum</a:t>
            </a:r>
            <a:r>
              <a:rPr lang="en-US" sz="33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2160589"/>
            <a:ext cx="2888342" cy="3880773"/>
          </a:xfrm>
        </p:spPr>
        <p:txBody>
          <a:bodyPr>
            <a:normAutofit lnSpcReduction="10000"/>
          </a:bodyPr>
          <a:lstStyle/>
          <a:p>
            <a:pPr algn="just">
              <a:buAutoNum type="alphaLcPeriod"/>
            </a:pPr>
            <a:r>
              <a:rPr lang="en-US" dirty="0" err="1"/>
              <a:t>Hukum</a:t>
            </a:r>
            <a:r>
              <a:rPr lang="en-US" dirty="0"/>
              <a:t> </a:t>
            </a:r>
            <a:r>
              <a:rPr lang="en-US" dirty="0" err="1"/>
              <a:t>Represif</a:t>
            </a:r>
            <a:r>
              <a:rPr lang="en-US" dirty="0"/>
              <a:t>  : </a:t>
            </a:r>
            <a:r>
              <a:rPr lang="en-US" dirty="0" err="1"/>
              <a:t>mengabdi</a:t>
            </a:r>
            <a:r>
              <a:rPr lang="en-US" dirty="0"/>
              <a:t> pada </a:t>
            </a:r>
            <a:r>
              <a:rPr lang="en-US" dirty="0" err="1"/>
              <a:t>kekuasaan</a:t>
            </a:r>
            <a:r>
              <a:rPr lang="en-US" dirty="0"/>
              <a:t> yang </a:t>
            </a:r>
            <a:r>
              <a:rPr lang="en-US" dirty="0" err="1"/>
              <a:t>represif</a:t>
            </a:r>
            <a:r>
              <a:rPr lang="en-US" dirty="0"/>
              <a:t>.</a:t>
            </a:r>
          </a:p>
          <a:p>
            <a:pPr algn="just">
              <a:buAutoNum type="alphaLcPeriod"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b. </a:t>
            </a:r>
            <a:r>
              <a:rPr lang="en-US" dirty="0" err="1"/>
              <a:t>Hukum</a:t>
            </a:r>
            <a:r>
              <a:rPr lang="en-US" dirty="0"/>
              <a:t> </a:t>
            </a:r>
            <a:r>
              <a:rPr lang="en-US" dirty="0" err="1"/>
              <a:t>Otonom</a:t>
            </a:r>
            <a:r>
              <a:rPr lang="en-US" dirty="0"/>
              <a:t>  : </a:t>
            </a:r>
            <a:r>
              <a:rPr lang="en-US" dirty="0" err="1"/>
              <a:t>berorientrasi</a:t>
            </a:r>
            <a:r>
              <a:rPr lang="en-US" dirty="0"/>
              <a:t> pada </a:t>
            </a:r>
            <a:r>
              <a:rPr lang="en-US" dirty="0" err="1"/>
              <a:t>mengawasi</a:t>
            </a:r>
            <a:r>
              <a:rPr lang="en-US" dirty="0"/>
              <a:t> </a:t>
            </a:r>
            <a:r>
              <a:rPr lang="en-US" dirty="0" err="1"/>
              <a:t>kekuasaan</a:t>
            </a:r>
            <a:r>
              <a:rPr lang="en-US" dirty="0"/>
              <a:t> </a:t>
            </a:r>
            <a:r>
              <a:rPr lang="en-US" dirty="0" err="1"/>
              <a:t>represif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c. </a:t>
            </a:r>
            <a:r>
              <a:rPr lang="en-US" dirty="0" err="1"/>
              <a:t>Hukum</a:t>
            </a:r>
            <a:r>
              <a:rPr lang="en-US" dirty="0"/>
              <a:t> </a:t>
            </a:r>
            <a:r>
              <a:rPr lang="en-US" dirty="0" err="1"/>
              <a:t>Responsif</a:t>
            </a:r>
            <a:r>
              <a:rPr lang="en-US" dirty="0"/>
              <a:t> : </a:t>
            </a:r>
            <a:r>
              <a:rPr lang="en-US" dirty="0" err="1"/>
              <a:t>melayani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dan </a:t>
            </a:r>
            <a:r>
              <a:rPr lang="en-US" dirty="0" err="1"/>
              <a:t>kepentingan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28259" y="0"/>
            <a:ext cx="9144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3681413"/>
            <a:ext cx="357266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107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2581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249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00875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4047" y="-8467"/>
            <a:ext cx="967571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4249" y="-8467"/>
            <a:ext cx="937369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8749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550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CD7E8A70-9E2F-426C-A32F-F125539BD9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4" r="3499" b="2"/>
          <a:stretch/>
        </p:blipFill>
        <p:spPr bwMode="auto">
          <a:xfrm>
            <a:off x="3202390" y="-1"/>
            <a:ext cx="5941610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3" y="156238"/>
            <a:ext cx="2888343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/>
              <a:t>Dasar-Dasar Moral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77039"/>
            <a:ext cx="3015342" cy="4564324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sz="1400" dirty="0"/>
              <a:t>a).  </a:t>
            </a:r>
            <a:r>
              <a:rPr lang="en-US" sz="1400" dirty="0" err="1"/>
              <a:t>Ukuran</a:t>
            </a:r>
            <a:r>
              <a:rPr lang="en-US" sz="1400" dirty="0"/>
              <a:t> Moral  : </a:t>
            </a:r>
            <a:r>
              <a:rPr lang="en-US" sz="1400" dirty="0" err="1"/>
              <a:t>sesuai</a:t>
            </a:r>
            <a:r>
              <a:rPr lang="en-US" sz="1400" dirty="0"/>
              <a:t> </a:t>
            </a:r>
            <a:r>
              <a:rPr lang="en-US" sz="1400" dirty="0" err="1"/>
              <a:t>sumber</a:t>
            </a:r>
            <a:r>
              <a:rPr lang="en-US" sz="1400" dirty="0"/>
              <a:t> dan </a:t>
            </a:r>
            <a:r>
              <a:rPr lang="en-US" sz="1400" dirty="0" err="1"/>
              <a:t>hubungan</a:t>
            </a:r>
            <a:r>
              <a:rPr lang="en-US" sz="1400" dirty="0"/>
              <a:t> </a:t>
            </a:r>
            <a:r>
              <a:rPr lang="en-US" sz="1400" dirty="0" err="1"/>
              <a:t>interaksi</a:t>
            </a:r>
            <a:r>
              <a:rPr lang="en-US" sz="1400" dirty="0"/>
              <a:t>. 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400" dirty="0" err="1"/>
              <a:t>Purwa</a:t>
            </a:r>
            <a:r>
              <a:rPr lang="en-US" sz="1400" dirty="0"/>
              <a:t> </a:t>
            </a:r>
            <a:r>
              <a:rPr lang="en-US" sz="1400" dirty="0" err="1"/>
              <a:t>Hadiwardoyo</a:t>
            </a:r>
            <a:r>
              <a:rPr lang="en-US" sz="1400" dirty="0"/>
              <a:t> </a:t>
            </a:r>
            <a:r>
              <a:rPr lang="en-US" sz="1400" dirty="0" err="1"/>
              <a:t>membagi</a:t>
            </a:r>
            <a:r>
              <a:rPr lang="en-US" sz="1400" dirty="0"/>
              <a:t> 5 </a:t>
            </a:r>
            <a:r>
              <a:rPr lang="en-US" sz="1400" dirty="0" err="1"/>
              <a:t>bgn</a:t>
            </a:r>
            <a:r>
              <a:rPr lang="en-US" sz="1400" dirty="0"/>
              <a:t> </a:t>
            </a:r>
            <a:r>
              <a:rPr lang="en-US" sz="1400" dirty="0" err="1"/>
              <a:t>dimensi</a:t>
            </a:r>
            <a:r>
              <a:rPr lang="en-US" sz="1400" dirty="0"/>
              <a:t> moral :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1400" dirty="0"/>
              <a:t>Moral </a:t>
            </a:r>
            <a:r>
              <a:rPr lang="en-US" sz="1400" dirty="0" err="1"/>
              <a:t>terhadap</a:t>
            </a:r>
            <a:r>
              <a:rPr lang="en-US" sz="1400" dirty="0"/>
              <a:t> </a:t>
            </a:r>
            <a:r>
              <a:rPr lang="en-US" sz="1400" dirty="0" err="1"/>
              <a:t>Tuhan</a:t>
            </a:r>
            <a:r>
              <a:rPr lang="en-US" sz="1400" dirty="0"/>
              <a:t> </a:t>
            </a:r>
            <a:r>
              <a:rPr lang="en-US" sz="1400" dirty="0" err="1"/>
              <a:t>yaitu</a:t>
            </a:r>
            <a:r>
              <a:rPr lang="en-US" sz="1400" dirty="0"/>
              <a:t> tata </a:t>
            </a:r>
            <a:r>
              <a:rPr lang="en-US" sz="1400" dirty="0" err="1"/>
              <a:t>laku</a:t>
            </a:r>
            <a:r>
              <a:rPr lang="en-US" sz="1400" dirty="0"/>
              <a:t>, dan </a:t>
            </a:r>
            <a:r>
              <a:rPr lang="en-US" sz="1400" dirty="0" err="1"/>
              <a:t>sikap</a:t>
            </a:r>
            <a:r>
              <a:rPr lang="en-US" sz="1400" dirty="0"/>
              <a:t> mental </a:t>
            </a:r>
            <a:r>
              <a:rPr lang="en-US" sz="1400" dirty="0" err="1"/>
              <a:t>manusia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berhubungan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Tuhan</a:t>
            </a:r>
            <a:r>
              <a:rPr lang="en-US" sz="1400" dirty="0"/>
              <a:t>, dan </a:t>
            </a:r>
            <a:r>
              <a:rPr lang="en-US" sz="1400" dirty="0" err="1"/>
              <a:t>zat</a:t>
            </a:r>
            <a:r>
              <a:rPr lang="en-US" sz="1400" dirty="0"/>
              <a:t> yang </a:t>
            </a:r>
            <a:r>
              <a:rPr lang="en-US" sz="1400" dirty="0" err="1"/>
              <a:t>menciptakan</a:t>
            </a:r>
            <a:r>
              <a:rPr lang="en-US" sz="1400" dirty="0"/>
              <a:t> </a:t>
            </a:r>
            <a:r>
              <a:rPr lang="en-US" sz="1400" dirty="0" err="1"/>
              <a:t>dirinya</a:t>
            </a:r>
            <a:r>
              <a:rPr lang="en-US" sz="1400" dirty="0"/>
              <a:t>. </a:t>
            </a:r>
            <a:r>
              <a:rPr lang="en-US" sz="1400" dirty="0" err="1"/>
              <a:t>Fokus</a:t>
            </a:r>
            <a:r>
              <a:rPr lang="en-US" sz="1400" dirty="0"/>
              <a:t> moral 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pengabdian</a:t>
            </a:r>
            <a:r>
              <a:rPr lang="en-US" sz="1400" dirty="0"/>
              <a:t> </a:t>
            </a:r>
            <a:r>
              <a:rPr lang="en-US" sz="1400" dirty="0" err="1"/>
              <a:t>makhluk</a:t>
            </a:r>
            <a:r>
              <a:rPr lang="en-US" sz="1400" dirty="0"/>
              <a:t> </a:t>
            </a:r>
            <a:r>
              <a:rPr lang="en-US" sz="1400" dirty="0" err="1"/>
              <a:t>terhadap</a:t>
            </a:r>
            <a:r>
              <a:rPr lang="en-US" sz="1400" dirty="0"/>
              <a:t> </a:t>
            </a:r>
            <a:r>
              <a:rPr lang="en-US" sz="1400" dirty="0" err="1"/>
              <a:t>khalik</a:t>
            </a:r>
            <a:r>
              <a:rPr lang="en-US" sz="1400" dirty="0"/>
              <a:t> (sang </a:t>
            </a:r>
            <a:r>
              <a:rPr lang="en-US" sz="1400" dirty="0" err="1"/>
              <a:t>pencipta</a:t>
            </a:r>
            <a:r>
              <a:rPr lang="en-US" sz="1400" dirty="0"/>
              <a:t>). 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1400" dirty="0"/>
              <a:t>Moral </a:t>
            </a:r>
            <a:r>
              <a:rPr lang="en-US" sz="1400" dirty="0" err="1"/>
              <a:t>individu</a:t>
            </a:r>
            <a:r>
              <a:rPr lang="en-US" sz="1400" dirty="0"/>
              <a:t>, </a:t>
            </a:r>
            <a:r>
              <a:rPr lang="en-US" sz="1400" dirty="0" err="1"/>
              <a:t>yaitu</a:t>
            </a:r>
            <a:r>
              <a:rPr lang="en-US" sz="1400" dirty="0"/>
              <a:t> </a:t>
            </a:r>
            <a:r>
              <a:rPr lang="en-US" sz="1400" dirty="0" err="1"/>
              <a:t>pola</a:t>
            </a:r>
            <a:r>
              <a:rPr lang="en-US" sz="1400" dirty="0"/>
              <a:t> </a:t>
            </a:r>
            <a:r>
              <a:rPr lang="en-US" sz="1400" dirty="0" err="1"/>
              <a:t>watak</a:t>
            </a:r>
            <a:r>
              <a:rPr lang="en-US" sz="1400" dirty="0"/>
              <a:t>, dan </a:t>
            </a:r>
            <a:r>
              <a:rPr lang="en-US" sz="1400" dirty="0" err="1"/>
              <a:t>sikap</a:t>
            </a:r>
            <a:r>
              <a:rPr lang="en-US" sz="1400" dirty="0"/>
              <a:t> </a:t>
            </a:r>
            <a:r>
              <a:rPr lang="en-US" sz="1400" dirty="0" err="1"/>
              <a:t>manusia</a:t>
            </a:r>
            <a:r>
              <a:rPr lang="en-US" sz="1400" dirty="0"/>
              <a:t> </a:t>
            </a:r>
            <a:r>
              <a:rPr lang="en-US" sz="1400" dirty="0" err="1"/>
              <a:t>terhadap</a:t>
            </a:r>
            <a:r>
              <a:rPr lang="en-US" sz="1400" dirty="0"/>
              <a:t> </a:t>
            </a:r>
            <a:r>
              <a:rPr lang="en-US" sz="1400" dirty="0" err="1"/>
              <a:t>dirinya</a:t>
            </a:r>
            <a:r>
              <a:rPr lang="en-US" sz="1400" dirty="0"/>
              <a:t>  </a:t>
            </a:r>
            <a:r>
              <a:rPr lang="en-US" sz="1400" dirty="0" err="1"/>
              <a:t>sendiri</a:t>
            </a:r>
            <a:r>
              <a:rPr lang="en-US" sz="1400" dirty="0"/>
              <a:t>. Moral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berorientasi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menampilkan</a:t>
            </a:r>
            <a:r>
              <a:rPr lang="en-US" sz="1400" dirty="0"/>
              <a:t> </a:t>
            </a:r>
            <a:r>
              <a:rPr lang="en-US" sz="1400" dirty="0" err="1"/>
              <a:t>kepribadian</a:t>
            </a:r>
            <a:r>
              <a:rPr lang="en-US" sz="1400" dirty="0"/>
              <a:t> </a:t>
            </a:r>
            <a:r>
              <a:rPr lang="en-US" sz="1400" dirty="0" err="1"/>
              <a:t>diri</a:t>
            </a:r>
            <a:r>
              <a:rPr lang="en-US" sz="1400" dirty="0"/>
              <a:t> yang </a:t>
            </a:r>
            <a:r>
              <a:rPr lang="en-US" sz="1400" dirty="0" err="1"/>
              <a:t>baik</a:t>
            </a:r>
            <a:r>
              <a:rPr lang="en-US" sz="1400" dirty="0"/>
              <a:t>, dan </a:t>
            </a:r>
            <a:r>
              <a:rPr lang="en-US" sz="1400" dirty="0" err="1"/>
              <a:t>sempurna</a:t>
            </a:r>
            <a:r>
              <a:rPr lang="en-US" sz="1400" dirty="0"/>
              <a:t>, </a:t>
            </a:r>
            <a:r>
              <a:rPr lang="en-US" sz="1400" dirty="0" err="1"/>
              <a:t>sehingga</a:t>
            </a:r>
            <a:r>
              <a:rPr lang="en-US" sz="1400" dirty="0"/>
              <a:t> </a:t>
            </a:r>
            <a:r>
              <a:rPr lang="en-US" sz="1400" dirty="0" err="1"/>
              <a:t>dimensinya</a:t>
            </a:r>
            <a:r>
              <a:rPr lang="en-US" sz="1400" dirty="0"/>
              <a:t>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terarah</a:t>
            </a:r>
            <a:r>
              <a:rPr lang="en-US" sz="1400" dirty="0"/>
              <a:t> pada </a:t>
            </a:r>
            <a:r>
              <a:rPr lang="en-US" sz="1400" dirty="0" err="1"/>
              <a:t>pemilikan</a:t>
            </a:r>
            <a:r>
              <a:rPr lang="en-US" sz="1400" dirty="0"/>
              <a:t>, dan </a:t>
            </a:r>
            <a:r>
              <a:rPr lang="en-US" sz="1400" dirty="0" err="1"/>
              <a:t>pengayaan</a:t>
            </a:r>
            <a:r>
              <a:rPr lang="en-US" sz="1400" dirty="0"/>
              <a:t> moral </a:t>
            </a:r>
            <a:r>
              <a:rPr lang="en-US" sz="1400" dirty="0" err="1"/>
              <a:t>diri</a:t>
            </a:r>
            <a:r>
              <a:rPr lang="en-US" sz="1400" dirty="0"/>
              <a:t> yang </a:t>
            </a:r>
            <a:r>
              <a:rPr lang="en-US" sz="1400" dirty="0" err="1"/>
              <a:t>positif</a:t>
            </a:r>
            <a:r>
              <a:rPr lang="en-US" sz="1400" dirty="0"/>
              <a:t>. </a:t>
            </a:r>
          </a:p>
          <a:p>
            <a:pPr marL="0" indent="0">
              <a:lnSpc>
                <a:spcPct val="90000"/>
              </a:lnSpc>
              <a:buNone/>
            </a:pPr>
            <a:endParaRPr lang="en-US" sz="11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28259" y="0"/>
            <a:ext cx="9144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3681413"/>
            <a:ext cx="357266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107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2581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249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00875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4047" y="-8467"/>
            <a:ext cx="967571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4249" y="-8467"/>
            <a:ext cx="937369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8749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0073772"/>
      </p:ext>
    </p:extLst>
  </p:cSld>
  <p:clrMapOvr>
    <a:masterClrMapping/>
  </p:clrMapOvr>
</p:sld>
</file>

<file path=ppt/theme/theme1.xml><?xml version="1.0" encoding="utf-8"?>
<a:theme xmlns:a="http://schemas.openxmlformats.org/drawingml/2006/main" name="Faset">
  <a:themeElements>
    <a:clrScheme name="Fas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s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1050</Words>
  <Application>Microsoft Office PowerPoint</Application>
  <PresentationFormat>Tampilan Layar (4:3)</PresentationFormat>
  <Paragraphs>91</Paragraphs>
  <Slides>15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5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15</vt:i4>
      </vt:variant>
    </vt:vector>
  </HeadingPairs>
  <TitlesOfParts>
    <vt:vector size="21" baseType="lpstr">
      <vt:lpstr>Arial</vt:lpstr>
      <vt:lpstr>Courier New</vt:lpstr>
      <vt:lpstr>Trebuchet MS</vt:lpstr>
      <vt:lpstr>Wingdings</vt:lpstr>
      <vt:lpstr>Wingdings 3</vt:lpstr>
      <vt:lpstr>Faset</vt:lpstr>
      <vt:lpstr>Hukum Dan Moralitas</vt:lpstr>
      <vt:lpstr>Presentasi PowerPoint</vt:lpstr>
      <vt:lpstr>Presentasi PowerPoint</vt:lpstr>
      <vt:lpstr>Konsep Kekuasaan Hukum </vt:lpstr>
      <vt:lpstr>Presentasi PowerPoint</vt:lpstr>
      <vt:lpstr>Presentasi PowerPoint</vt:lpstr>
      <vt:lpstr>Presentasi PowerPoint</vt:lpstr>
      <vt:lpstr>Jenis-Jenis Hukum </vt:lpstr>
      <vt:lpstr>Dasar-Dasar Moral </vt:lpstr>
      <vt:lpstr>Presentasi PowerPoint</vt:lpstr>
      <vt:lpstr>Presentasi PowerPoint</vt:lpstr>
      <vt:lpstr>Presentasi PowerPoint</vt:lpstr>
      <vt:lpstr>Presentasi PowerPoint</vt:lpstr>
      <vt:lpstr>Hukum dan Kehidupan dalam Pandangan Kristen</vt:lpstr>
      <vt:lpstr>Presentasi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Hukum Dan Moralitas</dc:title>
  <dc:creator>fikomuntar 2</dc:creator>
  <cp:lastModifiedBy>fikomuntar 2</cp:lastModifiedBy>
  <cp:revision>3</cp:revision>
  <dcterms:created xsi:type="dcterms:W3CDTF">2018-08-22T12:50:09Z</dcterms:created>
  <dcterms:modified xsi:type="dcterms:W3CDTF">2018-08-22T12:55:53Z</dcterms:modified>
</cp:coreProperties>
</file>