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80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7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24" autoAdjust="0"/>
    <p:restoredTop sz="92276" autoAdjust="0"/>
  </p:normalViewPr>
  <p:slideViewPr>
    <p:cSldViewPr>
      <p:cViewPr varScale="1">
        <p:scale>
          <a:sx n="49" d="100"/>
          <a:sy n="49" d="100"/>
        </p:scale>
        <p:origin x="153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DE7BC-6A2D-4BC5-9A5F-8343EE00BF7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10511-0A70-40DD-9F65-6D2D7B8B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84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1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1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86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49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>
                <a:ea typeface="ＭＳ Ｐゴシック" pitchFamily="34" charset="-128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13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40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5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05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5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7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0993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15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 dengan Kutip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4699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ar atau Sal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30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36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4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6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5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4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4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0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7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7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9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B2422-387D-4E7D-BD13-DA96FC6E0F1E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B3F74CC-6543-45BD-9478-04BA9142D5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9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anchor="t">
            <a:normAutofit/>
          </a:bodyPr>
          <a:lstStyle/>
          <a:p>
            <a:pPr lvl="0"/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927598"/>
            <a:ext cx="4749800" cy="101600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br>
              <a:rPr lang="en-US" sz="1600" dirty="0"/>
            </a:br>
            <a:r>
              <a:rPr lang="en-US" b="1" dirty="0"/>
              <a:t>Dra. </a:t>
            </a:r>
            <a:r>
              <a:rPr lang="en-US" b="1" dirty="0" err="1"/>
              <a:t>Devy</a:t>
            </a:r>
            <a:r>
              <a:rPr lang="en-US" b="1" dirty="0"/>
              <a:t> </a:t>
            </a:r>
            <a:r>
              <a:rPr lang="en-US" b="1" dirty="0" err="1"/>
              <a:t>Stany</a:t>
            </a:r>
            <a:r>
              <a:rPr lang="en-US" b="1" dirty="0"/>
              <a:t> </a:t>
            </a:r>
            <a:r>
              <a:rPr lang="en-US" b="1" dirty="0" err="1"/>
              <a:t>Walukow</a:t>
            </a:r>
            <a:r>
              <a:rPr lang="en-US" b="1" dirty="0"/>
              <a:t>, </a:t>
            </a:r>
            <a:r>
              <a:rPr lang="en-US" b="1" dirty="0" err="1"/>
              <a:t>M.Hum</a:t>
            </a:r>
            <a:r>
              <a:rPr lang="en-US" b="1" dirty="0"/>
              <a:t>, </a:t>
            </a:r>
            <a:r>
              <a:rPr lang="en-US" b="1" dirty="0" err="1"/>
              <a:t>M.Si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FB0F2B41-3716-4000-BA44-0CEAA017F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5346"/>
            <a:ext cx="1579168" cy="153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01A86707-C577-4D22-BDC5-105A358E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770" y="3194283"/>
            <a:ext cx="6218459" cy="46943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963AFD-C032-4547-9C9B-5F0C1BFF803C}"/>
              </a:ext>
            </a:extLst>
          </p:cNvPr>
          <p:cNvSpPr txBox="1">
            <a:spLocks/>
          </p:cNvSpPr>
          <p:nvPr/>
        </p:nvSpPr>
        <p:spPr>
          <a:xfrm>
            <a:off x="660400" y="609600"/>
            <a:ext cx="47498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br>
              <a:rPr lang="en-US" sz="1600"/>
            </a:br>
            <a:r>
              <a:rPr lang="en-US" sz="4400" b="1"/>
              <a:t>Konformitas </a:t>
            </a:r>
          </a:p>
          <a:p>
            <a:pPr marL="0" indent="0" algn="ctr">
              <a:lnSpc>
                <a:spcPct val="90000"/>
              </a:lnSpc>
              <a:buFont typeface="Wingdings 3" charset="2"/>
              <a:buNone/>
            </a:pPr>
            <a:r>
              <a:rPr lang="en-US" sz="4400" b="1"/>
              <a:t>dan Penyimpangan</a:t>
            </a:r>
            <a:br>
              <a:rPr lang="en-US" sz="160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458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b="1" dirty="0" err="1"/>
              <a:t>Pengertian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152400" y="1981200"/>
            <a:ext cx="2286000" cy="2057400"/>
          </a:xfrm>
          <a:prstGeom prst="smileyF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itu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4343400" y="685800"/>
            <a:ext cx="4800600" cy="2822448"/>
          </a:xfrm>
          <a:prstGeom prst="cloudCallout">
            <a:avLst>
              <a:gd name="adj1" fmla="val -60264"/>
              <a:gd name="adj2" fmla="val 147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id-ID" dirty="0" err="1">
                <a:solidFill>
                  <a:schemeClr val="tx1"/>
                </a:solidFill>
              </a:rPr>
              <a:t>Konformitas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adalah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adaptasi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perilaku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seseorang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mengikuti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tujuan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telah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ditetapkan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masyarakat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Off-page Connector 5"/>
          <p:cNvSpPr/>
          <p:nvPr/>
        </p:nvSpPr>
        <p:spPr>
          <a:xfrm>
            <a:off x="1371600" y="1905000"/>
            <a:ext cx="2212848" cy="609600"/>
          </a:xfrm>
          <a:prstGeom prst="flowChartOffpageConnec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konformitas</a:t>
            </a:r>
            <a:r>
              <a:rPr lang="en-US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7" name="Flowchart: Terminator 6"/>
          <p:cNvSpPr/>
          <p:nvPr/>
        </p:nvSpPr>
        <p:spPr>
          <a:xfrm>
            <a:off x="1524000" y="3505200"/>
            <a:ext cx="2362200" cy="60960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penyimpangan</a:t>
            </a:r>
            <a:r>
              <a:rPr lang="en-US" dirty="0"/>
              <a:t>???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029200" y="3962400"/>
            <a:ext cx="3886200" cy="2362200"/>
          </a:xfrm>
          <a:prstGeom prst="wedgeRoundRectCallout">
            <a:avLst>
              <a:gd name="adj1" fmla="val -74903"/>
              <a:gd name="adj2" fmla="val -4639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id-ID" dirty="0" err="1">
                <a:solidFill>
                  <a:srgbClr val="000000"/>
                </a:solidFill>
              </a:rPr>
              <a:t>Penyimpangan</a:t>
            </a:r>
            <a:r>
              <a:rPr lang="en-US" altLang="id-ID" dirty="0">
                <a:solidFill>
                  <a:srgbClr val="000000"/>
                </a:solidFill>
              </a:rPr>
              <a:t> </a:t>
            </a:r>
            <a:r>
              <a:rPr lang="en-US" altLang="id-ID" dirty="0" err="1">
                <a:solidFill>
                  <a:srgbClr val="000000"/>
                </a:solidFill>
              </a:rPr>
              <a:t>adalah</a:t>
            </a:r>
            <a:r>
              <a:rPr lang="en-US" altLang="id-ID" dirty="0">
                <a:solidFill>
                  <a:srgbClr val="000000"/>
                </a:solidFill>
              </a:rPr>
              <a:t> </a:t>
            </a:r>
            <a:r>
              <a:rPr lang="en-US" altLang="id-ID" dirty="0" err="1">
                <a:solidFill>
                  <a:srgbClr val="000000"/>
                </a:solidFill>
              </a:rPr>
              <a:t>suatu</a:t>
            </a:r>
            <a:r>
              <a:rPr lang="en-US" altLang="id-ID" dirty="0">
                <a:solidFill>
                  <a:srgbClr val="000000"/>
                </a:solidFill>
              </a:rPr>
              <a:t> </a:t>
            </a:r>
            <a:r>
              <a:rPr lang="en-US" altLang="id-ID" dirty="0" err="1">
                <a:solidFill>
                  <a:srgbClr val="000000"/>
                </a:solidFill>
              </a:rPr>
              <a:t>perilaku</a:t>
            </a:r>
            <a:r>
              <a:rPr lang="en-US" altLang="id-ID" dirty="0">
                <a:solidFill>
                  <a:srgbClr val="000000"/>
                </a:solidFill>
              </a:rPr>
              <a:t> yang </a:t>
            </a:r>
            <a:r>
              <a:rPr lang="en-US" altLang="id-ID" dirty="0" err="1">
                <a:solidFill>
                  <a:srgbClr val="000000"/>
                </a:solidFill>
              </a:rPr>
              <a:t>tidak</a:t>
            </a:r>
            <a:r>
              <a:rPr lang="en-US" altLang="id-ID" dirty="0">
                <a:solidFill>
                  <a:srgbClr val="000000"/>
                </a:solidFill>
              </a:rPr>
              <a:t> </a:t>
            </a:r>
            <a:r>
              <a:rPr lang="en-US" altLang="id-ID" dirty="0" err="1">
                <a:solidFill>
                  <a:srgbClr val="000000"/>
                </a:solidFill>
              </a:rPr>
              <a:t>sesuai</a:t>
            </a:r>
            <a:r>
              <a:rPr lang="en-US" altLang="id-ID" dirty="0">
                <a:solidFill>
                  <a:srgbClr val="000000"/>
                </a:solidFill>
              </a:rPr>
              <a:t> </a:t>
            </a:r>
            <a:r>
              <a:rPr lang="en-US" altLang="id-ID" dirty="0" err="1">
                <a:solidFill>
                  <a:srgbClr val="000000"/>
                </a:solidFill>
              </a:rPr>
              <a:t>dengan</a:t>
            </a:r>
            <a:r>
              <a:rPr lang="en-US" altLang="id-ID" dirty="0">
                <a:solidFill>
                  <a:srgbClr val="000000"/>
                </a:solidFill>
              </a:rPr>
              <a:t> </a:t>
            </a:r>
            <a:r>
              <a:rPr lang="en-US" altLang="id-ID" dirty="0" err="1">
                <a:solidFill>
                  <a:srgbClr val="000000"/>
                </a:solidFill>
              </a:rPr>
              <a:t>nilai-nilai</a:t>
            </a:r>
            <a:r>
              <a:rPr lang="en-US" altLang="id-ID" dirty="0">
                <a:solidFill>
                  <a:srgbClr val="000000"/>
                </a:solidFill>
              </a:rPr>
              <a:t>, </a:t>
            </a:r>
            <a:r>
              <a:rPr lang="en-US" altLang="id-ID" dirty="0" err="1">
                <a:solidFill>
                  <a:srgbClr val="000000"/>
                </a:solidFill>
              </a:rPr>
              <a:t>norma-norma</a:t>
            </a:r>
            <a:r>
              <a:rPr lang="en-US" altLang="id-ID" dirty="0">
                <a:solidFill>
                  <a:srgbClr val="000000"/>
                </a:solidFill>
              </a:rPr>
              <a:t> </a:t>
            </a:r>
            <a:r>
              <a:rPr lang="en-US" altLang="id-ID" dirty="0" err="1">
                <a:solidFill>
                  <a:srgbClr val="000000"/>
                </a:solidFill>
              </a:rPr>
              <a:t>dalam</a:t>
            </a:r>
            <a:r>
              <a:rPr lang="en-US" altLang="id-ID" dirty="0">
                <a:solidFill>
                  <a:srgbClr val="000000"/>
                </a:solidFill>
              </a:rPr>
              <a:t> </a:t>
            </a:r>
            <a:r>
              <a:rPr lang="en-US" altLang="id-ID" dirty="0" err="1">
                <a:solidFill>
                  <a:srgbClr val="000000"/>
                </a:solidFill>
              </a:rPr>
              <a:t>masyarakat</a:t>
            </a:r>
            <a:r>
              <a:rPr lang="en-US" altLang="id-ID" dirty="0">
                <a:solidFill>
                  <a:srgbClr val="000000"/>
                </a:solidFill>
              </a:rPr>
              <a:t> </a:t>
            </a:r>
            <a:r>
              <a:rPr lang="en-US" altLang="id-ID" dirty="0" err="1">
                <a:solidFill>
                  <a:srgbClr val="000000"/>
                </a:solidFill>
              </a:rPr>
              <a:t>atau</a:t>
            </a:r>
            <a:r>
              <a:rPr lang="en-US" altLang="id-ID" dirty="0">
                <a:solidFill>
                  <a:srgbClr val="000000"/>
                </a:solidFill>
              </a:rPr>
              <a:t> </a:t>
            </a:r>
            <a:r>
              <a:rPr lang="en-US" altLang="id-ID" dirty="0" err="1">
                <a:solidFill>
                  <a:srgbClr val="000000"/>
                </a:solidFill>
              </a:rPr>
              <a:t>tidak</a:t>
            </a:r>
            <a:r>
              <a:rPr lang="en-US" altLang="id-ID" dirty="0">
                <a:solidFill>
                  <a:srgbClr val="000000"/>
                </a:solidFill>
              </a:rPr>
              <a:t> </a:t>
            </a:r>
            <a:r>
              <a:rPr lang="en-US" altLang="id-ID" dirty="0" err="1">
                <a:solidFill>
                  <a:srgbClr val="000000"/>
                </a:solidFill>
              </a:rPr>
              <a:t>berhasil</a:t>
            </a:r>
            <a:r>
              <a:rPr lang="en-US" altLang="id-ID" dirty="0">
                <a:solidFill>
                  <a:srgbClr val="000000"/>
                </a:solidFill>
              </a:rPr>
              <a:t> </a:t>
            </a:r>
            <a:r>
              <a:rPr lang="en-US" altLang="id-ID" dirty="0" err="1">
                <a:solidFill>
                  <a:srgbClr val="000000"/>
                </a:solidFill>
              </a:rPr>
              <a:t>menyesuaikan</a:t>
            </a:r>
            <a:r>
              <a:rPr lang="en-US" altLang="id-ID" dirty="0">
                <a:solidFill>
                  <a:srgbClr val="000000"/>
                </a:solidFill>
              </a:rPr>
              <a:t> </a:t>
            </a:r>
            <a:r>
              <a:rPr lang="en-US" altLang="id-ID" dirty="0" err="1">
                <a:solidFill>
                  <a:srgbClr val="000000"/>
                </a:solidFill>
              </a:rPr>
              <a:t>diri</a:t>
            </a:r>
            <a:r>
              <a:rPr lang="en-US" altLang="id-ID" dirty="0">
                <a:solidFill>
                  <a:srgbClr val="000000"/>
                </a:solidFill>
              </a:rPr>
              <a:t> (conformity) </a:t>
            </a:r>
            <a:r>
              <a:rPr lang="en-US" altLang="id-ID" dirty="0" err="1">
                <a:solidFill>
                  <a:srgbClr val="000000"/>
                </a:solidFill>
              </a:rPr>
              <a:t>terhadap</a:t>
            </a:r>
            <a:r>
              <a:rPr lang="en-US" altLang="id-ID" dirty="0">
                <a:solidFill>
                  <a:srgbClr val="000000"/>
                </a:solidFill>
              </a:rPr>
              <a:t> </a:t>
            </a:r>
            <a:r>
              <a:rPr lang="en-US" altLang="id-ID" dirty="0" err="1">
                <a:solidFill>
                  <a:srgbClr val="000000"/>
                </a:solidFill>
              </a:rPr>
              <a:t>kehendak</a:t>
            </a:r>
            <a:r>
              <a:rPr lang="en-US" altLang="id-ID" dirty="0">
                <a:solidFill>
                  <a:srgbClr val="000000"/>
                </a:solidFill>
              </a:rPr>
              <a:t> </a:t>
            </a:r>
            <a:r>
              <a:rPr lang="en-US" altLang="id-ID" dirty="0" err="1">
                <a:solidFill>
                  <a:srgbClr val="000000"/>
                </a:solidFill>
              </a:rPr>
              <a:t>masyarakat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5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b="1" dirty="0">
                <a:ea typeface="ＭＳ Ｐゴシック" pitchFamily="34" charset="-128"/>
              </a:rPr>
            </a:br>
            <a:r>
              <a:rPr lang="en-US" sz="3600" b="1" dirty="0" err="1">
                <a:ea typeface="ＭＳ Ｐゴシック" pitchFamily="34" charset="-128"/>
              </a:rPr>
              <a:t>Teori-Teori</a:t>
            </a:r>
            <a:r>
              <a:rPr lang="en-US" sz="3600" b="1" dirty="0">
                <a:ea typeface="ＭＳ Ｐゴシック" pitchFamily="34" charset="-128"/>
              </a:rPr>
              <a:t> </a:t>
            </a:r>
            <a:r>
              <a:rPr lang="en-US" sz="3600" b="1" dirty="0" err="1">
                <a:ea typeface="ＭＳ Ｐゴシック" pitchFamily="34" charset="-128"/>
              </a:rPr>
              <a:t>Tentang</a:t>
            </a:r>
            <a:r>
              <a:rPr lang="en-US" sz="3600" b="1" dirty="0">
                <a:ea typeface="ＭＳ Ｐゴシック" pitchFamily="34" charset="-128"/>
              </a:rPr>
              <a:t> </a:t>
            </a:r>
            <a:r>
              <a:rPr lang="en-US" sz="3600" b="1" dirty="0" err="1">
                <a:ea typeface="ＭＳ Ｐゴシック" pitchFamily="34" charset="-128"/>
              </a:rPr>
              <a:t>Penyimpangan</a:t>
            </a:r>
            <a:br>
              <a:rPr lang="en-US" sz="3600" dirty="0">
                <a:ea typeface="ＭＳ Ｐゴシック" pitchFamily="34" charset="-128"/>
              </a:rPr>
            </a:br>
            <a:endParaRPr lang="en-US" dirty="0"/>
          </a:p>
        </p:txBody>
      </p:sp>
      <p:pic>
        <p:nvPicPr>
          <p:cNvPr id="4" name="Picture 5" descr="Edwin_Sutherla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1219200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Horizontal Scroll 4"/>
          <p:cNvSpPr/>
          <p:nvPr/>
        </p:nvSpPr>
        <p:spPr>
          <a:xfrm>
            <a:off x="457200" y="762000"/>
            <a:ext cx="3505200" cy="1295400"/>
          </a:xfrm>
          <a:prstGeom prst="horizontalScroll">
            <a:avLst>
              <a:gd name="adj" fmla="val 25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ＭＳ Ｐゴシック" pitchFamily="34" charset="-128"/>
              </a:rPr>
              <a:t>1. </a:t>
            </a:r>
            <a:r>
              <a:rPr lang="en-US" b="1" dirty="0" err="1">
                <a:ea typeface="ＭＳ Ｐゴシック" pitchFamily="34" charset="-128"/>
              </a:rPr>
              <a:t>Teori</a:t>
            </a:r>
            <a:r>
              <a:rPr lang="en-US" b="1" dirty="0">
                <a:ea typeface="ＭＳ Ｐゴシック" pitchFamily="34" charset="-128"/>
              </a:rPr>
              <a:t>  </a:t>
            </a:r>
            <a:r>
              <a:rPr lang="en-US" b="1" dirty="0" err="1">
                <a:ea typeface="ＭＳ Ｐゴシック" pitchFamily="34" charset="-128"/>
              </a:rPr>
              <a:t>Asosiasi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b="1" dirty="0" err="1">
                <a:ea typeface="ＭＳ Ｐゴシック" pitchFamily="34" charset="-128"/>
              </a:rPr>
              <a:t>Diferensi</a:t>
            </a:r>
            <a:r>
              <a:rPr lang="en-US" b="1" dirty="0">
                <a:ea typeface="ＭＳ Ｐゴシック" pitchFamily="34" charset="-128"/>
              </a:rPr>
              <a:t> (Differential Association)</a:t>
            </a:r>
            <a:endParaRPr lang="en-US" dirty="0"/>
          </a:p>
        </p:txBody>
      </p:sp>
      <p:sp>
        <p:nvSpPr>
          <p:cNvPr id="6" name="Down Ribbon 5"/>
          <p:cNvSpPr/>
          <p:nvPr/>
        </p:nvSpPr>
        <p:spPr>
          <a:xfrm>
            <a:off x="-21265" y="4648200"/>
            <a:ext cx="3352800" cy="612648"/>
          </a:xfrm>
          <a:prstGeom prst="ribbon">
            <a:avLst>
              <a:gd name="adj1" fmla="val 16667"/>
              <a:gd name="adj2" fmla="val 70296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>
              <a:lnSpc>
                <a:spcPct val="90000"/>
              </a:lnSpc>
              <a:buNone/>
              <a:defRPr/>
            </a:pPr>
            <a:r>
              <a:rPr lang="en-US" b="1" dirty="0">
                <a:ea typeface="ＭＳ Ｐゴシック" pitchFamily="34" charset="-128"/>
              </a:rPr>
              <a:t>Edwin Sutherland 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334000" y="1371600"/>
            <a:ext cx="3352800" cy="1066800"/>
          </a:xfrm>
          <a:prstGeom prst="wedgeRectCallout">
            <a:avLst>
              <a:gd name="adj1" fmla="val -120359"/>
              <a:gd name="adj2" fmla="val 8057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lnSpc>
                <a:spcPct val="90000"/>
              </a:lnSpc>
              <a:buNone/>
              <a:defRPr/>
            </a:pP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Asumsi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dasarnya</a:t>
            </a:r>
            <a:r>
              <a:rPr lang="en-US" dirty="0">
                <a:ea typeface="ＭＳ Ｐゴシック" pitchFamily="34" charset="-128"/>
              </a:rPr>
              <a:t>: </a:t>
            </a:r>
          </a:p>
          <a:p>
            <a:pPr>
              <a:defRPr/>
            </a:pPr>
            <a:r>
              <a:rPr lang="en-US" dirty="0" err="1">
                <a:ea typeface="ＭＳ Ｐゴシック" pitchFamily="34" charset="-128"/>
              </a:rPr>
              <a:t>Semua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perilaku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dipelajari</a:t>
            </a:r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4495800" y="2590800"/>
            <a:ext cx="4648200" cy="1981200"/>
          </a:xfrm>
          <a:prstGeom prst="borderCallout2">
            <a:avLst>
              <a:gd name="adj1" fmla="val 56648"/>
              <a:gd name="adj2" fmla="val -294"/>
              <a:gd name="adj3" fmla="val 56484"/>
              <a:gd name="adj4" fmla="val -13411"/>
              <a:gd name="adj5" fmla="val 50665"/>
              <a:gd name="adj6" fmla="val -3585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lnSpc>
                <a:spcPct val="90000"/>
              </a:lnSpc>
              <a:buNone/>
              <a:defRPr/>
            </a:pPr>
            <a:r>
              <a:rPr lang="en-US" dirty="0">
                <a:ea typeface="ＭＳ Ｐゴシック" pitchFamily="34" charset="-128"/>
              </a:rPr>
              <a:t>Proses  </a:t>
            </a:r>
            <a:r>
              <a:rPr lang="en-US" dirty="0" err="1">
                <a:ea typeface="ＭＳ Ｐゴシック" pitchFamily="34" charset="-128"/>
              </a:rPr>
              <a:t>belajar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id-ID" dirty="0">
                <a:ea typeface="ＭＳ Ｐゴシック" pitchFamily="34" charset="-128"/>
              </a:rPr>
              <a:t>dari 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perilaku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menyimpang</a:t>
            </a:r>
            <a:endParaRPr lang="en-US" dirty="0">
              <a:ea typeface="ＭＳ Ｐゴシック" pitchFamily="34" charset="-128"/>
            </a:endParaRPr>
          </a:p>
          <a:p>
            <a:pPr marL="514350" indent="-514350">
              <a:lnSpc>
                <a:spcPct val="90000"/>
              </a:lnSpc>
              <a:buNone/>
              <a:defRPr/>
            </a:pPr>
            <a:r>
              <a:rPr lang="en-US" dirty="0" err="1">
                <a:ea typeface="ＭＳ Ｐゴシック" pitchFamily="34" charset="-128"/>
              </a:rPr>
              <a:t>melalui</a:t>
            </a:r>
            <a:r>
              <a:rPr lang="en-US" dirty="0">
                <a:ea typeface="ＭＳ Ｐゴシック" pitchFamily="34" charset="-128"/>
              </a:rPr>
              <a:t> :</a:t>
            </a:r>
          </a:p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1). Masa </a:t>
            </a:r>
            <a:r>
              <a:rPr lang="en-US" dirty="0" err="1">
                <a:ea typeface="ＭＳ Ｐゴシック" pitchFamily="34" charset="-128"/>
              </a:rPr>
              <a:t>belajar</a:t>
            </a:r>
            <a:r>
              <a:rPr lang="id-ID" dirty="0">
                <a:ea typeface="ＭＳ Ｐゴシック" pitchFamily="34" charset="-128"/>
              </a:rPr>
              <a:t>.</a:t>
            </a:r>
            <a:endParaRPr lang="en-US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2). </a:t>
            </a:r>
            <a:r>
              <a:rPr lang="en-US" dirty="0" err="1">
                <a:ea typeface="ＭＳ Ｐゴシック" pitchFamily="34" charset="-128"/>
              </a:rPr>
              <a:t>Intensitas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kontak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dengan</a:t>
            </a:r>
            <a:r>
              <a:rPr lang="en-US" dirty="0">
                <a:ea typeface="ＭＳ Ｐゴシック" pitchFamily="34" charset="-128"/>
              </a:rPr>
              <a:t> orang yang </a:t>
            </a:r>
            <a:r>
              <a:rPr lang="en-US" dirty="0" err="1">
                <a:ea typeface="ＭＳ Ｐゴシック" pitchFamily="34" charset="-128"/>
              </a:rPr>
              <a:t>menyimpang</a:t>
            </a:r>
            <a:r>
              <a:rPr lang="id-ID" dirty="0">
                <a:ea typeface="ＭＳ Ｐゴシック" pitchFamily="34" charset="-128"/>
              </a:rPr>
              <a:t>.</a:t>
            </a:r>
            <a:endParaRPr lang="en-US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3). </a:t>
            </a:r>
            <a:r>
              <a:rPr lang="en-US" dirty="0" err="1">
                <a:ea typeface="ＭＳ Ｐゴシック" pitchFamily="34" charset="-128"/>
              </a:rPr>
              <a:t>Adanya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hubungan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dengan</a:t>
            </a:r>
            <a:r>
              <a:rPr lang="en-US" dirty="0">
                <a:ea typeface="ＭＳ Ｐゴシック" pitchFamily="34" charset="-128"/>
              </a:rPr>
              <a:t> orang yang </a:t>
            </a:r>
            <a:r>
              <a:rPr lang="en-US" dirty="0" err="1">
                <a:ea typeface="ＭＳ Ｐゴシック" pitchFamily="34" charset="-128"/>
              </a:rPr>
              <a:t>menyimpang</a:t>
            </a:r>
            <a:r>
              <a:rPr lang="id-ID" dirty="0">
                <a:ea typeface="ＭＳ Ｐゴシック" pitchFamily="34" charset="-128"/>
              </a:rPr>
              <a:t>.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5257800" y="5029200"/>
            <a:ext cx="3886200" cy="1679448"/>
          </a:xfrm>
          <a:prstGeom prst="wedgeEllipseCallout">
            <a:avLst>
              <a:gd name="adj1" fmla="val -111121"/>
              <a:gd name="adj2" fmla="val -9071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dirty="0" err="1">
                <a:ea typeface="ＭＳ Ｐゴシック" pitchFamily="34" charset="-128"/>
              </a:rPr>
              <a:t>Sumber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penyimpangan</a:t>
            </a:r>
            <a:r>
              <a:rPr lang="en-US" dirty="0">
                <a:ea typeface="ＭＳ Ｐゴシック" pitchFamily="34" charset="-128"/>
              </a:rPr>
              <a:t>: </a:t>
            </a:r>
            <a:r>
              <a:rPr lang="en-US" dirty="0" err="1">
                <a:ea typeface="ＭＳ Ｐゴシック" pitchFamily="34" charset="-128"/>
              </a:rPr>
              <a:t>keluarga</a:t>
            </a:r>
            <a:r>
              <a:rPr lang="en-US" dirty="0">
                <a:ea typeface="ＭＳ Ｐゴシック" pitchFamily="34" charset="-128"/>
              </a:rPr>
              <a:t>, </a:t>
            </a:r>
            <a:r>
              <a:rPr lang="en-US" dirty="0" err="1">
                <a:ea typeface="ＭＳ Ｐゴシック" pitchFamily="34" charset="-128"/>
              </a:rPr>
              <a:t>teman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sebaya</a:t>
            </a:r>
            <a:r>
              <a:rPr lang="en-US" dirty="0">
                <a:ea typeface="ＭＳ Ｐゴシック" pitchFamily="34" charset="-128"/>
              </a:rPr>
              <a:t>, </a:t>
            </a:r>
            <a:r>
              <a:rPr lang="en-US" dirty="0" err="1">
                <a:ea typeface="ＭＳ Ｐゴシック" pitchFamily="34" charset="-128"/>
              </a:rPr>
              <a:t>hunian</a:t>
            </a:r>
            <a:r>
              <a:rPr lang="en-US" dirty="0">
                <a:ea typeface="ＭＳ Ｐゴシック" pitchFamily="34" charset="-128"/>
              </a:rPr>
              <a:t>, </a:t>
            </a:r>
            <a:r>
              <a:rPr lang="en-US" dirty="0" err="1">
                <a:ea typeface="ＭＳ Ｐゴシック" pitchFamily="34" charset="-128"/>
              </a:rPr>
              <a:t>subkultur</a:t>
            </a:r>
            <a:r>
              <a:rPr lang="en-US" dirty="0">
                <a:ea typeface="ＭＳ Ｐゴシック" pitchFamily="34" charset="-128"/>
              </a:rPr>
              <a:t>, 	</a:t>
            </a:r>
            <a:r>
              <a:rPr lang="en-US" dirty="0" err="1">
                <a:ea typeface="ＭＳ Ｐゴシック" pitchFamily="34" charset="-128"/>
              </a:rPr>
              <a:t>penjara</a:t>
            </a:r>
            <a:r>
              <a:rPr lang="en-US" dirty="0">
                <a:ea typeface="ＭＳ Ｐゴシック" pitchFamily="34" charset="-128"/>
              </a:rPr>
              <a:t>.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8458200" y="1219200"/>
            <a:ext cx="457200" cy="381000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4-Point Star 12"/>
          <p:cNvSpPr/>
          <p:nvPr/>
        </p:nvSpPr>
        <p:spPr>
          <a:xfrm>
            <a:off x="8610600" y="2362200"/>
            <a:ext cx="533400" cy="457200"/>
          </a:xfrm>
          <a:prstGeom prst="star4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Quad Arrow Callout 13"/>
          <p:cNvSpPr/>
          <p:nvPr/>
        </p:nvSpPr>
        <p:spPr>
          <a:xfrm>
            <a:off x="8630478" y="5257800"/>
            <a:ext cx="533400" cy="381000"/>
          </a:xfrm>
          <a:prstGeom prst="quad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7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creen-capture-6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1524000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rved Down Ribbon 1"/>
          <p:cNvSpPr/>
          <p:nvPr/>
        </p:nvSpPr>
        <p:spPr>
          <a:xfrm>
            <a:off x="-36443" y="4953000"/>
            <a:ext cx="3429000" cy="758952"/>
          </a:xfrm>
          <a:prstGeom prst="ellipseRibbon">
            <a:avLst>
              <a:gd name="adj1" fmla="val 25000"/>
              <a:gd name="adj2" fmla="val 71884"/>
              <a:gd name="adj3" fmla="val 12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id-ID" b="1" dirty="0"/>
              <a:t>Edwin M. </a:t>
            </a:r>
            <a:r>
              <a:rPr lang="en-US" altLang="id-ID" b="1" dirty="0" err="1"/>
              <a:t>Lemert</a:t>
            </a:r>
            <a:r>
              <a:rPr lang="en-US" altLang="id-ID" b="1" dirty="0"/>
              <a:t> </a:t>
            </a:r>
          </a:p>
        </p:txBody>
      </p:sp>
      <p:sp>
        <p:nvSpPr>
          <p:cNvPr id="5" name="Horizontal Scroll 4"/>
          <p:cNvSpPr/>
          <p:nvPr/>
        </p:nvSpPr>
        <p:spPr>
          <a:xfrm>
            <a:off x="152400" y="609600"/>
            <a:ext cx="4038600" cy="1295400"/>
          </a:xfrm>
          <a:prstGeom prst="horizontalScroll">
            <a:avLst>
              <a:gd name="adj" fmla="val 25000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dirty="0"/>
              <a:t>2. </a:t>
            </a:r>
            <a:r>
              <a:rPr lang="en-US" altLang="id-ID" b="1" dirty="0" err="1"/>
              <a:t>Teori</a:t>
            </a:r>
            <a:r>
              <a:rPr lang="en-US" altLang="id-ID" b="1" dirty="0"/>
              <a:t> Labeling (</a:t>
            </a:r>
            <a:r>
              <a:rPr lang="en-US" altLang="id-ID" b="1" i="1" dirty="0"/>
              <a:t>Labelling theory) </a:t>
            </a:r>
            <a:endParaRPr lang="en-US" dirty="0"/>
          </a:p>
        </p:txBody>
      </p:sp>
      <p:sp>
        <p:nvSpPr>
          <p:cNvPr id="6" name="Folded Corner 5"/>
          <p:cNvSpPr/>
          <p:nvPr/>
        </p:nvSpPr>
        <p:spPr>
          <a:xfrm>
            <a:off x="4724400" y="1219200"/>
            <a:ext cx="3962400" cy="990600"/>
          </a:xfrm>
          <a:prstGeom prst="foldedCorner">
            <a:avLst>
              <a:gd name="adj" fmla="val 22378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id-ID" dirty="0" err="1"/>
              <a:t>Asumsi</a:t>
            </a:r>
            <a:r>
              <a:rPr lang="en-US" altLang="id-ID" dirty="0"/>
              <a:t> </a:t>
            </a:r>
            <a:r>
              <a:rPr lang="en-US" altLang="id-ID" dirty="0" err="1"/>
              <a:t>dasar</a:t>
            </a:r>
            <a:r>
              <a:rPr lang="en-US" altLang="id-ID" dirty="0"/>
              <a:t> : </a:t>
            </a:r>
          </a:p>
          <a:p>
            <a:pPr algn="just"/>
            <a:r>
              <a:rPr lang="en-US" altLang="id-ID" dirty="0"/>
              <a:t>life style  sebagai </a:t>
            </a:r>
            <a:r>
              <a:rPr lang="en-US" altLang="id-ID" dirty="0" err="1"/>
              <a:t>dasar</a:t>
            </a:r>
            <a:r>
              <a:rPr lang="en-US" altLang="id-ID" dirty="0"/>
              <a:t> </a:t>
            </a:r>
            <a:r>
              <a:rPr lang="en-US" altLang="id-ID" dirty="0" err="1"/>
              <a:t>pemberian</a:t>
            </a:r>
            <a:r>
              <a:rPr lang="en-US" altLang="id-ID" dirty="0"/>
              <a:t> label</a:t>
            </a:r>
            <a:endParaRPr lang="en-US" dirty="0"/>
          </a:p>
        </p:txBody>
      </p:sp>
      <p:sp>
        <p:nvSpPr>
          <p:cNvPr id="7" name="Lightning Bolt 6"/>
          <p:cNvSpPr/>
          <p:nvPr/>
        </p:nvSpPr>
        <p:spPr>
          <a:xfrm flipH="1">
            <a:off x="2667000" y="1828800"/>
            <a:ext cx="2895600" cy="1143000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/>
          <p:cNvSpPr/>
          <p:nvPr/>
        </p:nvSpPr>
        <p:spPr>
          <a:xfrm>
            <a:off x="3581400" y="2209800"/>
            <a:ext cx="6400800" cy="2362200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altLang="id-ID" dirty="0"/>
          </a:p>
          <a:p>
            <a:pPr algn="just"/>
            <a:r>
              <a:rPr lang="en-US" altLang="id-ID" dirty="0"/>
              <a:t>M</a:t>
            </a:r>
            <a:r>
              <a:rPr lang="id-ID" altLang="id-ID" dirty="0"/>
              <a:t>emperkenalkan</a:t>
            </a:r>
            <a:r>
              <a:rPr lang="en-US" altLang="id-ID" dirty="0"/>
              <a:t> </a:t>
            </a:r>
            <a:r>
              <a:rPr lang="en-US" altLang="id-ID" dirty="0" err="1"/>
              <a:t>ko</a:t>
            </a:r>
            <a:r>
              <a:rPr lang="id-ID" altLang="id-ID" dirty="0"/>
              <a:t>nsep penyimpangan </a:t>
            </a:r>
            <a:r>
              <a:rPr lang="en-US" altLang="id-ID" dirty="0"/>
              <a:t>primer </a:t>
            </a:r>
            <a:r>
              <a:rPr lang="en-US" altLang="id-ID" dirty="0" err="1"/>
              <a:t>dan</a:t>
            </a:r>
            <a:r>
              <a:rPr lang="en-US" altLang="id-ID" dirty="0"/>
              <a:t> </a:t>
            </a:r>
            <a:r>
              <a:rPr lang="en-US" altLang="id-ID" dirty="0" err="1"/>
              <a:t>sekunder</a:t>
            </a:r>
            <a:r>
              <a:rPr lang="en-US" altLang="id-ID" dirty="0"/>
              <a:t>.</a:t>
            </a:r>
          </a:p>
          <a:p>
            <a:pPr marL="285750" indent="-285750" algn="just">
              <a:buBlip>
                <a:blip r:embed="rId4"/>
              </a:buBlip>
            </a:pPr>
            <a:r>
              <a:rPr lang="en-US" altLang="id-ID" dirty="0" err="1"/>
              <a:t>Penyimpangan</a:t>
            </a:r>
            <a:r>
              <a:rPr lang="en-US" altLang="id-ID" dirty="0"/>
              <a:t> primer : </a:t>
            </a:r>
            <a:r>
              <a:rPr lang="en-US" altLang="id-ID" dirty="0" err="1"/>
              <a:t>pengalaman</a:t>
            </a:r>
            <a:r>
              <a:rPr lang="en-US" altLang="id-ID" dirty="0"/>
              <a:t>  </a:t>
            </a:r>
            <a:r>
              <a:rPr lang="en-US" altLang="id-ID" dirty="0" err="1"/>
              <a:t>terbuka</a:t>
            </a:r>
            <a:r>
              <a:rPr lang="en-US" altLang="id-ID" dirty="0"/>
              <a:t>.</a:t>
            </a:r>
          </a:p>
          <a:p>
            <a:pPr marL="285750" indent="-285750" algn="just">
              <a:buBlip>
                <a:blip r:embed="rId4"/>
              </a:buBlip>
            </a:pPr>
            <a:r>
              <a:rPr lang="en-US" altLang="id-ID" dirty="0" err="1"/>
              <a:t>Penyimpangan</a:t>
            </a:r>
            <a:r>
              <a:rPr lang="en-US" altLang="id-ID" dirty="0"/>
              <a:t> </a:t>
            </a:r>
            <a:r>
              <a:rPr lang="id-ID" altLang="id-ID" dirty="0"/>
              <a:t>sekunder</a:t>
            </a:r>
            <a:r>
              <a:rPr lang="en-US" altLang="id-ID" dirty="0"/>
              <a:t> : </a:t>
            </a:r>
            <a:r>
              <a:rPr lang="en-US" altLang="id-ID" dirty="0" err="1"/>
              <a:t>peran</a:t>
            </a:r>
            <a:r>
              <a:rPr lang="en-US" altLang="id-ID" dirty="0"/>
              <a:t> </a:t>
            </a:r>
            <a:r>
              <a:rPr lang="en-US" altLang="id-ID" dirty="0" err="1"/>
              <a:t>yg</a:t>
            </a:r>
            <a:r>
              <a:rPr lang="en-US" altLang="id-ID" dirty="0"/>
              <a:t> </a:t>
            </a:r>
            <a:r>
              <a:rPr lang="en-US" altLang="id-ID" dirty="0" err="1"/>
              <a:t>diciptakan</a:t>
            </a:r>
            <a:r>
              <a:rPr lang="en-US" altLang="id-ID" dirty="0"/>
              <a:t> </a:t>
            </a:r>
            <a:r>
              <a:rPr lang="en-US" altLang="id-ID" dirty="0" err="1"/>
              <a:t>untuk</a:t>
            </a:r>
            <a:r>
              <a:rPr lang="en-US" altLang="id-ID" dirty="0"/>
              <a:t> </a:t>
            </a:r>
            <a:r>
              <a:rPr lang="en-US" altLang="id-ID" dirty="0" err="1"/>
              <a:t>menangani</a:t>
            </a:r>
            <a:r>
              <a:rPr lang="en-US" altLang="id-ID" dirty="0"/>
              <a:t> </a:t>
            </a:r>
            <a:r>
              <a:rPr lang="en-US" altLang="id-ID" dirty="0" err="1"/>
              <a:t>kecaman</a:t>
            </a:r>
            <a:r>
              <a:rPr lang="en-US" altLang="id-ID" dirty="0"/>
              <a:t> </a:t>
            </a:r>
            <a:r>
              <a:rPr lang="en-US" altLang="id-ID" dirty="0" err="1"/>
              <a:t>masyarakat</a:t>
            </a:r>
            <a:r>
              <a:rPr lang="en-US" altLang="id-ID" dirty="0"/>
              <a:t> </a:t>
            </a:r>
            <a:r>
              <a:rPr lang="en-US" altLang="id-ID" dirty="0" err="1"/>
              <a:t>terhadap</a:t>
            </a:r>
            <a:r>
              <a:rPr lang="en-US" altLang="id-ID" dirty="0"/>
              <a:t> </a:t>
            </a:r>
            <a:r>
              <a:rPr lang="en-US" altLang="id-ID" dirty="0" err="1"/>
              <a:t>prilaku</a:t>
            </a:r>
            <a:endParaRPr lang="en-US" dirty="0"/>
          </a:p>
        </p:txBody>
      </p:sp>
      <p:sp>
        <p:nvSpPr>
          <p:cNvPr id="12" name="Notched Right Arrow 11"/>
          <p:cNvSpPr/>
          <p:nvPr/>
        </p:nvSpPr>
        <p:spPr>
          <a:xfrm>
            <a:off x="2590800" y="3505200"/>
            <a:ext cx="1283208" cy="609600"/>
          </a:xfrm>
          <a:prstGeom prst="notch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Diagonal Corner Rectangle 12"/>
          <p:cNvSpPr/>
          <p:nvPr/>
        </p:nvSpPr>
        <p:spPr>
          <a:xfrm>
            <a:off x="4876800" y="4800600"/>
            <a:ext cx="3581400" cy="1219200"/>
          </a:xfrm>
          <a:prstGeom prst="snip2DiagRect">
            <a:avLst>
              <a:gd name="adj1" fmla="val 28260"/>
              <a:gd name="adj2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id-ID" dirty="0"/>
              <a:t>M</a:t>
            </a:r>
            <a:r>
              <a:rPr lang="id-ID" altLang="id-ID" dirty="0"/>
              <a:t>elihat semua tindakan menyimpang adalah tindakan sosial dan  hasil kerjasama masyarakat</a:t>
            </a:r>
            <a:endParaRPr lang="en-US" dirty="0"/>
          </a:p>
        </p:txBody>
      </p:sp>
      <p:sp>
        <p:nvSpPr>
          <p:cNvPr id="18" name="Diagonal Stripe 17"/>
          <p:cNvSpPr/>
          <p:nvPr/>
        </p:nvSpPr>
        <p:spPr>
          <a:xfrm flipV="1">
            <a:off x="2895600" y="4572000"/>
            <a:ext cx="2286000" cy="762000"/>
          </a:xfrm>
          <a:prstGeom prst="diagStripe">
            <a:avLst>
              <a:gd name="adj" fmla="val 7391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82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0800"/>
            <a:ext cx="1676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ouble Wave 1"/>
          <p:cNvSpPr/>
          <p:nvPr/>
        </p:nvSpPr>
        <p:spPr>
          <a:xfrm>
            <a:off x="0" y="4343400"/>
            <a:ext cx="2819400" cy="914400"/>
          </a:xfrm>
          <a:prstGeom prst="doubleWave">
            <a:avLst>
              <a:gd name="adj1" fmla="val 12500"/>
              <a:gd name="adj2" fmla="val 96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dirty="0"/>
              <a:t>Robert K. Merton </a:t>
            </a:r>
            <a:endParaRPr lang="en-US" dirty="0"/>
          </a:p>
        </p:txBody>
      </p:sp>
      <p:sp>
        <p:nvSpPr>
          <p:cNvPr id="5" name="Horizontal Scroll 4"/>
          <p:cNvSpPr/>
          <p:nvPr/>
        </p:nvSpPr>
        <p:spPr>
          <a:xfrm>
            <a:off x="0" y="990600"/>
            <a:ext cx="3810000" cy="1066800"/>
          </a:xfrm>
          <a:prstGeom prst="horizontalScroll">
            <a:avLst>
              <a:gd name="adj" fmla="val 2500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id-ID" dirty="0"/>
          </a:p>
          <a:p>
            <a:pPr algn="ctr"/>
            <a:r>
              <a:rPr lang="en-US" altLang="id-ID" dirty="0"/>
              <a:t>3. </a:t>
            </a:r>
            <a:r>
              <a:rPr lang="en-US" altLang="id-ID" b="1" dirty="0" err="1"/>
              <a:t>Teori</a:t>
            </a:r>
            <a:r>
              <a:rPr lang="en-US" altLang="id-ID" b="1" dirty="0"/>
              <a:t>  </a:t>
            </a:r>
            <a:r>
              <a:rPr lang="en-US" altLang="id-ID" b="1" dirty="0" err="1"/>
              <a:t>Anomi</a:t>
            </a:r>
            <a:r>
              <a:rPr lang="en-US" altLang="id-ID" b="1" dirty="0"/>
              <a:t> (</a:t>
            </a:r>
            <a:r>
              <a:rPr lang="en-US" altLang="id-ID" b="1" dirty="0" err="1"/>
              <a:t>Anomi</a:t>
            </a:r>
            <a:r>
              <a:rPr lang="en-US" altLang="id-ID" b="1" i="1" dirty="0"/>
              <a:t> theory) </a:t>
            </a:r>
          </a:p>
          <a:p>
            <a:pPr algn="ctr"/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886200" y="1219200"/>
            <a:ext cx="5410200" cy="2514600"/>
          </a:xfrm>
          <a:prstGeom prst="wedgeRoundRectCallout">
            <a:avLst>
              <a:gd name="adj1" fmla="val -75882"/>
              <a:gd name="adj2" fmla="val 3559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id-ID" dirty="0" err="1">
                <a:solidFill>
                  <a:schemeClr val="tx1"/>
                </a:solidFill>
              </a:rPr>
              <a:t>Asumsi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dasar</a:t>
            </a:r>
            <a:r>
              <a:rPr lang="en-US" altLang="id-ID" dirty="0">
                <a:solidFill>
                  <a:schemeClr val="tx1"/>
                </a:solidFill>
              </a:rPr>
              <a:t>: </a:t>
            </a:r>
          </a:p>
          <a:p>
            <a:pPr marL="285750" indent="-285750" algn="just">
              <a:buBlip>
                <a:blip r:embed="rId4"/>
              </a:buBlip>
            </a:pPr>
            <a:r>
              <a:rPr lang="en-US" altLang="id-ID" dirty="0" err="1">
                <a:solidFill>
                  <a:schemeClr val="tx1"/>
                </a:solidFill>
              </a:rPr>
              <a:t>penyimpangan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adalah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akibat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dari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adanya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berbagai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ketegangan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dalam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struktur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sosial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sehingga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individu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mengalami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tekanan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dan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akhirnya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menjadi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menyimpang</a:t>
            </a:r>
            <a:r>
              <a:rPr lang="en-US" altLang="id-ID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Blip>
                <a:blip r:embed="rId4"/>
              </a:buBlip>
            </a:pPr>
            <a:r>
              <a:rPr lang="en-US" altLang="id-ID" dirty="0" err="1">
                <a:solidFill>
                  <a:schemeClr val="tx1"/>
                </a:solidFill>
              </a:rPr>
              <a:t>Perilaku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menyimpang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terjadi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karena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adanya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ketidak-harmonisan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antara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tujuan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budaya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dengan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cara-cara</a:t>
            </a:r>
            <a:r>
              <a:rPr lang="en-US" altLang="id-ID" dirty="0">
                <a:solidFill>
                  <a:schemeClr val="tx1"/>
                </a:solidFill>
              </a:rPr>
              <a:t> yang </a:t>
            </a:r>
            <a:r>
              <a:rPr lang="en-US" altLang="id-ID" dirty="0" err="1">
                <a:solidFill>
                  <a:schemeClr val="tx1"/>
                </a:solidFill>
              </a:rPr>
              <a:t>dipakai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untuk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mencapai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id-ID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tujuan</a:t>
            </a:r>
            <a:r>
              <a:rPr lang="en-US" altLang="id-ID" dirty="0">
                <a:solidFill>
                  <a:schemeClr val="tx1"/>
                </a:solidFill>
              </a:rPr>
              <a:t> </a:t>
            </a:r>
            <a:r>
              <a:rPr lang="en-US" altLang="id-ID" dirty="0" err="1">
                <a:solidFill>
                  <a:schemeClr val="tx1"/>
                </a:solidFill>
              </a:rPr>
              <a:t>tersebut</a:t>
            </a:r>
            <a:r>
              <a:rPr lang="en-US" altLang="id-ID" dirty="0">
                <a:solidFill>
                  <a:schemeClr val="tx1"/>
                </a:solidFill>
              </a:rPr>
              <a:t>. </a:t>
            </a:r>
            <a:r>
              <a:rPr lang="en-US" altLang="id-ID" b="1" i="1" dirty="0">
                <a:solidFill>
                  <a:schemeClr val="tx1"/>
                </a:solidFill>
              </a:rPr>
              <a:t>	 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2971800" y="3886200"/>
            <a:ext cx="6172200" cy="2971800"/>
          </a:xfrm>
          <a:prstGeom prst="wedgeRectCallout">
            <a:avLst>
              <a:gd name="adj1" fmla="val -58234"/>
              <a:gd name="adj2" fmla="val -4292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Blip>
                <a:blip r:embed="rId4"/>
              </a:buBlip>
            </a:pPr>
            <a:r>
              <a:rPr lang="en-US" altLang="id-ID" dirty="0" err="1"/>
              <a:t>mengemukakan</a:t>
            </a:r>
            <a:r>
              <a:rPr lang="en-US" altLang="id-ID" dirty="0"/>
              <a:t> lima </a:t>
            </a:r>
            <a:r>
              <a:rPr lang="en-US" altLang="id-ID" dirty="0" err="1"/>
              <a:t>cara</a:t>
            </a:r>
            <a:r>
              <a:rPr lang="en-US" altLang="id-ID" dirty="0"/>
              <a:t> </a:t>
            </a:r>
            <a:r>
              <a:rPr lang="en-US" altLang="id-ID" dirty="0" err="1"/>
              <a:t>untuk</a:t>
            </a:r>
            <a:r>
              <a:rPr lang="en-US" altLang="id-ID" dirty="0"/>
              <a:t> </a:t>
            </a:r>
            <a:r>
              <a:rPr lang="en-US" altLang="id-ID" dirty="0" err="1"/>
              <a:t>mengatasi</a:t>
            </a:r>
            <a:r>
              <a:rPr lang="en-US" altLang="id-ID" dirty="0"/>
              <a:t> </a:t>
            </a:r>
            <a:r>
              <a:rPr lang="en-US" altLang="id-ID" dirty="0" err="1"/>
              <a:t>anomi</a:t>
            </a:r>
            <a:r>
              <a:rPr lang="en-US" altLang="id-ID" dirty="0"/>
              <a:t> </a:t>
            </a:r>
            <a:r>
              <a:rPr lang="en-US" altLang="id-ID" dirty="0" err="1"/>
              <a:t>yaitu</a:t>
            </a:r>
            <a:r>
              <a:rPr lang="en-US" altLang="id-ID" dirty="0"/>
              <a:t>:</a:t>
            </a:r>
          </a:p>
          <a:p>
            <a:pPr algn="just"/>
            <a:r>
              <a:rPr lang="en-US" altLang="id-ID" dirty="0"/>
              <a:t>a. </a:t>
            </a:r>
            <a:r>
              <a:rPr lang="en-US" altLang="id-ID" dirty="0" err="1"/>
              <a:t>Konformitas</a:t>
            </a:r>
            <a:r>
              <a:rPr lang="en-US" altLang="id-ID" dirty="0"/>
              <a:t> (Conformity) : </a:t>
            </a:r>
            <a:r>
              <a:rPr lang="en-US" altLang="id-ID" dirty="0" err="1"/>
              <a:t>mengikuti</a:t>
            </a:r>
            <a:r>
              <a:rPr lang="en-US" altLang="id-ID" dirty="0"/>
              <a:t> </a:t>
            </a:r>
            <a:r>
              <a:rPr lang="en-US" altLang="id-ID" dirty="0" err="1"/>
              <a:t>cara</a:t>
            </a:r>
            <a:r>
              <a:rPr lang="en-US" altLang="id-ID" dirty="0"/>
              <a:t> </a:t>
            </a:r>
            <a:r>
              <a:rPr lang="en-US" altLang="id-ID" dirty="0" err="1"/>
              <a:t>yg</a:t>
            </a:r>
            <a:r>
              <a:rPr lang="en-US" altLang="id-ID" dirty="0"/>
              <a:t> </a:t>
            </a:r>
            <a:r>
              <a:rPr lang="en-US" altLang="id-ID" dirty="0" err="1"/>
              <a:t>biasa</a:t>
            </a:r>
            <a:r>
              <a:rPr lang="en-US" altLang="id-ID" dirty="0"/>
              <a:t> </a:t>
            </a:r>
            <a:r>
              <a:rPr lang="en-US" altLang="id-ID" dirty="0" err="1"/>
              <a:t>digunakan</a:t>
            </a:r>
            <a:r>
              <a:rPr lang="en-US" altLang="id-ID" dirty="0"/>
              <a:t> 		</a:t>
            </a:r>
            <a:r>
              <a:rPr lang="en-US" altLang="id-ID" dirty="0" err="1"/>
              <a:t>dan</a:t>
            </a:r>
            <a:r>
              <a:rPr lang="en-US" altLang="id-ID" dirty="0"/>
              <a:t> </a:t>
            </a:r>
            <a:r>
              <a:rPr lang="en-US" altLang="id-ID" dirty="0" err="1"/>
              <a:t>tujuan</a:t>
            </a:r>
            <a:r>
              <a:rPr lang="en-US" altLang="id-ID" dirty="0"/>
              <a:t>  yang </a:t>
            </a:r>
            <a:r>
              <a:rPr lang="en-US" altLang="id-ID" dirty="0" err="1"/>
              <a:t>disetujui</a:t>
            </a:r>
            <a:r>
              <a:rPr lang="en-US" altLang="id-ID" dirty="0"/>
              <a:t> </a:t>
            </a:r>
            <a:r>
              <a:rPr lang="en-US" altLang="id-ID" dirty="0" err="1"/>
              <a:t>bersama</a:t>
            </a:r>
            <a:r>
              <a:rPr lang="en-US" altLang="id-ID" dirty="0"/>
              <a:t>.</a:t>
            </a:r>
          </a:p>
          <a:p>
            <a:pPr algn="just"/>
            <a:r>
              <a:rPr lang="en-US" altLang="id-ID" dirty="0"/>
              <a:t>b.  </a:t>
            </a:r>
            <a:r>
              <a:rPr lang="en-US" altLang="id-ID" dirty="0" err="1"/>
              <a:t>Inovasi</a:t>
            </a:r>
            <a:r>
              <a:rPr lang="en-US" altLang="id-ID" dirty="0"/>
              <a:t> (</a:t>
            </a:r>
            <a:r>
              <a:rPr lang="en-US" altLang="id-ID" dirty="0" err="1"/>
              <a:t>Inovation</a:t>
            </a:r>
            <a:r>
              <a:rPr lang="en-US" altLang="id-ID" dirty="0"/>
              <a:t>) : </a:t>
            </a:r>
            <a:r>
              <a:rPr lang="en-US" altLang="id-ID" dirty="0" err="1"/>
              <a:t>menolak</a:t>
            </a:r>
            <a:r>
              <a:rPr lang="en-US" altLang="id-ID" dirty="0"/>
              <a:t> </a:t>
            </a:r>
            <a:r>
              <a:rPr lang="en-US" altLang="id-ID" dirty="0" err="1"/>
              <a:t>cara</a:t>
            </a:r>
            <a:r>
              <a:rPr lang="en-US" altLang="id-ID" dirty="0"/>
              <a:t>  </a:t>
            </a:r>
            <a:r>
              <a:rPr lang="en-US" altLang="id-ID" dirty="0" err="1"/>
              <a:t>yg</a:t>
            </a:r>
            <a:r>
              <a:rPr lang="en-US" altLang="id-ID" dirty="0"/>
              <a:t> </a:t>
            </a:r>
            <a:r>
              <a:rPr lang="en-US" altLang="id-ID" dirty="0" err="1"/>
              <a:t>biasa</a:t>
            </a:r>
            <a:r>
              <a:rPr lang="en-US" altLang="id-ID" dirty="0"/>
              <a:t> </a:t>
            </a:r>
            <a:r>
              <a:rPr lang="en-US" altLang="id-ID" dirty="0" err="1"/>
              <a:t>digunakan</a:t>
            </a:r>
            <a:r>
              <a:rPr lang="en-US" altLang="id-ID" dirty="0"/>
              <a:t> </a:t>
            </a:r>
            <a:r>
              <a:rPr lang="en-US" altLang="id-ID" dirty="0" err="1"/>
              <a:t>tp</a:t>
            </a:r>
            <a:r>
              <a:rPr lang="en-US" altLang="id-ID" dirty="0"/>
              <a:t> 		</a:t>
            </a:r>
            <a:r>
              <a:rPr lang="en-US" altLang="id-ID" dirty="0" err="1"/>
              <a:t>mengikuti</a:t>
            </a:r>
            <a:r>
              <a:rPr lang="en-US" altLang="id-ID" dirty="0"/>
              <a:t> </a:t>
            </a:r>
            <a:r>
              <a:rPr lang="en-US" altLang="id-ID" dirty="0" err="1"/>
              <a:t>tujuan</a:t>
            </a:r>
            <a:r>
              <a:rPr lang="en-US" altLang="id-ID" dirty="0"/>
              <a:t> .</a:t>
            </a:r>
          </a:p>
          <a:p>
            <a:r>
              <a:rPr lang="en-US" altLang="id-ID" dirty="0"/>
              <a:t>c. </a:t>
            </a:r>
            <a:r>
              <a:rPr lang="en-US" altLang="id-ID" dirty="0" err="1"/>
              <a:t>Ritualisme</a:t>
            </a:r>
            <a:r>
              <a:rPr lang="en-US" altLang="id-ID" dirty="0"/>
              <a:t> (Ritualism): </a:t>
            </a:r>
            <a:r>
              <a:rPr lang="en-US" altLang="id-ID" dirty="0" err="1"/>
              <a:t>menerima</a:t>
            </a:r>
            <a:r>
              <a:rPr lang="en-US" altLang="id-ID" dirty="0"/>
              <a:t> </a:t>
            </a:r>
            <a:r>
              <a:rPr lang="en-US" altLang="id-ID" dirty="0" err="1"/>
              <a:t>cara</a:t>
            </a:r>
            <a:r>
              <a:rPr lang="en-US" altLang="id-ID" dirty="0"/>
              <a:t> </a:t>
            </a:r>
            <a:r>
              <a:rPr lang="en-US" altLang="id-ID" dirty="0" err="1"/>
              <a:t>yg</a:t>
            </a:r>
            <a:r>
              <a:rPr lang="en-US" altLang="id-ID" dirty="0"/>
              <a:t> </a:t>
            </a:r>
            <a:r>
              <a:rPr lang="en-US" altLang="id-ID" dirty="0" err="1"/>
              <a:t>biasa</a:t>
            </a:r>
            <a:r>
              <a:rPr lang="en-US" altLang="id-ID" dirty="0"/>
              <a:t> </a:t>
            </a:r>
            <a:r>
              <a:rPr lang="en-US" altLang="id-ID" dirty="0" err="1"/>
              <a:t>digunakan</a:t>
            </a:r>
            <a:r>
              <a:rPr lang="en-US" altLang="id-ID" dirty="0"/>
              <a:t> </a:t>
            </a:r>
            <a:r>
              <a:rPr lang="en-US" altLang="id-ID" dirty="0" err="1"/>
              <a:t>tp</a:t>
            </a:r>
            <a:r>
              <a:rPr lang="en-US" altLang="id-ID" dirty="0"/>
              <a:t> 		</a:t>
            </a:r>
            <a:r>
              <a:rPr lang="en-US" altLang="id-ID" dirty="0" err="1"/>
              <a:t>menolak</a:t>
            </a:r>
            <a:r>
              <a:rPr lang="en-US" altLang="id-ID" dirty="0"/>
              <a:t> </a:t>
            </a:r>
            <a:r>
              <a:rPr lang="en-US" altLang="id-ID" dirty="0" err="1"/>
              <a:t>tujuan</a:t>
            </a:r>
            <a:r>
              <a:rPr lang="en-US" altLang="id-ID" dirty="0"/>
              <a:t>.</a:t>
            </a:r>
            <a:br>
              <a:rPr lang="en-US" altLang="id-ID" dirty="0"/>
            </a:br>
            <a:r>
              <a:rPr lang="en-US" altLang="id-ID" dirty="0"/>
              <a:t>d. </a:t>
            </a:r>
            <a:r>
              <a:rPr lang="en-US" altLang="id-ID" dirty="0" err="1"/>
              <a:t>Penarikan</a:t>
            </a:r>
            <a:r>
              <a:rPr lang="en-US" altLang="id-ID" dirty="0"/>
              <a:t> </a:t>
            </a:r>
            <a:r>
              <a:rPr lang="en-US" altLang="id-ID" dirty="0" err="1"/>
              <a:t>Diri</a:t>
            </a:r>
            <a:r>
              <a:rPr lang="en-US" altLang="id-ID" dirty="0"/>
              <a:t> (Retreat</a:t>
            </a:r>
            <a:r>
              <a:rPr lang="id-ID" altLang="id-ID" dirty="0"/>
              <a:t>i</a:t>
            </a:r>
            <a:r>
              <a:rPr lang="en-US" altLang="id-ID" dirty="0" err="1"/>
              <a:t>sm</a:t>
            </a:r>
            <a:r>
              <a:rPr lang="en-US" altLang="id-ID" dirty="0"/>
              <a:t>) : </a:t>
            </a:r>
            <a:r>
              <a:rPr lang="en-US" altLang="id-ID" dirty="0" err="1"/>
              <a:t>menolak</a:t>
            </a:r>
            <a:r>
              <a:rPr lang="en-US" altLang="id-ID" dirty="0"/>
              <a:t> </a:t>
            </a:r>
            <a:r>
              <a:rPr lang="en-US" altLang="id-ID" dirty="0" err="1"/>
              <a:t>cara</a:t>
            </a:r>
            <a:r>
              <a:rPr lang="en-US" altLang="id-ID" dirty="0"/>
              <a:t> </a:t>
            </a:r>
            <a:r>
              <a:rPr lang="en-US" altLang="id-ID" dirty="0" err="1"/>
              <a:t>dan</a:t>
            </a:r>
            <a:r>
              <a:rPr lang="en-US" altLang="id-ID" dirty="0"/>
              <a:t> </a:t>
            </a:r>
            <a:r>
              <a:rPr lang="en-US" altLang="id-ID" dirty="0" err="1"/>
              <a:t>tujuan</a:t>
            </a:r>
            <a:r>
              <a:rPr lang="en-US" altLang="id-ID" dirty="0"/>
              <a:t>.</a:t>
            </a:r>
            <a:br>
              <a:rPr lang="en-US" altLang="id-ID" dirty="0"/>
            </a:br>
            <a:r>
              <a:rPr lang="en-US" altLang="id-ID" dirty="0"/>
              <a:t>e. </a:t>
            </a:r>
            <a:r>
              <a:rPr lang="en-US" altLang="id-ID" dirty="0" err="1"/>
              <a:t>Pemberontakan</a:t>
            </a:r>
            <a:r>
              <a:rPr lang="en-US" altLang="id-ID" dirty="0"/>
              <a:t> (Rebellion) : </a:t>
            </a:r>
            <a:r>
              <a:rPr lang="en-US" altLang="id-ID" dirty="0" err="1"/>
              <a:t>menolak</a:t>
            </a:r>
            <a:r>
              <a:rPr lang="en-US" altLang="id-ID" dirty="0"/>
              <a:t> </a:t>
            </a:r>
            <a:r>
              <a:rPr lang="en-US" altLang="id-ID" dirty="0" err="1"/>
              <a:t>cara</a:t>
            </a:r>
            <a:r>
              <a:rPr lang="en-US" altLang="id-ID" dirty="0"/>
              <a:t> </a:t>
            </a:r>
            <a:r>
              <a:rPr lang="en-US" altLang="id-ID" dirty="0" err="1"/>
              <a:t>dan</a:t>
            </a:r>
            <a:r>
              <a:rPr lang="en-US" altLang="id-ID" dirty="0"/>
              <a:t> </a:t>
            </a:r>
            <a:r>
              <a:rPr lang="en-US" altLang="id-ID" dirty="0" err="1"/>
              <a:t>tujuan</a:t>
            </a:r>
            <a:r>
              <a:rPr lang="en-US" altLang="id-ID" dirty="0"/>
              <a:t>  </a:t>
            </a:r>
            <a:r>
              <a:rPr lang="en-US" altLang="id-ID" dirty="0" err="1"/>
              <a:t>dan</a:t>
            </a:r>
            <a:r>
              <a:rPr lang="en-US" altLang="id-ID" dirty="0"/>
              <a:t> 		</a:t>
            </a:r>
            <a:r>
              <a:rPr lang="en-US" altLang="id-ID" dirty="0" err="1"/>
              <a:t>menggantikannya</a:t>
            </a:r>
            <a:r>
              <a:rPr lang="en-US" altLang="id-ID" dirty="0"/>
              <a:t> </a:t>
            </a:r>
            <a:r>
              <a:rPr lang="en-US" altLang="id-ID" dirty="0" err="1"/>
              <a:t>dgn</a:t>
            </a:r>
            <a:r>
              <a:rPr lang="en-US" altLang="id-ID" dirty="0"/>
              <a:t> yang </a:t>
            </a:r>
            <a:r>
              <a:rPr lang="en-US" altLang="id-ID" dirty="0" err="1"/>
              <a:t>baru</a:t>
            </a:r>
            <a:r>
              <a:rPr lang="en-US" altLang="id-ID" dirty="0"/>
              <a:t>.</a:t>
            </a:r>
            <a:endParaRPr lang="en-US" altLang="id-ID" sz="2400" b="1" i="1" dirty="0"/>
          </a:p>
        </p:txBody>
      </p:sp>
    </p:spTree>
    <p:extLst>
      <p:ext uri="{BB962C8B-B14F-4D97-AF65-F5344CB8AC3E}">
        <p14:creationId xmlns:p14="http://schemas.microsoft.com/office/powerpoint/2010/main" val="414352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 err="1"/>
              <a:t>Bentuk-Bentuk</a:t>
            </a:r>
            <a:r>
              <a:rPr lang="en-US" altLang="id-ID" dirty="0"/>
              <a:t> </a:t>
            </a:r>
            <a:r>
              <a:rPr lang="en-US" altLang="id-ID" dirty="0" err="1"/>
              <a:t>Penyimpangan</a:t>
            </a:r>
            <a:endParaRPr lang="en-US" dirty="0"/>
          </a:p>
        </p:txBody>
      </p:sp>
      <p:sp>
        <p:nvSpPr>
          <p:cNvPr id="4" name="Pentagon 3"/>
          <p:cNvSpPr/>
          <p:nvPr/>
        </p:nvSpPr>
        <p:spPr>
          <a:xfrm>
            <a:off x="228600" y="1219200"/>
            <a:ext cx="2590800" cy="457200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buFont typeface="Arial" pitchFamily="34" charset="0"/>
              <a:buAutoNum type="alphaLcPeriod"/>
              <a:defRPr/>
            </a:pPr>
            <a:r>
              <a:rPr lang="en-US" b="1" dirty="0" err="1">
                <a:ea typeface="ＭＳ Ｐゴシック" pitchFamily="34" charset="-128"/>
              </a:rPr>
              <a:t>Penyakit</a:t>
            </a:r>
            <a:r>
              <a:rPr lang="en-US" b="1" dirty="0">
                <a:ea typeface="ＭＳ Ｐゴシック" pitchFamily="34" charset="-128"/>
              </a:rPr>
              <a:t> mental</a:t>
            </a:r>
          </a:p>
        </p:txBody>
      </p:sp>
      <p:sp>
        <p:nvSpPr>
          <p:cNvPr id="5" name="Snip Diagonal Corner Rectangle 4"/>
          <p:cNvSpPr/>
          <p:nvPr/>
        </p:nvSpPr>
        <p:spPr>
          <a:xfrm>
            <a:off x="1524000" y="1981200"/>
            <a:ext cx="6705600" cy="4038600"/>
          </a:xfrm>
          <a:prstGeom prst="snip2DiagRect">
            <a:avLst>
              <a:gd name="adj1" fmla="val 20930"/>
              <a:gd name="adj2" fmla="val 3294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  <a:defRPr/>
            </a:pPr>
            <a:r>
              <a:rPr lang="id-ID" dirty="0">
                <a:ea typeface="ＭＳ Ｐゴシック" pitchFamily="34" charset="-128"/>
              </a:rPr>
              <a:t>Bentuk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id-ID" dirty="0">
                <a:ea typeface="ＭＳ Ｐゴシック" pitchFamily="34" charset="-128"/>
              </a:rPr>
              <a:t> penyimpangan ini termasuk dalam aliran yang disebut ‘mental testers’. </a:t>
            </a:r>
          </a:p>
          <a:p>
            <a:pPr algn="just">
              <a:buFont typeface="Wingdings" pitchFamily="2" charset="2"/>
              <a:buChar char="ü"/>
              <a:defRPr/>
            </a:pPr>
            <a:r>
              <a:rPr lang="id-ID" dirty="0">
                <a:ea typeface="ＭＳ Ｐゴシック" pitchFamily="34" charset="-128"/>
              </a:rPr>
              <a:t>Goddard </a:t>
            </a:r>
            <a:r>
              <a:rPr lang="en-US" dirty="0">
                <a:ea typeface="ＭＳ Ｐゴシック" pitchFamily="34" charset="-128"/>
              </a:rPr>
              <a:t>: </a:t>
            </a:r>
            <a:r>
              <a:rPr lang="id-ID" dirty="0">
                <a:ea typeface="ＭＳ Ｐゴシック" pitchFamily="34" charset="-128"/>
              </a:rPr>
              <a:t>setiap penjahat adalah orang yang ‘feeblemindedness’ atau orang yang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mempunyai</a:t>
            </a:r>
            <a:r>
              <a:rPr lang="en-US" dirty="0">
                <a:ea typeface="ＭＳ Ｐゴシック" pitchFamily="34" charset="-128"/>
              </a:rPr>
              <a:t>  </a:t>
            </a:r>
            <a:r>
              <a:rPr lang="en-US" dirty="0" err="1">
                <a:ea typeface="ＭＳ Ｐゴシック" pitchFamily="34" charset="-128"/>
              </a:rPr>
              <a:t>tingkat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kecerdasan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intelegensi</a:t>
            </a:r>
            <a:r>
              <a:rPr lang="en-US" dirty="0">
                <a:ea typeface="ＭＳ Ｐゴシック" pitchFamily="34" charset="-128"/>
              </a:rPr>
              <a:t>  yang</a:t>
            </a:r>
            <a:r>
              <a:rPr lang="id-ID" dirty="0">
                <a:ea typeface="ＭＳ Ｐゴシック" pitchFamily="34" charset="-128"/>
              </a:rPr>
              <a:t> lemah. </a:t>
            </a:r>
            <a:endParaRPr lang="en-US" dirty="0">
              <a:ea typeface="ＭＳ Ｐゴシック" pitchFamily="34" charset="-128"/>
            </a:endParaRPr>
          </a:p>
          <a:p>
            <a:r>
              <a:rPr lang="id-ID" dirty="0">
                <a:ea typeface="ＭＳ Ｐゴシック" pitchFamily="34" charset="-128"/>
              </a:rPr>
              <a:t>Orang 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dengan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tingkat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kecerdasan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err="1">
                <a:ea typeface="ＭＳ Ｐゴシック" pitchFamily="34" charset="-128"/>
              </a:rPr>
              <a:t>intelegensi</a:t>
            </a:r>
            <a:r>
              <a:rPr lang="en-US" dirty="0">
                <a:ea typeface="ＭＳ Ｐゴシック" pitchFamily="34" charset="-128"/>
              </a:rPr>
              <a:t> yang </a:t>
            </a:r>
            <a:r>
              <a:rPr lang="en-US" dirty="0" err="1">
                <a:ea typeface="ＭＳ Ｐゴシック" pitchFamily="34" charset="-128"/>
              </a:rPr>
              <a:t>lemah</a:t>
            </a:r>
            <a:r>
              <a:rPr lang="id-ID" dirty="0">
                <a:ea typeface="ＭＳ Ｐゴシック" pitchFamily="34" charset="-128"/>
              </a:rPr>
              <a:t> tidak dapat menilai perbuatannya sehingga tidak dapat menilai akibat yang ditimbulkan oleh perbuatannya.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6" name="4-Point Star 5"/>
          <p:cNvSpPr/>
          <p:nvPr/>
        </p:nvSpPr>
        <p:spPr>
          <a:xfrm>
            <a:off x="1524000" y="1981200"/>
            <a:ext cx="914400" cy="914400"/>
          </a:xfrm>
          <a:prstGeom prst="star4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5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iped Right Arrow 5"/>
          <p:cNvSpPr/>
          <p:nvPr/>
        </p:nvSpPr>
        <p:spPr>
          <a:xfrm>
            <a:off x="304800" y="762000"/>
            <a:ext cx="2209800" cy="762000"/>
          </a:xfrm>
          <a:prstGeom prst="stripedRightArrow">
            <a:avLst>
              <a:gd name="adj1" fmla="val 72734"/>
              <a:gd name="adj2" fmla="val 258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defRPr/>
            </a:pPr>
            <a:r>
              <a:rPr lang="id-ID" altLang="id-ID" b="1" dirty="0">
                <a:ea typeface="ＭＳ Ｐゴシック" pitchFamily="34" charset="-128"/>
              </a:rPr>
              <a:t>b. </a:t>
            </a:r>
            <a:r>
              <a:rPr lang="en-US" altLang="id-ID" b="1" dirty="0">
                <a:ea typeface="ＭＳ Ｐゴシック" pitchFamily="34" charset="-128"/>
              </a:rPr>
              <a:t>Stigma </a:t>
            </a:r>
            <a:r>
              <a:rPr lang="en-US" altLang="id-ID" b="1" dirty="0" err="1">
                <a:ea typeface="ＭＳ Ｐゴシック" pitchFamily="34" charset="-128"/>
              </a:rPr>
              <a:t>Sosial</a:t>
            </a:r>
            <a:endParaRPr lang="id-ID" altLang="id-ID" b="1" dirty="0">
              <a:ea typeface="ＭＳ Ｐゴシック" pitchFamily="34" charset="-128"/>
            </a:endParaRPr>
          </a:p>
        </p:txBody>
      </p:sp>
      <p:sp>
        <p:nvSpPr>
          <p:cNvPr id="7" name="Flowchart: Document 6"/>
          <p:cNvSpPr/>
          <p:nvPr/>
        </p:nvSpPr>
        <p:spPr>
          <a:xfrm>
            <a:off x="1295400" y="2133600"/>
            <a:ext cx="7162800" cy="3505200"/>
          </a:xfrm>
          <a:prstGeom prst="flowChartDocumen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id-ID" altLang="id-ID" sz="2400" dirty="0">
                <a:ea typeface="ＭＳ Ｐゴシック" pitchFamily="34" charset="-128"/>
              </a:rPr>
              <a:t>Bentuk penyimpangan ini terbagi dalam dua konsep yang dikemukakan oleh Hughes dan Becker yaitu; </a:t>
            </a:r>
            <a:endParaRPr lang="en-US" altLang="id-ID" sz="2400" dirty="0">
              <a:ea typeface="ＭＳ Ｐゴシック" pitchFamily="34" charset="-128"/>
            </a:endParaRPr>
          </a:p>
          <a:p>
            <a:pPr algn="just">
              <a:defRPr/>
            </a:pPr>
            <a:r>
              <a:rPr lang="id-ID" altLang="id-ID" sz="2400" dirty="0">
                <a:ea typeface="ＭＳ Ｐゴシック" pitchFamily="34" charset="-128"/>
              </a:rPr>
              <a:t>1). </a:t>
            </a:r>
            <a:r>
              <a:rPr lang="en-US" altLang="id-ID" sz="2400" dirty="0">
                <a:ea typeface="ＭＳ Ｐゴシック" pitchFamily="34" charset="-128"/>
              </a:rPr>
              <a:t>m</a:t>
            </a:r>
            <a:r>
              <a:rPr lang="id-ID" altLang="id-ID" sz="2400" dirty="0">
                <a:ea typeface="ＭＳ Ｐゴシック" pitchFamily="34" charset="-128"/>
              </a:rPr>
              <a:t>aster status</a:t>
            </a:r>
            <a:r>
              <a:rPr lang="en-US" altLang="id-ID" sz="2400" dirty="0">
                <a:ea typeface="ＭＳ Ｐゴシック" pitchFamily="34" charset="-128"/>
              </a:rPr>
              <a:t> : </a:t>
            </a:r>
            <a:r>
              <a:rPr lang="en-US" altLang="id-ID" sz="2400" dirty="0" err="1">
                <a:ea typeface="ＭＳ Ｐゴシック" pitchFamily="34" charset="-128"/>
              </a:rPr>
              <a:t>suatu</a:t>
            </a:r>
            <a:r>
              <a:rPr lang="en-US" altLang="id-ID" sz="2400" dirty="0">
                <a:ea typeface="ＭＳ Ｐゴシック" pitchFamily="34" charset="-128"/>
              </a:rPr>
              <a:t>  </a:t>
            </a:r>
            <a:r>
              <a:rPr lang="en-US" altLang="id-ID" sz="2400" dirty="0" err="1">
                <a:ea typeface="ＭＳ Ｐゴシック" pitchFamily="34" charset="-128"/>
              </a:rPr>
              <a:t>ciri-ciri</a:t>
            </a:r>
            <a:r>
              <a:rPr lang="en-US" altLang="id-ID" sz="2400" dirty="0">
                <a:ea typeface="ＭＳ Ｐゴシック" pitchFamily="34" charset="-128"/>
              </a:rPr>
              <a:t> yang </a:t>
            </a:r>
            <a:r>
              <a:rPr lang="en-US" altLang="id-ID" sz="2400" dirty="0" err="1">
                <a:ea typeface="ＭＳ Ｐゴシック" pitchFamily="34" charset="-128"/>
              </a:rPr>
              <a:t>khusus</a:t>
            </a:r>
            <a:r>
              <a:rPr lang="en-US" altLang="id-ID" sz="2400" dirty="0">
                <a:ea typeface="ＭＳ Ｐゴシック" pitchFamily="34" charset="-128"/>
              </a:rPr>
              <a:t> </a:t>
            </a:r>
            <a:r>
              <a:rPr lang="en-US" altLang="id-ID" sz="2400" dirty="0" err="1">
                <a:ea typeface="ＭＳ Ｐゴシック" pitchFamily="34" charset="-128"/>
              </a:rPr>
              <a:t>dimiliki</a:t>
            </a:r>
            <a:r>
              <a:rPr lang="en-US" altLang="id-ID" sz="2400" dirty="0">
                <a:ea typeface="ＭＳ Ｐゴシック" pitchFamily="34" charset="-128"/>
              </a:rPr>
              <a:t> </a:t>
            </a:r>
            <a:r>
              <a:rPr lang="en-US" altLang="id-ID" sz="2400" dirty="0" err="1">
                <a:ea typeface="ＭＳ Ｐゴシック" pitchFamily="34" charset="-128"/>
              </a:rPr>
              <a:t>dan</a:t>
            </a:r>
            <a:r>
              <a:rPr lang="en-US" altLang="id-ID" sz="2400" dirty="0">
                <a:ea typeface="ＭＳ Ｐゴシック" pitchFamily="34" charset="-128"/>
              </a:rPr>
              <a:t> </a:t>
            </a:r>
            <a:r>
              <a:rPr lang="en-US" altLang="id-ID" sz="2400" dirty="0" err="1">
                <a:ea typeface="ＭＳ Ｐゴシック" pitchFamily="34" charset="-128"/>
              </a:rPr>
              <a:t>sangat</a:t>
            </a:r>
            <a:r>
              <a:rPr lang="en-US" altLang="id-ID" sz="2400" dirty="0">
                <a:ea typeface="ＭＳ Ｐゴシック" pitchFamily="34" charset="-128"/>
              </a:rPr>
              <a:t> </a:t>
            </a:r>
            <a:r>
              <a:rPr lang="en-US" altLang="id-ID" sz="2400" dirty="0" err="1">
                <a:ea typeface="ＭＳ Ｐゴシック" pitchFamily="34" charset="-128"/>
              </a:rPr>
              <a:t>dominan</a:t>
            </a:r>
            <a:r>
              <a:rPr lang="en-US" altLang="id-ID" sz="2400" dirty="0">
                <a:ea typeface="ＭＳ Ｐゴシック" pitchFamily="34" charset="-128"/>
              </a:rPr>
              <a:t>, </a:t>
            </a:r>
            <a:r>
              <a:rPr lang="en-US" altLang="id-ID" sz="2400" dirty="0" err="1">
                <a:ea typeface="ＭＳ Ｐゴシック" pitchFamily="34" charset="-128"/>
              </a:rPr>
              <a:t>contoh</a:t>
            </a:r>
            <a:r>
              <a:rPr lang="en-US" altLang="id-ID" sz="2400" dirty="0">
                <a:ea typeface="ＭＳ Ｐゴシック" pitchFamily="34" charset="-128"/>
              </a:rPr>
              <a:t> : </a:t>
            </a:r>
            <a:r>
              <a:rPr lang="en-US" altLang="id-ID" sz="2400" dirty="0" err="1">
                <a:ea typeface="ＭＳ Ｐゴシック" pitchFamily="34" charset="-128"/>
              </a:rPr>
              <a:t>homoseksual</a:t>
            </a:r>
            <a:r>
              <a:rPr lang="en-US" altLang="id-ID" sz="2400" dirty="0">
                <a:ea typeface="ＭＳ Ｐゴシック" pitchFamily="34" charset="-128"/>
              </a:rPr>
              <a:t>.</a:t>
            </a:r>
          </a:p>
          <a:p>
            <a:pPr algn="just">
              <a:defRPr/>
            </a:pPr>
            <a:r>
              <a:rPr lang="id-ID" altLang="id-ID" sz="2400" dirty="0">
                <a:ea typeface="ＭＳ Ｐゴシック" pitchFamily="34" charset="-128"/>
              </a:rPr>
              <a:t>2). ‘retrospective interpretation</a:t>
            </a:r>
            <a:r>
              <a:rPr lang="en-US" altLang="id-ID" sz="2400" dirty="0">
                <a:ea typeface="ＭＳ Ｐゴシック" pitchFamily="34" charset="-128"/>
              </a:rPr>
              <a:t>’ : </a:t>
            </a:r>
            <a:r>
              <a:rPr lang="en-US" altLang="id-ID" sz="2400" dirty="0" err="1">
                <a:ea typeface="ＭＳ Ｐゴシック" pitchFamily="34" charset="-128"/>
              </a:rPr>
              <a:t>suatu</a:t>
            </a:r>
            <a:r>
              <a:rPr lang="en-US" altLang="id-ID" sz="2400" dirty="0">
                <a:ea typeface="ＭＳ Ｐゴシック" pitchFamily="34" charset="-128"/>
              </a:rPr>
              <a:t> </a:t>
            </a:r>
            <a:r>
              <a:rPr lang="id-ID" altLang="id-ID" sz="2400" dirty="0">
                <a:ea typeface="ＭＳ Ｐゴシック" pitchFamily="34" charset="-128"/>
              </a:rPr>
              <a:t>identitas yang direkonstruksi</a:t>
            </a:r>
            <a:r>
              <a:rPr lang="en-US" altLang="id-ID" sz="2400" dirty="0">
                <a:ea typeface="ＭＳ Ｐゴシック" pitchFamily="34" charset="-128"/>
              </a:rPr>
              <a:t> </a:t>
            </a:r>
            <a:r>
              <a:rPr lang="en-US" altLang="id-ID" sz="2400" dirty="0" err="1">
                <a:ea typeface="ＭＳ Ｐゴシック" pitchFamily="34" charset="-128"/>
              </a:rPr>
              <a:t>kembali</a:t>
            </a:r>
            <a:r>
              <a:rPr lang="en-US" altLang="id-ID" sz="2400" dirty="0">
                <a:ea typeface="ＭＳ Ｐゴシック" pitchFamily="34" charset="-128"/>
              </a:rPr>
              <a:t>,  </a:t>
            </a:r>
            <a:r>
              <a:rPr lang="en-US" altLang="id-ID" sz="2400" dirty="0" err="1">
                <a:ea typeface="ＭＳ Ｐゴシック" pitchFamily="34" charset="-128"/>
              </a:rPr>
              <a:t>contoh</a:t>
            </a:r>
            <a:r>
              <a:rPr lang="en-US" altLang="id-ID" sz="2400" dirty="0">
                <a:ea typeface="ＭＳ Ｐゴシック" pitchFamily="34" charset="-128"/>
              </a:rPr>
              <a:t> : r</a:t>
            </a:r>
            <a:r>
              <a:rPr lang="id-ID" altLang="id-ID" sz="2400" dirty="0">
                <a:ea typeface="ＭＳ Ｐゴシック" pitchFamily="34" charset="-128"/>
              </a:rPr>
              <a:t>esidivis</a:t>
            </a:r>
            <a:r>
              <a:rPr lang="en-US" altLang="id-ID" sz="2400" dirty="0">
                <a:ea typeface="ＭＳ Ｐゴシック" pitchFamily="34" charset="-128"/>
              </a:rPr>
              <a:t>.</a:t>
            </a:r>
            <a:endParaRPr lang="id-ID" altLang="id-ID" sz="2400" dirty="0">
              <a:ea typeface="ＭＳ Ｐゴシック" pitchFamily="34" charset="-128"/>
            </a:endParaRPr>
          </a:p>
        </p:txBody>
      </p:sp>
      <p:sp>
        <p:nvSpPr>
          <p:cNvPr id="10" name="Smiley Face 9"/>
          <p:cNvSpPr/>
          <p:nvPr/>
        </p:nvSpPr>
        <p:spPr>
          <a:xfrm>
            <a:off x="990600" y="1524000"/>
            <a:ext cx="609600" cy="914400"/>
          </a:xfrm>
          <a:prstGeom prst="smileyFace">
            <a:avLst>
              <a:gd name="adj" fmla="val -465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9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/>
          <p:cNvSpPr/>
          <p:nvPr/>
        </p:nvSpPr>
        <p:spPr>
          <a:xfrm>
            <a:off x="228600" y="762000"/>
            <a:ext cx="2667000" cy="914400"/>
          </a:xfrm>
          <a:prstGeom prst="wav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id-ID" b="1" dirty="0"/>
              <a:t>c</a:t>
            </a:r>
            <a:r>
              <a:rPr lang="id-ID" altLang="id-ID" b="1" dirty="0"/>
              <a:t>. </a:t>
            </a:r>
            <a:r>
              <a:rPr lang="en-US" altLang="id-ID" b="1" dirty="0" err="1"/>
              <a:t>Penyalah-gunaan</a:t>
            </a:r>
            <a:r>
              <a:rPr lang="en-US" altLang="id-ID" b="1" dirty="0"/>
              <a:t> </a:t>
            </a:r>
            <a:r>
              <a:rPr lang="en-US" altLang="id-ID" b="1" dirty="0" err="1"/>
              <a:t>Zat</a:t>
            </a:r>
            <a:endParaRPr lang="id-ID" altLang="id-ID" b="1" dirty="0"/>
          </a:p>
        </p:txBody>
      </p:sp>
      <p:sp>
        <p:nvSpPr>
          <p:cNvPr id="4" name="Flowchart: Manual Input 3"/>
          <p:cNvSpPr/>
          <p:nvPr/>
        </p:nvSpPr>
        <p:spPr>
          <a:xfrm>
            <a:off x="1524000" y="2438400"/>
            <a:ext cx="4724400" cy="2743200"/>
          </a:xfrm>
          <a:prstGeom prst="flowChartManualInp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Wingdings" pitchFamily="2" charset="2"/>
              <a:buChar char="ü"/>
            </a:pPr>
            <a:r>
              <a:rPr lang="id-ID" altLang="id-ID" dirty="0"/>
              <a:t>suatu tindakan  yang dilakukan dengan menggunakan sejenis zat yang dapat menimbulkan pengaruh kepada orang yang menggunakannya. </a:t>
            </a:r>
          </a:p>
        </p:txBody>
      </p:sp>
      <p:sp>
        <p:nvSpPr>
          <p:cNvPr id="6" name="Sun 5"/>
          <p:cNvSpPr/>
          <p:nvPr/>
        </p:nvSpPr>
        <p:spPr>
          <a:xfrm>
            <a:off x="1295400" y="2743200"/>
            <a:ext cx="609600" cy="533400"/>
          </a:xfrm>
          <a:prstGeom prst="sun">
            <a:avLst>
              <a:gd name="adj" fmla="val 4021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2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556" y="3625056"/>
            <a:ext cx="1714500" cy="952500"/>
          </a:xfrm>
        </p:spPr>
      </p:pic>
    </p:spTree>
    <p:extLst>
      <p:ext uri="{BB962C8B-B14F-4D97-AF65-F5344CB8AC3E}">
        <p14:creationId xmlns:p14="http://schemas.microsoft.com/office/powerpoint/2010/main" val="673250781"/>
      </p:ext>
    </p:extLst>
  </p:cSld>
  <p:clrMapOvr>
    <a:masterClrMapping/>
  </p:clrMapOvr>
</p:sld>
</file>

<file path=ppt/theme/theme1.xml><?xml version="1.0" encoding="utf-8"?>
<a:theme xmlns:a="http://schemas.openxmlformats.org/drawingml/2006/main" name="Faset">
  <a:themeElements>
    <a:clrScheme name="Fas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s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1309</TotalTime>
  <Words>382</Words>
  <Application>Microsoft Office PowerPoint</Application>
  <PresentationFormat>Tampilan Layar (4:3)</PresentationFormat>
  <Paragraphs>60</Paragraphs>
  <Slides>9</Slides>
  <Notes>8</Notes>
  <HiddenSlides>0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Calibri</vt:lpstr>
      <vt:lpstr>Trebuchet MS</vt:lpstr>
      <vt:lpstr>Wingdings</vt:lpstr>
      <vt:lpstr>Wingdings 3</vt:lpstr>
      <vt:lpstr>Faset</vt:lpstr>
      <vt:lpstr> </vt:lpstr>
      <vt:lpstr>Pengertian</vt:lpstr>
      <vt:lpstr> Teori-Teori Tentang Penyimpangan </vt:lpstr>
      <vt:lpstr>Presentasi PowerPoint</vt:lpstr>
      <vt:lpstr>Presentasi PowerPoint</vt:lpstr>
      <vt:lpstr>Bentuk-Bentuk Penyimpangan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</dc:creator>
  <cp:lastModifiedBy>fikomuntar 2</cp:lastModifiedBy>
  <cp:revision>65</cp:revision>
  <dcterms:created xsi:type="dcterms:W3CDTF">2014-04-28T03:24:33Z</dcterms:created>
  <dcterms:modified xsi:type="dcterms:W3CDTF">2018-08-22T13:02:29Z</dcterms:modified>
</cp:coreProperties>
</file>