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02/05/2014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04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200" dirty="0" smtClean="0"/>
              <a:t>Partial Derivatives</a:t>
            </a:r>
            <a:endParaRPr lang="en-US" sz="3200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89" y="1972652"/>
            <a:ext cx="2174279" cy="192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More than two variables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6294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2150"/>
            <a:ext cx="4057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4343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3762375"/>
            <a:ext cx="1949594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3171825"/>
            <a:ext cx="798399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33762"/>
            <a:ext cx="1924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3938587"/>
            <a:ext cx="61817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244747"/>
            <a:ext cx="3181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97" y="4944153"/>
            <a:ext cx="23812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29225" y="5082267"/>
            <a:ext cx="4190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4877478"/>
            <a:ext cx="1924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5563278"/>
            <a:ext cx="2562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Second Order Derivatives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15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When we differentiate a function </a:t>
            </a:r>
            <a:r>
              <a:rPr lang="en-US" sz="2200" i="1" dirty="0"/>
              <a:t>ƒ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 twice, we produce its second-order derivatives</a:t>
            </a:r>
            <a:r>
              <a:rPr lang="en-US" sz="2200" dirty="0" smtClean="0"/>
              <a:t>. These </a:t>
            </a:r>
            <a:r>
              <a:rPr lang="en-US" sz="2200" dirty="0"/>
              <a:t>derivatives are usually denoted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550" y="2368665"/>
                <a:ext cx="2819400" cy="709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2368665"/>
                <a:ext cx="2819400" cy="709618"/>
              </a:xfrm>
              <a:prstGeom prst="rect">
                <a:avLst/>
              </a:prstGeom>
              <a:blipFill rotWithShape="1">
                <a:blip r:embed="rId2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600450" y="2546069"/>
            <a:ext cx="609600" cy="354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2368665"/>
                <a:ext cx="4027834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 , 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8665"/>
                <a:ext cx="4027834" cy="720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3276600"/>
            <a:ext cx="783771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" y="3967843"/>
            <a:ext cx="3590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9268"/>
            <a:ext cx="3829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595813"/>
            <a:ext cx="31051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595813"/>
            <a:ext cx="298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334000"/>
            <a:ext cx="2133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5274130"/>
            <a:ext cx="25622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02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The Mixed Derivative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600200"/>
                <a:ext cx="8229600" cy="1161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 smtClean="0"/>
                  <a:t>If </a:t>
                </a:r>
                <a:r>
                  <a:rPr lang="en-US" sz="2200" i="1" dirty="0"/>
                  <a:t>ƒ</a:t>
                </a:r>
                <a:r>
                  <a:rPr lang="en-US" sz="2200" dirty="0"/>
                  <a:t>(</a:t>
                </a:r>
                <a:r>
                  <a:rPr lang="en-US" sz="2200" i="1" dirty="0"/>
                  <a:t>x</a:t>
                </a:r>
                <a:r>
                  <a:rPr lang="en-US" sz="2200" dirty="0"/>
                  <a:t>, </a:t>
                </a:r>
                <a:r>
                  <a:rPr lang="en-US" sz="2200" i="1" dirty="0"/>
                  <a:t>y</a:t>
                </a:r>
                <a:r>
                  <a:rPr lang="en-US" sz="2200" dirty="0"/>
                  <a:t>) and its partial </a:t>
                </a:r>
                <a:r>
                  <a:rPr lang="en-US" sz="2200" dirty="0" smtClean="0"/>
                  <a:t>derivatives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are defined throughout </a:t>
                </a:r>
                <a:r>
                  <a:rPr lang="en-US" sz="2200" dirty="0" smtClean="0"/>
                  <a:t>an open </a:t>
                </a:r>
                <a:r>
                  <a:rPr lang="en-US" sz="2200" dirty="0"/>
                  <a:t>region containing a point (</a:t>
                </a:r>
                <a:r>
                  <a:rPr lang="en-US" sz="2200" i="1" dirty="0"/>
                  <a:t>a</a:t>
                </a:r>
                <a:r>
                  <a:rPr lang="en-US" sz="2200" dirty="0"/>
                  <a:t>, </a:t>
                </a:r>
                <a:r>
                  <a:rPr lang="en-US" sz="2200" i="1" dirty="0"/>
                  <a:t>b</a:t>
                </a:r>
                <a:r>
                  <a:rPr lang="en-US" sz="2200" dirty="0"/>
                  <a:t>) and are all continuous at (</a:t>
                </a:r>
                <a:r>
                  <a:rPr lang="en-US" sz="2200" i="1" dirty="0"/>
                  <a:t>a</a:t>
                </a:r>
                <a:r>
                  <a:rPr lang="en-US" sz="2200" dirty="0"/>
                  <a:t>, </a:t>
                </a:r>
                <a:r>
                  <a:rPr lang="en-US" sz="2200" i="1" dirty="0"/>
                  <a:t>b</a:t>
                </a:r>
                <a:r>
                  <a:rPr lang="en-US" sz="2200" dirty="0"/>
                  <a:t>), </a:t>
                </a:r>
                <a:r>
                  <a:rPr lang="en-US" sz="22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1161344"/>
              </a:xfrm>
              <a:prstGeom prst="rect">
                <a:avLst/>
              </a:prstGeom>
              <a:blipFill rotWithShape="1">
                <a:blip r:embed="rId2"/>
                <a:stretch>
                  <a:fillRect l="-889" t="-2632" r="-96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" y="2857500"/>
            <a:ext cx="518826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" y="3429000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3907973"/>
            <a:ext cx="2063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30219" y="4022273"/>
            <a:ext cx="41864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08668" y="4022273"/>
            <a:ext cx="41864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91645"/>
            <a:ext cx="1479839" cy="42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22" y="3837217"/>
            <a:ext cx="1367972" cy="42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3" y="4495800"/>
            <a:ext cx="812074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1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12074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398" y="3657599"/>
            <a:ext cx="79248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If the partial derivatives </a:t>
            </a:r>
            <a:r>
              <a:rPr lang="en-US" sz="2200" dirty="0" err="1" smtClean="0"/>
              <a:t>f</a:t>
            </a:r>
            <a:r>
              <a:rPr lang="en-US" sz="2200" baseline="-25000" dirty="0" err="1" smtClean="0"/>
              <a:t>x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and </a:t>
            </a:r>
            <a:r>
              <a:rPr lang="en-US" sz="2200" dirty="0" err="1" smtClean="0"/>
              <a:t>f</a:t>
            </a:r>
            <a:r>
              <a:rPr lang="en-US" sz="2200" baseline="-25000" dirty="0" err="1" smtClean="0"/>
              <a:t>y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of </a:t>
            </a:r>
            <a:r>
              <a:rPr lang="en-US" sz="2200" dirty="0"/>
              <a:t>a function </a:t>
            </a:r>
            <a:r>
              <a:rPr lang="en-US" sz="2200" i="1" dirty="0"/>
              <a:t>ƒ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 are continuous </a:t>
            </a:r>
            <a:r>
              <a:rPr lang="en-US" sz="2200" dirty="0" smtClean="0"/>
              <a:t>throughout an </a:t>
            </a:r>
            <a:r>
              <a:rPr lang="en-US" sz="2200" dirty="0"/>
              <a:t>open region </a:t>
            </a:r>
            <a:r>
              <a:rPr lang="en-US" sz="2200" i="1" dirty="0"/>
              <a:t>R</a:t>
            </a:r>
            <a:r>
              <a:rPr lang="en-US" sz="2200" dirty="0"/>
              <a:t>, then </a:t>
            </a:r>
            <a:r>
              <a:rPr lang="en-US" sz="2200" i="1" dirty="0"/>
              <a:t>ƒ </a:t>
            </a:r>
            <a:r>
              <a:rPr lang="en-US" sz="2200" dirty="0"/>
              <a:t>is differentiable at every point of </a:t>
            </a:r>
            <a:r>
              <a:rPr lang="en-US" sz="2200" i="1" dirty="0"/>
              <a:t>R</a:t>
            </a:r>
            <a:r>
              <a:rPr lang="en-US" sz="22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942" y="5029200"/>
            <a:ext cx="7924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If a function </a:t>
            </a:r>
            <a:r>
              <a:rPr lang="en-US" sz="2200" i="1" dirty="0"/>
              <a:t>ƒ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 is differentiable at </a:t>
            </a:r>
            <a:r>
              <a:rPr lang="en-US" sz="2200" dirty="0" smtClean="0"/>
              <a:t>(</a:t>
            </a:r>
            <a:r>
              <a:rPr lang="en-US" sz="2200" i="1" dirty="0" smtClean="0"/>
              <a:t>x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,</a:t>
            </a:r>
            <a:r>
              <a:rPr lang="en-US" sz="2200" i="1" dirty="0" smtClean="0"/>
              <a:t>y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), </a:t>
            </a:r>
            <a:r>
              <a:rPr lang="en-US" sz="2200" dirty="0"/>
              <a:t>then </a:t>
            </a:r>
            <a:r>
              <a:rPr lang="en-US" sz="2200" i="1" dirty="0"/>
              <a:t>ƒ </a:t>
            </a:r>
            <a:r>
              <a:rPr lang="en-US" sz="2200" dirty="0"/>
              <a:t>is continuous at (</a:t>
            </a:r>
            <a:r>
              <a:rPr lang="en-US" sz="2200" i="1" dirty="0"/>
              <a:t>x</a:t>
            </a:r>
            <a:r>
              <a:rPr lang="en-US" sz="2200" baseline="-25000" dirty="0"/>
              <a:t>0</a:t>
            </a:r>
            <a:r>
              <a:rPr lang="en-US" sz="2200" dirty="0"/>
              <a:t> ,</a:t>
            </a:r>
            <a:r>
              <a:rPr lang="en-US" sz="2200" i="1" dirty="0"/>
              <a:t>y</a:t>
            </a:r>
            <a:r>
              <a:rPr lang="en-US" sz="2200" baseline="-25000" dirty="0"/>
              <a:t>0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Exercises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smtClean="0"/>
              <a:t>Exercises, find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x</a:t>
            </a:r>
            <a:r>
              <a:rPr lang="en-US" sz="2800" dirty="0" err="1" smtClean="0"/>
              <a:t>,f</a:t>
            </a:r>
            <a:r>
              <a:rPr lang="en-US" sz="2800" baseline="-25000" dirty="0" err="1" smtClean="0"/>
              <a:t>y</a:t>
            </a:r>
            <a:endParaRPr lang="en-US" sz="2800" baseline="-25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8722"/>
            <a:ext cx="8595940" cy="80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3657600"/>
            <a:ext cx="8176035" cy="83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08227" y="304800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smtClean="0"/>
              <a:t>Exercises, find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x</a:t>
            </a:r>
            <a:r>
              <a:rPr lang="en-US" sz="2800" dirty="0" err="1" smtClean="0"/>
              <a:t>,f</a:t>
            </a:r>
            <a:r>
              <a:rPr lang="en-US" sz="2800" baseline="-25000" dirty="0" err="1" smtClean="0"/>
              <a:t>y</a:t>
            </a:r>
            <a:r>
              <a:rPr lang="en-US" sz="2800" dirty="0" smtClean="0"/>
              <a:t>,</a:t>
            </a:r>
            <a:r>
              <a:rPr lang="en-US" sz="2800" baseline="-25000" dirty="0" smtClean="0"/>
              <a:t>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z</a:t>
            </a:r>
            <a:endParaRPr lang="en-US" sz="2800" baseline="-25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16" y="4109710"/>
            <a:ext cx="2133600" cy="34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08186"/>
            <a:ext cx="2209800" cy="3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6" y="4648199"/>
            <a:ext cx="8138804" cy="342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7" y="5105400"/>
            <a:ext cx="8108898" cy="36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7" y="5575724"/>
            <a:ext cx="2177824" cy="3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895600" y="5599772"/>
            <a:ext cx="430416" cy="326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89" y="5453501"/>
            <a:ext cx="1430111" cy="68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0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Function of Several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600200"/>
                <a:ext cx="8229600" cy="2952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Suppose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D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is a set of </a:t>
                </a:r>
                <a:r>
                  <a:rPr lang="en-US" sz="2300" i="1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n </a:t>
                </a:r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- tuples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of real </a:t>
                </a:r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numbers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.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A </a:t>
                </a:r>
                <a:r>
                  <a:rPr lang="en-US" sz="2300" b="1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real-valued function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ƒ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on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D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is a rule that assigns a unique (single) real </a:t>
                </a:r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number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  <a:ea typeface="Tahoma" pitchFamily="34" charset="0"/>
                        <a:cs typeface="Tahoma" pitchFamily="34" charset="0"/>
                      </a:rPr>
                      <m:t>𝑤</m:t>
                    </m:r>
                    <m:r>
                      <a:rPr lang="en-US" sz="2300" b="0" i="1" smtClean="0">
                        <a:latin typeface="Cambria Math"/>
                        <a:ea typeface="Tahoma" pitchFamily="34" charset="0"/>
                        <a:cs typeface="Tahoma" pitchFamily="34" charset="0"/>
                      </a:rPr>
                      <m:t>=</m:t>
                    </m:r>
                    <m:r>
                      <a:rPr lang="en-US" sz="2300" b="0" i="1" smtClean="0">
                        <a:latin typeface="Cambria Math"/>
                        <a:ea typeface="Tahoma" pitchFamily="34" charset="0"/>
                        <a:cs typeface="Tahoma" pitchFamily="34" charset="0"/>
                      </a:rPr>
                      <m:t>𝑓</m:t>
                    </m:r>
                    <m:r>
                      <a:rPr lang="en-US" sz="23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300" dirty="0">
                        <a:latin typeface="Times" pitchFamily="18" charset="0"/>
                        <a:ea typeface="Tahoma" pitchFamily="34" charset="0"/>
                        <a:cs typeface="Tahoma" pitchFamily="34" charset="0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300" dirty="0">
                        <a:latin typeface="Times" pitchFamily="18" charset="0"/>
                        <a:ea typeface="Tahoma" pitchFamily="34" charset="0"/>
                        <a:cs typeface="Tahoma" pitchFamily="34" charset="0"/>
                      </a:rPr>
                      <m:t>…</m:t>
                    </m:r>
                    <m:r>
                      <a:rPr lang="en-US" sz="2300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300" dirty="0">
                        <a:latin typeface="Times" pitchFamily="18" charset="0"/>
                        <a:ea typeface="Tahoma" pitchFamily="34" charset="0"/>
                        <a:cs typeface="Tahoma" pitchFamily="34" charset="0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to each element in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D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. The set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D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is the function’s </a:t>
                </a:r>
                <a:r>
                  <a:rPr lang="en-US" sz="2300" b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domain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. The set of </a:t>
                </a:r>
                <a:r>
                  <a:rPr lang="en-US" sz="2300" i="1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w </a:t>
                </a:r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- values taken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on by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ƒ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is the function’s </a:t>
                </a:r>
                <a:r>
                  <a:rPr lang="en-US" sz="2300" b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range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. The symbol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w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is the </a:t>
                </a:r>
                <a:r>
                  <a:rPr lang="en-US" sz="2300" b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dependent variable</a:t>
                </a:r>
              </a:p>
              <a:p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of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ƒ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, and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ƒ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is said to be a function of the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n </a:t>
                </a:r>
                <a:r>
                  <a:rPr lang="en-US" sz="2300" b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.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We also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call </a:t>
                </a:r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’s the function’s </a:t>
                </a:r>
                <a:r>
                  <a:rPr lang="en-US" sz="2300" b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input variables </a:t>
                </a:r>
                <a:r>
                  <a:rPr lang="en-US" sz="2300" b="1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and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call </a:t>
                </a:r>
                <a:r>
                  <a:rPr lang="en-US" sz="2300" i="1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w </a:t>
                </a:r>
                <a:r>
                  <a:rPr lang="en-US" sz="2300" dirty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the function’s </a:t>
                </a:r>
                <a:r>
                  <a:rPr lang="en-US" sz="2300" b="1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output variable</a:t>
                </a:r>
                <a:r>
                  <a:rPr lang="en-US" sz="2300" dirty="0" smtClean="0">
                    <a:latin typeface="Times" pitchFamily="18" charset="0"/>
                    <a:ea typeface="Tahoma" pitchFamily="34" charset="0"/>
                    <a:cs typeface="Tahoma" pitchFamily="34" charset="0"/>
                  </a:rPr>
                  <a:t>.</a:t>
                </a:r>
                <a:endParaRPr lang="en-US" sz="2300" dirty="0">
                  <a:latin typeface="Times" pitchFamily="18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2952411"/>
              </a:xfrm>
              <a:prstGeom prst="rect">
                <a:avLst/>
              </a:prstGeom>
              <a:blipFill rotWithShape="1">
                <a:blip r:embed="rId2"/>
                <a:stretch>
                  <a:fillRect l="-1037" t="-1240" r="-222" b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807339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2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Limit of a function of two variables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0845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4648"/>
            <a:ext cx="6057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5619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425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1153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56589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4" y="5057094"/>
            <a:ext cx="4991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8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Continuous function of two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76400"/>
            <a:ext cx="739140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2" y="3657752"/>
            <a:ext cx="8249484" cy="66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2" y="4343400"/>
            <a:ext cx="7847706" cy="64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3" y="5056517"/>
            <a:ext cx="5923585" cy="13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75434"/>
            <a:ext cx="1339354" cy="131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5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Exercises 1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6" y="2049627"/>
            <a:ext cx="76866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1628" y="1582519"/>
            <a:ext cx="8175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 the limits </a:t>
            </a:r>
            <a:r>
              <a:rPr lang="en-US" sz="2400" dirty="0" smtClean="0"/>
              <a:t>by </a:t>
            </a:r>
            <a:r>
              <a:rPr lang="en-US" sz="2400" dirty="0"/>
              <a:t>rewriting the fractions first.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2" y="2849727"/>
            <a:ext cx="5000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5171" y="3890665"/>
            <a:ext cx="8131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what points 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in the plane are the functions </a:t>
            </a:r>
            <a:r>
              <a:rPr lang="en-US" sz="2400" dirty="0" smtClean="0"/>
              <a:t>continuous</a:t>
            </a:r>
            <a:r>
              <a:rPr lang="en-US" sz="2400" dirty="0"/>
              <a:t>?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7233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8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Partial Derivatives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343150" cy="206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76400"/>
            <a:ext cx="5783036" cy="11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2343150" cy="27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23" y="3048000"/>
            <a:ext cx="5861594" cy="13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62" y="4038600"/>
            <a:ext cx="3144974" cy="254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0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Examples : 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228"/>
            <a:ext cx="8001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4752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6580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3048000"/>
            <a:ext cx="5953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3630386"/>
            <a:ext cx="4248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1" y="4191000"/>
            <a:ext cx="2828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4569279"/>
            <a:ext cx="442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91806"/>
            <a:ext cx="4676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5904"/>
            <a:ext cx="3448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59304"/>
            <a:ext cx="59531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39686"/>
            <a:ext cx="44672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711904"/>
            <a:ext cx="5924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3643993"/>
            <a:ext cx="3971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1" y="4403044"/>
            <a:ext cx="4105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4906508"/>
            <a:ext cx="2705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3905249" y="4928279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49" y="4866366"/>
            <a:ext cx="2057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5508625"/>
            <a:ext cx="15621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838449" y="5648098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49" y="5578021"/>
            <a:ext cx="1381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38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6" y="1213780"/>
            <a:ext cx="2852737" cy="264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5" y="2549298"/>
            <a:ext cx="53149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36" y="3962400"/>
            <a:ext cx="7604352" cy="78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61" y="4876800"/>
            <a:ext cx="3396343" cy="65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609600"/>
            <a:ext cx="7772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473</Words>
  <Application>Microsoft Office PowerPoint</Application>
  <PresentationFormat>On-screen Show (4:3)</PresentationFormat>
  <Paragraphs>32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Function of Several Variables</vt:lpstr>
      <vt:lpstr>Limit of a function of two variables</vt:lpstr>
      <vt:lpstr>Continuous function of two variables</vt:lpstr>
      <vt:lpstr>Exercises 1</vt:lpstr>
      <vt:lpstr>Partial Derivatives</vt:lpstr>
      <vt:lpstr>Examples : 1</vt:lpstr>
      <vt:lpstr>PowerPoint Presentation</vt:lpstr>
      <vt:lpstr>PowerPoint Presentation</vt:lpstr>
      <vt:lpstr>More than two variables</vt:lpstr>
      <vt:lpstr>Second Order Derivatives</vt:lpstr>
      <vt:lpstr>The Mixed Derivative Theorem</vt:lpstr>
      <vt:lpstr>Some Definitions</vt:lpstr>
      <vt:lpstr>Exercises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254</cp:revision>
  <dcterms:created xsi:type="dcterms:W3CDTF">2013-05-27T02:50:26Z</dcterms:created>
  <dcterms:modified xsi:type="dcterms:W3CDTF">2014-05-02T03:46:40Z</dcterms:modified>
</cp:coreProperties>
</file>