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06D07-5766-4BCD-8FDA-8CA78ACC3D9B}" type="datetimeFigureOut">
              <a:rPr lang="id-ID" smtClean="0"/>
              <a:t>02/05/2014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242AF-1A37-4556-ACA4-2D555F71B43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63822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5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7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2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3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6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7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9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84BEC-4855-421D-AEC2-2574B8FC72FA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4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95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292689" y="3901422"/>
            <a:ext cx="217353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Thomas Calculus 11</a:t>
            </a:r>
            <a:r>
              <a:rPr lang="en-US" baseline="30000" dirty="0" smtClean="0"/>
              <a:t>th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9210" y="4546871"/>
            <a:ext cx="930462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05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00232" y="4521732"/>
            <a:ext cx="6458162" cy="89255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200" dirty="0" smtClean="0"/>
              <a:t>Chain Rules </a:t>
            </a:r>
            <a:r>
              <a:rPr lang="id-ID" sz="3200" dirty="0" smtClean="0"/>
              <a:t>Partial Derivatives</a:t>
            </a:r>
            <a:endParaRPr lang="en-US" sz="3200" dirty="0"/>
          </a:p>
          <a:p>
            <a:pPr algn="r"/>
            <a:r>
              <a:rPr lang="id-ID" sz="2000" b="1" dirty="0" smtClean="0"/>
              <a:t>Samuel Lukas</a:t>
            </a:r>
            <a:endParaRPr lang="en-US" sz="2000" b="1" dirty="0"/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10" y="500042"/>
            <a:ext cx="7887124" cy="1306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48" y="1857364"/>
            <a:ext cx="36099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689" y="1972652"/>
            <a:ext cx="2174279" cy="1928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81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/>
              <a:t>Tangent Planes and Differentials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365" y="1592762"/>
            <a:ext cx="596601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592762"/>
            <a:ext cx="2438399" cy="13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721428"/>
            <a:ext cx="5638800" cy="139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26" y="3407741"/>
            <a:ext cx="2245548" cy="2544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686" y="4625952"/>
            <a:ext cx="51911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686" y="5271192"/>
            <a:ext cx="41433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686" y="5666945"/>
            <a:ext cx="55530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6074432"/>
            <a:ext cx="73437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50028" y="4191000"/>
            <a:ext cx="2071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Exercise 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639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572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/>
              <a:t>Tangent Line to the Curve of Intersection of Two </a:t>
            </a:r>
            <a:r>
              <a:rPr lang="en-US" sz="2600" b="1" dirty="0" smtClean="0"/>
              <a:t>Surfaces </a:t>
            </a:r>
            <a:endParaRPr lang="en-US" sz="26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35943"/>
            <a:ext cx="6934200" cy="360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10668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 : </a:t>
            </a:r>
            <a:endParaRPr lang="en-US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771" y="1955729"/>
            <a:ext cx="4886325" cy="158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71" y="1547515"/>
            <a:ext cx="83058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71" y="1923072"/>
            <a:ext cx="2818951" cy="4209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540954"/>
            <a:ext cx="46386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692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/>
              <a:t>Total Differential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67543"/>
            <a:ext cx="804454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2329543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 : </a:t>
            </a:r>
            <a:endParaRPr lang="en-US" sz="2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2791208"/>
            <a:ext cx="78486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44" y="3733800"/>
            <a:ext cx="8115300" cy="300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077910"/>
            <a:ext cx="55435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17767" y="4766431"/>
            <a:ext cx="79955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Your company manufactures right circular cylindrical molasses storage tanks that are 25 </a:t>
            </a:r>
            <a:r>
              <a:rPr lang="en-US" dirty="0" err="1" smtClean="0"/>
              <a:t>ft</a:t>
            </a:r>
            <a:r>
              <a:rPr lang="en-US" dirty="0" smtClean="0"/>
              <a:t> high </a:t>
            </a:r>
            <a:r>
              <a:rPr lang="en-US" dirty="0"/>
              <a:t>with a radius of 5 ft. How sensitive are the tanks’ volumes to small variations </a:t>
            </a:r>
            <a:r>
              <a:rPr lang="en-US" dirty="0" smtClean="0"/>
              <a:t>in height </a:t>
            </a:r>
            <a:r>
              <a:rPr lang="en-US" dirty="0"/>
              <a:t>and radius?</a:t>
            </a: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689761"/>
            <a:ext cx="65627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615042" y="6001218"/>
            <a:ext cx="78812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The tank’s volume is 10 times more sensitive to a small </a:t>
            </a:r>
            <a:r>
              <a:rPr lang="en-US" sz="1600" dirty="0" smtClean="0"/>
              <a:t>change in </a:t>
            </a:r>
            <a:r>
              <a:rPr lang="en-US" sz="1600" i="1" dirty="0"/>
              <a:t>r </a:t>
            </a:r>
            <a:r>
              <a:rPr lang="en-US" sz="1600" dirty="0"/>
              <a:t>than it is to a small change of equal size in </a:t>
            </a:r>
            <a:r>
              <a:rPr lang="en-US" sz="1600" i="1" dirty="0"/>
              <a:t>h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269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Exercises 3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457200" y="1533435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Find </a:t>
            </a:r>
            <a:r>
              <a:rPr lang="en-US" dirty="0"/>
              <a:t>equations for </a:t>
            </a:r>
            <a:r>
              <a:rPr lang="en-US" dirty="0" smtClean="0"/>
              <a:t>the tangent </a:t>
            </a:r>
            <a:r>
              <a:rPr lang="en-US" dirty="0"/>
              <a:t>plane and </a:t>
            </a:r>
            <a:r>
              <a:rPr lang="en-US" dirty="0" smtClean="0"/>
              <a:t>normal </a:t>
            </a:r>
            <a:r>
              <a:rPr lang="en-US" dirty="0"/>
              <a:t>line at the point on the </a:t>
            </a:r>
            <a:r>
              <a:rPr lang="en-US" dirty="0" smtClean="0"/>
              <a:t>given surface</a:t>
            </a:r>
            <a:r>
              <a:rPr lang="en-US" dirty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03336"/>
            <a:ext cx="49530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33400" y="2828836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Find </a:t>
            </a:r>
            <a:r>
              <a:rPr lang="en-US" dirty="0"/>
              <a:t>parametric equations for the line tangent </a:t>
            </a:r>
            <a:r>
              <a:rPr lang="en-US" dirty="0" smtClean="0"/>
              <a:t>to the </a:t>
            </a:r>
            <a:r>
              <a:rPr lang="en-US" dirty="0"/>
              <a:t>curve of intersection of the surfaces at the given point.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30" y="3526969"/>
            <a:ext cx="7369629" cy="107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29" y="4637220"/>
            <a:ext cx="7946571" cy="641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14" y="5300211"/>
            <a:ext cx="81819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706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The Chain Rule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05800" cy="170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3879724"/>
            <a:ext cx="8305800" cy="3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4543" y="3362677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Example :</a:t>
            </a:r>
            <a:endParaRPr lang="en-US" sz="2200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255592"/>
            <a:ext cx="56578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057" y="4846142"/>
            <a:ext cx="53625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160467"/>
            <a:ext cx="29908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368098"/>
            <a:ext cx="38195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080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85800"/>
            <a:ext cx="829233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15" y="2960913"/>
            <a:ext cx="5522551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513" y="3756250"/>
            <a:ext cx="6572503" cy="180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768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811271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57" y="1905000"/>
            <a:ext cx="4356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14" y="2438400"/>
            <a:ext cx="465803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56" y="2828925"/>
            <a:ext cx="570925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86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Exercises 1</a:t>
            </a:r>
            <a:endParaRPr lang="en-US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413657" y="1582894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 </a:t>
            </a:r>
            <a:r>
              <a:rPr lang="en-US" sz="2400" dirty="0" smtClean="0"/>
              <a:t>Exercises, express </a:t>
            </a:r>
            <a:r>
              <a:rPr lang="en-US" sz="2400" i="1" dirty="0" err="1" smtClean="0"/>
              <a:t>dw</a:t>
            </a:r>
            <a:r>
              <a:rPr lang="en-US" sz="2400" i="1" dirty="0" smtClean="0"/>
              <a:t>/</a:t>
            </a:r>
            <a:r>
              <a:rPr lang="en-US" sz="2400" i="1" dirty="0" err="1" smtClean="0"/>
              <a:t>dt</a:t>
            </a:r>
            <a:r>
              <a:rPr lang="en-US" sz="2400" i="1" dirty="0" smtClean="0"/>
              <a:t> </a:t>
            </a:r>
            <a:r>
              <a:rPr lang="en-US" sz="2400" dirty="0"/>
              <a:t>as a function of </a:t>
            </a:r>
            <a:r>
              <a:rPr lang="en-US" sz="2400" i="1" dirty="0" smtClean="0"/>
              <a:t>t</a:t>
            </a:r>
            <a:endParaRPr lang="en-US" sz="24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44559"/>
            <a:ext cx="5715000" cy="662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130" y="2733957"/>
            <a:ext cx="6805613" cy="451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58" y="3185289"/>
            <a:ext cx="7467599" cy="430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33387" y="3733800"/>
                <a:ext cx="8229599" cy="9287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 smtClean="0"/>
                  <a:t>In Exercises, express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num>
                      <m:den>
                        <m:r>
                          <a:rPr lang="en-US" sz="220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</m:den>
                    </m:f>
                  </m:oMath>
                </a14:m>
                <a:r>
                  <a:rPr lang="en-US" sz="2200" dirty="0" smtClean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num>
                      <m:den>
                        <m:r>
                          <a:rPr lang="en-US" sz="220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𝑣</m:t>
                        </m:r>
                      </m:den>
                    </m:f>
                  </m:oMath>
                </a14:m>
                <a:r>
                  <a:rPr lang="en-US" sz="2200" dirty="0" smtClean="0"/>
                  <a:t> </a:t>
                </a:r>
                <a:r>
                  <a:rPr lang="en-US" sz="2200" dirty="0"/>
                  <a:t>as functions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sz="22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𝑣</m:t>
                    </m:r>
                    <m:r>
                      <a:rPr lang="en-US" sz="22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200" dirty="0"/>
                  <a:t>both by using the Chain Rule </a:t>
                </a:r>
                <a:r>
                  <a:rPr lang="en-US" sz="2200" dirty="0" smtClean="0"/>
                  <a:t>and then evaluate </a:t>
                </a:r>
                <a:r>
                  <a:rPr lang="en-US" sz="2200" dirty="0"/>
                  <a:t>and </a:t>
                </a:r>
                <a:r>
                  <a:rPr lang="en-US" sz="2200" dirty="0" smtClean="0"/>
                  <a:t>at the </a:t>
                </a:r>
                <a:r>
                  <a:rPr lang="en-US" sz="2200" dirty="0"/>
                  <a:t>given point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87" y="3733800"/>
                <a:ext cx="8229599" cy="928716"/>
              </a:xfrm>
              <a:prstGeom prst="rect">
                <a:avLst/>
              </a:prstGeom>
              <a:blipFill rotWithShape="1">
                <a:blip r:embed="rId5"/>
                <a:stretch>
                  <a:fillRect l="-889"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16" y="4686329"/>
            <a:ext cx="7308594" cy="49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09" y="5214256"/>
            <a:ext cx="7349901" cy="424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732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3600" b="1" dirty="0"/>
              <a:t>Directional </a:t>
            </a:r>
            <a:r>
              <a:rPr lang="en-US" sz="3600" b="1" dirty="0" smtClean="0"/>
              <a:t>Derivatives</a:t>
            </a:r>
            <a:endParaRPr lang="en-US" sz="3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153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77332"/>
            <a:ext cx="8153400" cy="972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40" y="4302763"/>
            <a:ext cx="7648575" cy="1016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174220"/>
            <a:ext cx="5519737" cy="861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56" y="6096000"/>
            <a:ext cx="8203744" cy="364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347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3600" b="1" dirty="0" smtClean="0"/>
              <a:t>Gradient </a:t>
            </a:r>
            <a:r>
              <a:rPr lang="en-US" sz="3600" b="1" dirty="0"/>
              <a:t>Vectors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67" y="1524000"/>
            <a:ext cx="80867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67" y="2315936"/>
            <a:ext cx="78867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043238"/>
            <a:ext cx="81629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42" y="3962400"/>
            <a:ext cx="78581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42" y="4552950"/>
            <a:ext cx="69342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5895975"/>
            <a:ext cx="60007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106" y="4952999"/>
            <a:ext cx="22955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554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Function of Three Variables</a:t>
            </a:r>
            <a:endParaRPr lang="en-US" sz="3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848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7" y="2667000"/>
            <a:ext cx="5838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70" y="3810000"/>
            <a:ext cx="7750630" cy="536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9857" y="3352800"/>
            <a:ext cx="192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: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70" y="4378848"/>
            <a:ext cx="72294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14" y="5202659"/>
            <a:ext cx="62007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644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Exercises 2</a:t>
            </a:r>
            <a:endParaRPr lang="en-US" sz="36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58129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38400"/>
            <a:ext cx="608471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199"/>
            <a:ext cx="6084711" cy="58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29" y="3446687"/>
            <a:ext cx="2841171" cy="281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90668"/>
            <a:ext cx="5698671" cy="756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29" y="4648200"/>
            <a:ext cx="721178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29" y="5181600"/>
            <a:ext cx="6203674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333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2615</TotalTime>
  <Words>198</Words>
  <Application>Microsoft Office PowerPoint</Application>
  <PresentationFormat>On-screen Show (4:3)</PresentationFormat>
  <Paragraphs>25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The Chain Rule</vt:lpstr>
      <vt:lpstr>PowerPoint Presentation</vt:lpstr>
      <vt:lpstr>PowerPoint Presentation</vt:lpstr>
      <vt:lpstr>Exercises 1</vt:lpstr>
      <vt:lpstr>Directional Derivatives</vt:lpstr>
      <vt:lpstr>Gradient Vectors</vt:lpstr>
      <vt:lpstr>Function of Three Variables</vt:lpstr>
      <vt:lpstr>Exercises 2</vt:lpstr>
      <vt:lpstr>Tangent Planes and Differentials</vt:lpstr>
      <vt:lpstr>PowerPoint Presentation</vt:lpstr>
      <vt:lpstr>Total Differential</vt:lpstr>
      <vt:lpstr>Exercises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lab-tif3</dc:creator>
  <cp:lastModifiedBy>lab-tif3</cp:lastModifiedBy>
  <cp:revision>255</cp:revision>
  <dcterms:created xsi:type="dcterms:W3CDTF">2013-05-27T02:50:26Z</dcterms:created>
  <dcterms:modified xsi:type="dcterms:W3CDTF">2014-05-02T03:45:29Z</dcterms:modified>
</cp:coreProperties>
</file>