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04/01/2017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Thomas Calculus 11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/>
              <a:t>Applied Partial Derivatives</a:t>
            </a:r>
          </a:p>
          <a:p>
            <a:pPr algn="r"/>
            <a:r>
              <a:rPr lang="id-ID" sz="2000" b="1" dirty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89" y="1972652"/>
            <a:ext cx="2174279" cy="192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/>
              <a:t>Local Maximum, Local Minimum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01000" cy="17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35528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4495800"/>
            <a:ext cx="4429125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10" y="3087463"/>
            <a:ext cx="1897490" cy="13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6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Critical and Saddle Point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7536"/>
            <a:ext cx="8153400" cy="5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4800600"/>
            <a:ext cx="7870371" cy="137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17296"/>
            <a:ext cx="2667000" cy="197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5749"/>
            <a:ext cx="2105025" cy="241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0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Second Derivative Test for Local Extreme Values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2833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80781"/>
            <a:ext cx="8001000" cy="49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6153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5562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410200"/>
            <a:ext cx="809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89" y="433754"/>
            <a:ext cx="2989650" cy="25250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27785" y="45959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"/>
              </a:rPr>
              <a:t>Find the absolute maximum and minimum values 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563888" y="935026"/>
                <a:ext cx="3273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935026"/>
                <a:ext cx="3273717" cy="276999"/>
              </a:xfrm>
              <a:prstGeom prst="rect">
                <a:avLst/>
              </a:prstGeom>
              <a:blipFill>
                <a:blip r:embed="rId3"/>
                <a:stretch>
                  <a:fillRect l="-2048" t="-4348" r="-1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627785" y="1301214"/>
                <a:ext cx="576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 the triangular in the first quadrant bounded by the lines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5" y="1301214"/>
                <a:ext cx="5760640" cy="646331"/>
              </a:xfrm>
              <a:prstGeom prst="rect">
                <a:avLst/>
              </a:prstGeom>
              <a:blipFill>
                <a:blip r:embed="rId4"/>
                <a:stretch>
                  <a:fillRect l="-847" t="-4717" r="-63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227067" y="2128993"/>
                <a:ext cx="2626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67" y="2128993"/>
                <a:ext cx="2626296" cy="276999"/>
              </a:xfrm>
              <a:prstGeom prst="rect">
                <a:avLst/>
              </a:prstGeom>
              <a:blipFill>
                <a:blip r:embed="rId5"/>
                <a:stretch>
                  <a:fillRect l="-2784" t="-2174" r="-18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578676" y="2533298"/>
                <a:ext cx="26407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76" y="2533298"/>
                <a:ext cx="2640723" cy="298928"/>
              </a:xfrm>
              <a:prstGeom prst="rect">
                <a:avLst/>
              </a:prstGeom>
              <a:blipFill>
                <a:blip r:embed="rId6"/>
                <a:stretch>
                  <a:fillRect l="-2771" t="-2041" r="-184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543766" y="2514222"/>
                <a:ext cx="1309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66" y="2514222"/>
                <a:ext cx="1309205" cy="276999"/>
              </a:xfrm>
              <a:prstGeom prst="rect">
                <a:avLst/>
              </a:prstGeom>
              <a:blipFill>
                <a:blip r:embed="rId7"/>
                <a:stretch>
                  <a:fillRect l="-1860" t="-2174" r="-41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884" y="2121987"/>
            <a:ext cx="466725" cy="304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30520" y="210194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NewRomanPS"/>
              </a:rPr>
              <a:t>Interior points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004" y="301259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NewRomanPS"/>
              </a:rPr>
              <a:t>Boundary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90926" y="3441313"/>
                <a:ext cx="7473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26" y="3441313"/>
                <a:ext cx="7473713" cy="276999"/>
              </a:xfrm>
              <a:prstGeom prst="rect">
                <a:avLst/>
              </a:prstGeom>
              <a:blipFill>
                <a:blip r:embed="rId9"/>
                <a:stretch>
                  <a:fillRect l="-114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915264" y="3827872"/>
                <a:ext cx="4252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&lt;9→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   &amp;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=−61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64" y="3827872"/>
                <a:ext cx="4252446" cy="276999"/>
              </a:xfrm>
              <a:prstGeom prst="rect">
                <a:avLst/>
              </a:prstGeom>
              <a:blipFill>
                <a:blip r:embed="rId10"/>
                <a:stretch>
                  <a:fillRect l="-1862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770" y="2544514"/>
            <a:ext cx="136208" cy="1466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563" y="2288543"/>
            <a:ext cx="157163" cy="1571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990926" y="4238423"/>
                <a:ext cx="7486408" cy="304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26" y="4238423"/>
                <a:ext cx="7486408" cy="304442"/>
              </a:xfrm>
              <a:prstGeom prst="rect">
                <a:avLst/>
              </a:prstGeom>
              <a:blipFill>
                <a:blip r:embed="rId13"/>
                <a:stretch>
                  <a:fillRect l="-814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915264" y="4624982"/>
                <a:ext cx="425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&lt;9→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   &amp;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=−61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64" y="4624982"/>
                <a:ext cx="4255845" cy="276999"/>
              </a:xfrm>
              <a:prstGeom prst="rect">
                <a:avLst/>
              </a:prstGeom>
              <a:blipFill>
                <a:blip r:embed="rId14"/>
                <a:stretch>
                  <a:fillRect l="-186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79465" y="5102808"/>
                <a:ext cx="74026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=−61+18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5" y="5102808"/>
                <a:ext cx="7402604" cy="276999"/>
              </a:xfrm>
              <a:prstGeom prst="rect">
                <a:avLst/>
              </a:prstGeom>
              <a:blipFill>
                <a:blip r:embed="rId15"/>
                <a:stretch>
                  <a:fillRect l="-82" t="-2174" r="-8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842732" y="5508324"/>
                <a:ext cx="2179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4.5,4.5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=−20.5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732" y="5508324"/>
                <a:ext cx="2179956" cy="369332"/>
              </a:xfrm>
              <a:prstGeom prst="rect">
                <a:avLst/>
              </a:prstGeom>
              <a:blipFill>
                <a:blip r:embed="rId16"/>
                <a:stretch>
                  <a:fillRect l="-8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1729" y="1771393"/>
            <a:ext cx="157163" cy="1885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1499" y="1533013"/>
            <a:ext cx="390525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50563" y="5957658"/>
                <a:ext cx="7431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minimum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(9,0)=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(0,9)=−61 </m:t>
                    </m:r>
                  </m:oMath>
                </a14:m>
                <a:r>
                  <a:rPr lang="en-US" dirty="0"/>
                  <a:t>and maximum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(1,1)=4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3" y="5957658"/>
                <a:ext cx="7431506" cy="369332"/>
              </a:xfrm>
              <a:prstGeom prst="rect">
                <a:avLst/>
              </a:prstGeom>
              <a:blipFill>
                <a:blip r:embed="rId19"/>
                <a:stretch>
                  <a:fillRect l="-7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45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3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Exercises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26346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all the local maxima, local minima, and saddle points of the functions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52322"/>
            <a:ext cx="3886201" cy="9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073551"/>
            <a:ext cx="3966786" cy="98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28" y="1952322"/>
            <a:ext cx="250066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65" y="2975579"/>
            <a:ext cx="2556995" cy="11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0" y="4186086"/>
            <a:ext cx="8077200" cy="36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7200" y="4553231"/>
                <a:ext cx="79665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Find the </a:t>
                </a:r>
                <a14:m>
                  <m:oMath xmlns:m="http://schemas.openxmlformats.org/officeDocument/2006/math">
                    <m:r>
                      <a:rPr lang="en-US" sz="2000" dirty="0"/>
                      <m:t>𝑚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dirty="0"/>
                      <m:t>𝑏</m:t>
                    </m:r>
                  </m:oMath>
                </a14:m>
                <a:r>
                  <a:rPr lang="en-US" sz="2000" dirty="0"/>
                  <a:t> in line </a:t>
                </a:r>
                <a14:m>
                  <m:oMath xmlns:m="http://schemas.openxmlformats.org/officeDocument/2006/math">
                    <m:r>
                      <a:rPr lang="en-US" sz="2000" dirty="0"/>
                      <m:t>𝑦</m:t>
                    </m:r>
                    <m:r>
                      <a:rPr lang="en-US" sz="2000" dirty="0"/>
                      <m:t> = </m:t>
                    </m:r>
                    <m:r>
                      <a:rPr lang="en-US" sz="2000" dirty="0"/>
                      <m:t>𝑚𝑥</m:t>
                    </m:r>
                    <m:r>
                      <a:rPr lang="en-US" sz="2000" dirty="0"/>
                      <m:t> + </m:t>
                    </m:r>
                    <m:r>
                      <a:rPr lang="en-US" sz="2000" dirty="0"/>
                      <m:t>𝑏</m:t>
                    </m:r>
                    <m: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so that the sum of the squares of the vertical distances from set of numerical data points </a:t>
                </a:r>
                <a14:m>
                  <m:oMath xmlns:m="http://schemas.openxmlformats.org/officeDocument/2006/math">
                    <m: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𝑥</m:t>
                        </m:r>
                      </m:e>
                      <m:sub>
                        <m:r>
                          <a:rPr lang="en-US" sz="2000" dirty="0"/>
                          <m:t>1</m:t>
                        </m:r>
                      </m:sub>
                    </m:sSub>
                    <m: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𝑦</m:t>
                        </m:r>
                      </m:e>
                      <m:sub>
                        <m:r>
                          <a:rPr lang="en-US" sz="2000" dirty="0"/>
                          <m:t>1</m:t>
                        </m:r>
                      </m:sub>
                    </m:sSub>
                    <m:r>
                      <a:rPr lang="en-US" sz="2000" dirty="0"/>
                      <m:t>),(</m:t>
                    </m:r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𝑥</m:t>
                        </m:r>
                      </m:e>
                      <m:sub>
                        <m:r>
                          <a:rPr lang="en-US" sz="2000" dirty="0"/>
                          <m:t>2</m:t>
                        </m:r>
                      </m:sub>
                    </m:sSub>
                    <m: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𝑦</m:t>
                        </m:r>
                      </m:e>
                      <m:sub>
                        <m:r>
                          <a:rPr lang="en-US" sz="2000" dirty="0"/>
                          <m:t>2</m:t>
                        </m:r>
                      </m:sub>
                    </m:sSub>
                    <m:r>
                      <a:rPr lang="en-US" sz="2000" dirty="0"/>
                      <m:t>),…,(</m:t>
                    </m:r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𝑥</m:t>
                        </m:r>
                      </m:e>
                      <m:sub>
                        <m:r>
                          <a:rPr lang="en-US" sz="2000" dirty="0"/>
                          <m:t>𝑛</m:t>
                        </m:r>
                      </m:sub>
                    </m:sSub>
                    <m:r>
                      <a:rPr lang="en-US" sz="2000" dirty="0"/>
                      <m:t>,</m:t>
                    </m:r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𝑦</m:t>
                        </m:r>
                      </m:e>
                      <m:sub>
                        <m:r>
                          <a:rPr lang="en-US" sz="2000" dirty="0"/>
                          <m:t>𝑛</m:t>
                        </m:r>
                      </m:sub>
                    </m:sSub>
                    <m:r>
                      <a:rPr lang="en-US" sz="2000" dirty="0"/>
                      <m:t>) </m:t>
                    </m:r>
                  </m:oMath>
                </a14:m>
                <a:r>
                  <a:rPr lang="en-US" sz="2000" dirty="0"/>
                  <a:t>to the line is minimize.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53231"/>
                <a:ext cx="7966560" cy="1015663"/>
              </a:xfrm>
              <a:prstGeom prst="rect">
                <a:avLst/>
              </a:prstGeom>
              <a:blipFill>
                <a:blip r:embed="rId8"/>
                <a:stretch>
                  <a:fillRect l="-765" t="-3593" r="-765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3528" y="5202552"/>
            <a:ext cx="2016259" cy="1394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519" y="5619644"/>
            <a:ext cx="2343590" cy="928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488" y="5742517"/>
            <a:ext cx="2210224" cy="6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4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0688"/>
            <a:ext cx="7776864" cy="24541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62" y="3284984"/>
            <a:ext cx="7752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NewRomanPS"/>
              </a:rPr>
              <a:t>Find the absolute maximum and minimum values of the following functions on the given curves.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79243"/>
            <a:ext cx="6120680" cy="17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185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TimesNewRomanPS</vt:lpstr>
      <vt:lpstr>Office Theme</vt:lpstr>
      <vt:lpstr>PowerPoint Presentation</vt:lpstr>
      <vt:lpstr>Local Maximum, Local Minimum</vt:lpstr>
      <vt:lpstr>Critical and Saddle Point</vt:lpstr>
      <vt:lpstr>Second Derivative Test for Local Extreme Values</vt:lpstr>
      <vt:lpstr>PowerPoint Presentation</vt:lpstr>
      <vt:lpstr>Exercises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267</cp:revision>
  <dcterms:created xsi:type="dcterms:W3CDTF">2013-05-27T02:50:26Z</dcterms:created>
  <dcterms:modified xsi:type="dcterms:W3CDTF">2017-01-04T02:12:51Z</dcterms:modified>
</cp:coreProperties>
</file>