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28/01/2014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12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/>
              <a:t>Triple Integral </a:t>
            </a:r>
            <a:r>
              <a:rPr lang="en-US" sz="3200" b="1" dirty="0" smtClean="0"/>
              <a:t>In Cylindrical </a:t>
            </a:r>
            <a:r>
              <a:rPr lang="en-US" sz="3200" b="1" dirty="0" smtClean="0"/>
              <a:t>Regions </a:t>
            </a:r>
            <a:endParaRPr lang="en-US" sz="3200" b="1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90538" y="624976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9652" y="1789257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13.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8767" y="5103166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05" y="717695"/>
            <a:ext cx="7252941" cy="31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34943"/>
            <a:ext cx="2571750" cy="23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3" y="2362199"/>
            <a:ext cx="24098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91" y="5103166"/>
            <a:ext cx="6081032" cy="5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9" y="2924662"/>
            <a:ext cx="23241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04" y="1754929"/>
            <a:ext cx="5133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08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1424" y="1060379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1047085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16.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3196" y="3576935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0538" y="457200"/>
            <a:ext cx="8172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volumes of the solids in Exercises </a:t>
            </a:r>
            <a:r>
              <a:rPr lang="en-US" sz="2000" dirty="0" smtClean="0"/>
              <a:t>15 – 18</a:t>
            </a:r>
            <a:r>
              <a:rPr lang="en-US" sz="20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0379"/>
            <a:ext cx="2238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6104"/>
            <a:ext cx="28384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72" y="3485172"/>
            <a:ext cx="2276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85172"/>
            <a:ext cx="20859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584239" y="3566048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Cylindrical </a:t>
            </a:r>
            <a:r>
              <a:rPr lang="en-US" sz="3600" b="1" dirty="0"/>
              <a:t>and Spherical Coordinates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600200"/>
                <a:ext cx="8229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DEFINITION Cylindrical Coordinates</a:t>
                </a:r>
              </a:p>
              <a:p>
                <a:r>
                  <a:rPr lang="en-US" sz="2000" dirty="0"/>
                  <a:t>Cylindrical coordinates represent a point </a:t>
                </a:r>
                <a:r>
                  <a:rPr lang="en-US" sz="2000" i="1" dirty="0"/>
                  <a:t>P </a:t>
                </a:r>
                <a:r>
                  <a:rPr lang="en-US" sz="2000" dirty="0"/>
                  <a:t>in space by ordered </a:t>
                </a:r>
                <a:r>
                  <a:rPr lang="en-US" sz="2000" dirty="0" smtClean="0"/>
                  <a:t>triples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are polar coordinates for the vertical projection of </a:t>
                </a:r>
                <a:r>
                  <a:rPr lang="en-US" sz="2000" i="1" dirty="0"/>
                  <a:t>P </a:t>
                </a:r>
                <a:r>
                  <a:rPr lang="en-US" sz="2000" dirty="0"/>
                  <a:t>on the </a:t>
                </a:r>
                <a:r>
                  <a:rPr lang="en-US" sz="2000" i="1" dirty="0" err="1" smtClean="0"/>
                  <a:t>xy</a:t>
                </a:r>
                <a:r>
                  <a:rPr lang="en-US" sz="2000" dirty="0" smtClean="0"/>
                  <a:t>-plane and </a:t>
                </a:r>
                <a:r>
                  <a:rPr lang="en-US" sz="2000" i="1" dirty="0" smtClean="0"/>
                  <a:t>z </a:t>
                </a:r>
                <a:r>
                  <a:rPr lang="en-US" sz="2000" dirty="0"/>
                  <a:t>is the rectangular vertical coordinate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41" t="-2304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3021705"/>
            <a:ext cx="3545519" cy="279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8551" y="3020310"/>
                <a:ext cx="1472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51" y="3020310"/>
                <a:ext cx="14722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95800" y="3021705"/>
                <a:ext cx="1445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021705"/>
                <a:ext cx="144520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681" y="3020310"/>
                <a:ext cx="771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681" y="3020310"/>
                <a:ext cx="7713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8731" y="3657600"/>
                <a:ext cx="1534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31" y="3657600"/>
                <a:ext cx="153413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57" y="4267200"/>
            <a:ext cx="375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4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57200"/>
            <a:ext cx="8153400" cy="80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3209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24112"/>
            <a:ext cx="54387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4895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5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228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61" y="2271713"/>
            <a:ext cx="3286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18" y="30432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95712"/>
            <a:ext cx="4010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47" y="4443412"/>
            <a:ext cx="454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43" y="5120366"/>
            <a:ext cx="3829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30" y="5768066"/>
            <a:ext cx="5019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6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Spherical Coordinates and Integration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524000"/>
                <a:ext cx="8229600" cy="1055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Spherical coordinates </a:t>
                </a:r>
                <a:r>
                  <a:rPr lang="en-US" sz="2000" dirty="0"/>
                  <a:t>represent a point </a:t>
                </a:r>
                <a:r>
                  <a:rPr lang="en-US" sz="2000" i="1" dirty="0"/>
                  <a:t>P </a:t>
                </a:r>
                <a:r>
                  <a:rPr lang="en-US" sz="2000" dirty="0"/>
                  <a:t>in space by ordered </a:t>
                </a:r>
                <a:r>
                  <a:rPr lang="en-US" sz="2000" dirty="0" smtClean="0"/>
                  <a:t>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,∅,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distance from </a:t>
                </a:r>
                <a:r>
                  <a:rPr lang="en-US" sz="2000" i="1" dirty="0"/>
                  <a:t>P </a:t>
                </a:r>
                <a:r>
                  <a:rPr lang="en-US" sz="2000" dirty="0"/>
                  <a:t>to the </a:t>
                </a:r>
                <a:r>
                  <a:rPr lang="en-US" sz="2000" dirty="0" smtClean="0"/>
                  <a:t>origin,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angle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2000" dirty="0" smtClean="0"/>
                  <a:t> makes </a:t>
                </a:r>
                <a:r>
                  <a:rPr lang="en-US" sz="2000" dirty="0"/>
                  <a:t>with the positive </a:t>
                </a:r>
                <a:r>
                  <a:rPr lang="en-US" sz="2000" i="1" dirty="0" smtClean="0"/>
                  <a:t>z</a:t>
                </a:r>
                <a:r>
                  <a:rPr lang="en-US" sz="2000" dirty="0" smtClean="0"/>
                  <a:t>-axis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≤∅≤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000" dirty="0"/>
                  <a:t> is the angle from cylindrical coordinates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229600" cy="1055032"/>
              </a:xfrm>
              <a:prstGeom prst="rect">
                <a:avLst/>
              </a:prstGeom>
              <a:blipFill rotWithShape="1">
                <a:blip r:embed="rId3"/>
                <a:stretch>
                  <a:fillRect l="-741" t="-2890" b="-9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9031"/>
            <a:ext cx="2924644" cy="369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30" y="2743200"/>
            <a:ext cx="490178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5192487" cy="57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94027"/>
            <a:ext cx="1390650" cy="27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8" y="4821563"/>
            <a:ext cx="1524000" cy="44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4826197"/>
            <a:ext cx="838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00579"/>
            <a:ext cx="5410200" cy="85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2774"/>
            <a:ext cx="8001000" cy="56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" y="3743244"/>
            <a:ext cx="2479221" cy="233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3657600"/>
            <a:ext cx="24669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59" y="3603169"/>
            <a:ext cx="2895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09" y="4401911"/>
            <a:ext cx="5200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80" y="5181600"/>
            <a:ext cx="4962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6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49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18947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2057400"/>
            <a:ext cx="7477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9633"/>
            <a:ext cx="5829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6124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73" y="4049482"/>
            <a:ext cx="6610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7" y="4706707"/>
            <a:ext cx="6219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9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0674" y="2010498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557" y="3124200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03.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78779" y="3039624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04.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78779" y="2000310"/>
            <a:ext cx="655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02.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556" y="3999346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05.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557" y="4832624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06.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59916" y="1600200"/>
            <a:ext cx="8226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Evaluate the cylindrical coordinate integrals in Exercises </a:t>
            </a:r>
            <a:r>
              <a:rPr lang="en-US" sz="2000" dirty="0" smtClean="0"/>
              <a:t>1 – 4.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009944"/>
            <a:ext cx="2814753" cy="7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017428"/>
            <a:ext cx="3581400" cy="6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55" y="2937613"/>
            <a:ext cx="3539446" cy="67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3033415"/>
            <a:ext cx="2710544" cy="67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3" y="3878827"/>
            <a:ext cx="4049488" cy="70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5593171"/>
            <a:ext cx="4267201" cy="70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0602" y="5715000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07.</a:t>
            </a:r>
            <a:endParaRPr lang="en-US" sz="2400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732314"/>
            <a:ext cx="3223532" cy="68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6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90538" y="624976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08.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425" y="1742695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09.</a:t>
            </a:r>
            <a:endParaRPr lang="en-US" sz="2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20" y="457200"/>
            <a:ext cx="7281862" cy="119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0" y="1650768"/>
            <a:ext cx="7232881" cy="101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1423" y="2819400"/>
            <a:ext cx="8112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Set </a:t>
            </a:r>
            <a:r>
              <a:rPr lang="en-US" sz="2000" dirty="0"/>
              <a:t>up the iterated integral for </a:t>
            </a:r>
            <a:r>
              <a:rPr lang="en-US" sz="2000" dirty="0" smtClean="0"/>
              <a:t>evaluating                                             over </a:t>
            </a:r>
            <a:r>
              <a:rPr lang="en-US" sz="2000" dirty="0"/>
              <a:t>the given region </a:t>
            </a:r>
            <a:r>
              <a:rPr lang="en-US" sz="2000" i="1" dirty="0"/>
              <a:t>D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43423" y="2656113"/>
                <a:ext cx="259590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𝑑𝑟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23" y="2656113"/>
                <a:ext cx="2595903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07" y="3679371"/>
            <a:ext cx="709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12309" y="3679371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35" y="4212771"/>
            <a:ext cx="18192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93" y="4419600"/>
            <a:ext cx="5143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6790" y="4419600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11.</a:t>
            </a:r>
            <a:endParaRPr lang="en-US" sz="2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56438"/>
            <a:ext cx="966211" cy="162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2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242</Words>
  <Application>Microsoft Office PowerPoint</Application>
  <PresentationFormat>On-screen Show (4:3)</PresentationFormat>
  <Paragraphs>38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Cylindrical and Spherical Coordinates</vt:lpstr>
      <vt:lpstr>PowerPoint Presentation</vt:lpstr>
      <vt:lpstr>Examples 1</vt:lpstr>
      <vt:lpstr>Spherical Coordinates and Integration</vt:lpstr>
      <vt:lpstr>PowerPoint Presentation</vt:lpstr>
      <vt:lpstr>PowerPoint Presentation</vt:lpstr>
      <vt:lpstr>Exercises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263</cp:revision>
  <dcterms:created xsi:type="dcterms:W3CDTF">2013-05-27T02:50:26Z</dcterms:created>
  <dcterms:modified xsi:type="dcterms:W3CDTF">2014-01-28T09:11:05Z</dcterms:modified>
</cp:coreProperties>
</file>