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287" r:id="rId4"/>
    <p:sldId id="257" r:id="rId5"/>
    <p:sldId id="258" r:id="rId6"/>
    <p:sldId id="299" r:id="rId7"/>
    <p:sldId id="300" r:id="rId8"/>
    <p:sldId id="289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9098-4A0F-42DF-8C70-D5F01003C54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3D0C-F68A-4886-99F5-626E46C59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924800" cy="129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algn="r"/>
            <a:r>
              <a:rPr lang="en-US" sz="6000" b="1" dirty="0">
                <a:solidFill>
                  <a:srgbClr val="0070C0"/>
                </a:solidFill>
              </a:rPr>
              <a:t>INTEGRATION IN VECTOR FIELDS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Samuel Lukas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340546"/>
            <a:ext cx="6400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Thomas Calculus 12</a:t>
            </a:r>
            <a:r>
              <a:rPr lang="en-US" baseline="30000" dirty="0"/>
              <a:t>th </a:t>
            </a:r>
            <a:r>
              <a:rPr lang="en-US" dirty="0"/>
              <a:t>(Chapter 16)</a:t>
            </a:r>
          </a:p>
          <a:p>
            <a:r>
              <a:rPr lang="en-US" dirty="0"/>
              <a:t>Calculus 9</a:t>
            </a:r>
            <a:r>
              <a:rPr lang="en-US" baseline="30000" dirty="0"/>
              <a:t>rd</a:t>
            </a:r>
            <a:r>
              <a:rPr lang="en-US" dirty="0"/>
              <a:t>, Dale </a:t>
            </a:r>
            <a:r>
              <a:rPr lang="en-US" dirty="0" err="1"/>
              <a:t>Varberg</a:t>
            </a:r>
            <a:r>
              <a:rPr lang="en-US" dirty="0"/>
              <a:t>, Edwin Purcell and Steve </a:t>
            </a:r>
            <a:r>
              <a:rPr lang="en-US" dirty="0" err="1"/>
              <a:t>Rigdon</a:t>
            </a:r>
            <a:r>
              <a:rPr lang="en-US" dirty="0"/>
              <a:t> (C.14)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2666999"/>
            <a:ext cx="1447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</a:rPr>
              <a:t>12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4" y="911051"/>
            <a:ext cx="2710543" cy="241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Line Integrals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352800" y="1579269"/>
                <a:ext cx="532908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𝑦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 is real-valued function and we would like to integrate over the curve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𝒗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𝒊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𝒌</m:t>
                    </m:r>
                  </m:oMath>
                </a14:m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where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it is lying with thin the domain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79269"/>
                <a:ext cx="5329084" cy="1569660"/>
              </a:xfrm>
              <a:prstGeom prst="rect">
                <a:avLst/>
              </a:prstGeom>
              <a:blipFill>
                <a:blip r:embed="rId2"/>
                <a:stretch>
                  <a:fillRect l="-1144" r="-1144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7" y="1497701"/>
            <a:ext cx="2689123" cy="2151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7200" y="3648999"/>
                <a:ext cx="8224684" cy="2104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We first partition the curve into a finite number n of sub-arcs. The typical sub-arc has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 and in each sub-arc, we choose a point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 and we form the 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. We call this limit the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line integral of </a:t>
                </a:r>
                <a:r>
                  <a:rPr lang="en-US" sz="2000" b="1" i="1" dirty="0">
                    <a:latin typeface="Times New Roman" pitchFamily="18" charset="0"/>
                    <a:cs typeface="Times New Roman" pitchFamily="18" charset="0"/>
                  </a:rPr>
                  <a:t>ƒ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over the curve from </a:t>
                </a:r>
                <a:r>
                  <a:rPr lang="en-US" sz="2000" b="1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US" sz="20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 If the curve is denoted by a single letter,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, the notation for the integral is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itchFamily="18" charset="0"/>
                  </a:rPr>
                  <a:t> We call the integral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C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8999"/>
                <a:ext cx="8224684" cy="2104102"/>
              </a:xfrm>
              <a:prstGeom prst="rect">
                <a:avLst/>
              </a:prstGeom>
              <a:blipFill>
                <a:blip r:embed="rId4"/>
                <a:stretch>
                  <a:fillRect l="-741" t="-290" r="-741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9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Line Integrals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191000" y="1658819"/>
                <a:ext cx="5225142" cy="200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How to Evaluate a Line Integral</a:t>
                </a:r>
              </a:p>
              <a:p>
                <a:endParaRPr lang="en-US" sz="2000" dirty="0"/>
              </a:p>
              <a:p>
                <a:pPr marL="342900" indent="-342900">
                  <a:buAutoNum type="arabicPeriod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smooth parameterization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2000" b="0" i="0" dirty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𝒊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𝒋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Evaluate the integral as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658819"/>
                <a:ext cx="5225142" cy="2000548"/>
              </a:xfrm>
              <a:prstGeom prst="rect">
                <a:avLst/>
              </a:prstGeom>
              <a:blipFill>
                <a:blip r:embed="rId2"/>
                <a:stretch>
                  <a:fillRect l="-1867" t="-2439" b="-4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52218"/>
            <a:ext cx="3619501" cy="2895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76600" y="3941642"/>
                <a:ext cx="4729052" cy="647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941642"/>
                <a:ext cx="4729052" cy="647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292351" y="4899484"/>
                <a:ext cx="3547959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51" y="4899484"/>
                <a:ext cx="3547959" cy="818366"/>
              </a:xfrm>
              <a:prstGeom prst="rect">
                <a:avLst/>
              </a:prstGeom>
              <a:blipFill>
                <a:blip r:embed="rId5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8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" y="533400"/>
            <a:ext cx="7781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67" y="1218212"/>
            <a:ext cx="31908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5" y="3844018"/>
            <a:ext cx="1619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88" y="3844018"/>
            <a:ext cx="2076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88" y="4457700"/>
            <a:ext cx="2438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4" y="5105400"/>
            <a:ext cx="4210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579710" y="2379513"/>
                <a:ext cx="3547959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10" y="2379513"/>
                <a:ext cx="3547959" cy="818366"/>
              </a:xfrm>
              <a:prstGeom prst="rect">
                <a:avLst/>
              </a:prstGeom>
              <a:blipFill>
                <a:blip r:embed="rId8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589542" y="1800760"/>
                <a:ext cx="3367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42" y="1800760"/>
                <a:ext cx="3367910" cy="276999"/>
              </a:xfrm>
              <a:prstGeom prst="rect">
                <a:avLst/>
              </a:prstGeom>
              <a:blipFill>
                <a:blip r:embed="rId9"/>
                <a:stretch>
                  <a:fillRect l="-906" r="-14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466353" y="1263731"/>
            <a:ext cx="47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choose the simplest parametrization of the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70391" y="3400970"/>
                <a:ext cx="2931956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91" y="3400970"/>
                <a:ext cx="2931956" cy="335413"/>
              </a:xfrm>
              <a:prstGeom prst="rect">
                <a:avLst/>
              </a:prstGeom>
              <a:blipFill>
                <a:blip r:embed="rId10"/>
                <a:stretch>
                  <a:fillRect r="-416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8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457200"/>
            <a:ext cx="1250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Evaluate 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0" y="485095"/>
            <a:ext cx="5226850" cy="35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79081"/>
            <a:ext cx="33051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8381"/>
            <a:ext cx="4943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07313"/>
            <a:ext cx="556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810" y="4293113"/>
            <a:ext cx="47339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54" y="4996540"/>
            <a:ext cx="434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01092"/>
            <a:ext cx="34861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000327" y="1847545"/>
                <a:ext cx="4362796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27" y="1847545"/>
                <a:ext cx="4362796" cy="275268"/>
              </a:xfrm>
              <a:prstGeom prst="rect">
                <a:avLst/>
              </a:prstGeom>
              <a:blipFill>
                <a:blip r:embed="rId9"/>
                <a:stretch>
                  <a:fillRect l="-559" r="-559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016162" y="2401416"/>
                <a:ext cx="45111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0≤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62" y="2401416"/>
                <a:ext cx="4511171" cy="246221"/>
              </a:xfrm>
              <a:prstGeom prst="rect">
                <a:avLst/>
              </a:prstGeom>
              <a:blipFill>
                <a:blip r:embed="rId10"/>
                <a:stretch>
                  <a:fillRect l="-676" r="-40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1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46314" y="457200"/>
                <a:ext cx="83384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A coil spring lies along the helix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. The spring’s density is a constant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 </m:t>
                    </m:r>
                  </m:oMath>
                </a14:m>
                <a:r>
                  <a:rPr lang="en-US" sz="2000" dirty="0"/>
                  <a:t>Find the spring’s mass and center of mass and its moment of inertia and radius of gyration about the z-axis.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4" y="457200"/>
                <a:ext cx="8338457" cy="1015663"/>
              </a:xfrm>
              <a:prstGeom prst="rect">
                <a:avLst/>
              </a:prstGeom>
              <a:blipFill>
                <a:blip r:embed="rId2"/>
                <a:stretch>
                  <a:fillRect l="-731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1412611"/>
            <a:ext cx="31337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294" y="1524000"/>
            <a:ext cx="1400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8621"/>
            <a:ext cx="22383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25376"/>
            <a:ext cx="12954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23" y="2324969"/>
            <a:ext cx="6013677" cy="5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88750"/>
            <a:ext cx="41814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70047"/>
            <a:ext cx="55340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83" y="4523883"/>
            <a:ext cx="2505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61" y="5334000"/>
            <a:ext cx="3886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4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7" y="457200"/>
            <a:ext cx="7800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26003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92" y="3008074"/>
            <a:ext cx="5511573" cy="57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27" y="3581400"/>
            <a:ext cx="5838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18" y="2258785"/>
            <a:ext cx="923334" cy="62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478" y="2278731"/>
            <a:ext cx="1257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4285570"/>
            <a:ext cx="5391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52" y="2267845"/>
            <a:ext cx="1428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49" y="4369933"/>
            <a:ext cx="847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6" y="5105400"/>
            <a:ext cx="4391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6" y="5727246"/>
            <a:ext cx="561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3610" y="1340179"/>
            <a:ext cx="60007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2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Exercises 1</a:t>
            </a:r>
          </a:p>
        </p:txBody>
      </p:sp>
      <p:sp>
        <p:nvSpPr>
          <p:cNvPr id="2" name="Rectangle 1"/>
          <p:cNvSpPr/>
          <p:nvPr/>
        </p:nvSpPr>
        <p:spPr>
          <a:xfrm>
            <a:off x="491212" y="1548833"/>
            <a:ext cx="8347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Match the vector equations in Exercises 1–8 with the graphs (a)–(h) given here.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9" y="1948943"/>
            <a:ext cx="77438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4702629"/>
            <a:ext cx="5731329" cy="17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098747"/>
            <a:ext cx="7903029" cy="174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36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184204"/>
            <a:ext cx="6858000" cy="65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533400"/>
            <a:ext cx="5658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Evaluating Line Integrals over Space Curves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09.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022918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10.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886287"/>
            <a:ext cx="6911844" cy="79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2000" y="2850938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11.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801922"/>
            <a:ext cx="6963200" cy="6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76" y="3112548"/>
            <a:ext cx="3585339" cy="69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7" y="3461274"/>
            <a:ext cx="185680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667000" y="384325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12.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11" y="3886793"/>
            <a:ext cx="513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91000"/>
            <a:ext cx="1909461" cy="183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8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141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Office Theme</vt:lpstr>
      <vt:lpstr>PowerPoint Presentation</vt:lpstr>
      <vt:lpstr>Line Integrals</vt:lpstr>
      <vt:lpstr>Line Integrals</vt:lpstr>
      <vt:lpstr>PowerPoint Presentation</vt:lpstr>
      <vt:lpstr>PowerPoint Presentation</vt:lpstr>
      <vt:lpstr>PowerPoint Presentation</vt:lpstr>
      <vt:lpstr>PowerPoint Presentation</vt:lpstr>
      <vt:lpstr>Exercises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375</cp:revision>
  <dcterms:created xsi:type="dcterms:W3CDTF">2013-05-27T02:50:26Z</dcterms:created>
  <dcterms:modified xsi:type="dcterms:W3CDTF">2017-01-04T04:16:26Z</dcterms:modified>
</cp:coreProperties>
</file>