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7" r:id="rId3"/>
    <p:sldId id="303" r:id="rId4"/>
    <p:sldId id="257" r:id="rId5"/>
    <p:sldId id="258" r:id="rId6"/>
    <p:sldId id="304" r:id="rId7"/>
    <p:sldId id="306" r:id="rId8"/>
    <p:sldId id="307" r:id="rId9"/>
    <p:sldId id="289" r:id="rId10"/>
    <p:sldId id="30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49098-4A0F-42DF-8C70-D5F01003C54A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13D0C-F68A-4886-99F5-626E46C59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92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7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3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6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7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9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4BEC-4855-421D-AEC2-2574B8FC72FA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4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924800" cy="12954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85000" lnSpcReduction="10000"/>
          </a:bodyPr>
          <a:lstStyle/>
          <a:p>
            <a:pPr algn="r"/>
            <a:r>
              <a:rPr lang="en-US" sz="4800" b="1" dirty="0">
                <a:solidFill>
                  <a:schemeClr val="tx2"/>
                </a:solidFill>
              </a:rPr>
              <a:t>Surface Area and Surface </a:t>
            </a:r>
            <a:r>
              <a:rPr lang="en-US" sz="4800" b="1" dirty="0" smtClean="0">
                <a:solidFill>
                  <a:schemeClr val="tx2"/>
                </a:solidFill>
              </a:rPr>
              <a:t>Integrals</a:t>
            </a:r>
          </a:p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Samuel Lukas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3340546"/>
            <a:ext cx="64008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Thomas Calculus 12</a:t>
            </a:r>
            <a:r>
              <a:rPr lang="en-US" baseline="30000" dirty="0" smtClean="0"/>
              <a:t>th </a:t>
            </a:r>
            <a:r>
              <a:rPr lang="en-US" dirty="0" smtClean="0"/>
              <a:t>(Chapter 16)</a:t>
            </a:r>
          </a:p>
          <a:p>
            <a:r>
              <a:rPr lang="en-US" dirty="0"/>
              <a:t>Calculus </a:t>
            </a:r>
            <a:r>
              <a:rPr lang="en-US" dirty="0" smtClean="0"/>
              <a:t>9</a:t>
            </a:r>
            <a:r>
              <a:rPr lang="en-US" baseline="30000" dirty="0" smtClean="0"/>
              <a:t>rd</a:t>
            </a:r>
            <a:r>
              <a:rPr lang="en-US" dirty="0" smtClean="0"/>
              <a:t>, </a:t>
            </a:r>
            <a:r>
              <a:rPr lang="en-US" dirty="0"/>
              <a:t>Dale </a:t>
            </a:r>
            <a:r>
              <a:rPr lang="en-US" dirty="0" err="1"/>
              <a:t>Varberg</a:t>
            </a:r>
            <a:r>
              <a:rPr lang="en-US" dirty="0"/>
              <a:t>, Edwin Purcell and Steve </a:t>
            </a:r>
            <a:r>
              <a:rPr lang="en-US" dirty="0" err="1" smtClean="0"/>
              <a:t>Rigdon</a:t>
            </a:r>
            <a:r>
              <a:rPr lang="en-US" dirty="0" smtClean="0"/>
              <a:t> (C.14)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62800" y="2666999"/>
            <a:ext cx="1447800" cy="132343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bg1"/>
                </a:solidFill>
              </a:rPr>
              <a:t>11</a:t>
            </a:r>
            <a:endParaRPr lang="en-US" sz="8000" dirty="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4" y="911051"/>
            <a:ext cx="2710543" cy="2417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81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13015" y="2003988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07.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83772" y="5105400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09.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83772" y="3853190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08.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96686" y="740933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06.</a:t>
            </a:r>
            <a:endParaRPr 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57" y="755901"/>
            <a:ext cx="6825343" cy="888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971" y="1828800"/>
            <a:ext cx="6825343" cy="1014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96686" y="2973756"/>
            <a:ext cx="81425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 Exercises </a:t>
            </a:r>
            <a:r>
              <a:rPr lang="en-US" sz="2000" dirty="0" smtClean="0"/>
              <a:t>8 </a:t>
            </a:r>
            <a:r>
              <a:rPr lang="en-US" sz="2000" dirty="0"/>
              <a:t>and </a:t>
            </a:r>
            <a:r>
              <a:rPr lang="en-US" sz="2000" dirty="0" smtClean="0"/>
              <a:t>9, </a:t>
            </a:r>
            <a:r>
              <a:rPr lang="en-US" sz="2000" dirty="0"/>
              <a:t>find the flux of the field </a:t>
            </a:r>
            <a:r>
              <a:rPr lang="en-US" sz="2000" b="1" dirty="0"/>
              <a:t>F </a:t>
            </a:r>
            <a:r>
              <a:rPr lang="en-US" sz="2000" dirty="0"/>
              <a:t>across the </a:t>
            </a:r>
            <a:r>
              <a:rPr lang="en-US" sz="2000" dirty="0" smtClean="0"/>
              <a:t>portion of </a:t>
            </a:r>
            <a:r>
              <a:rPr lang="en-US" sz="2000" dirty="0"/>
              <a:t>the given surface in the specified direction.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853190"/>
            <a:ext cx="6004211" cy="947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042356"/>
            <a:ext cx="6359420" cy="977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58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Surface Area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733800" y="1600200"/>
                <a:ext cx="5029200" cy="3170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shown </a:t>
                </a:r>
                <a:r>
                  <a:rPr lang="en-US" sz="2000" dirty="0"/>
                  <a:t>a surface </a:t>
                </a:r>
                <a:r>
                  <a:rPr lang="en-US" sz="2000" i="1" dirty="0"/>
                  <a:t>S </a:t>
                </a:r>
                <a:r>
                  <a:rPr lang="en-US" sz="2000" dirty="0"/>
                  <a:t>lying above its “shadow” region </a:t>
                </a:r>
                <a:r>
                  <a:rPr lang="en-US" sz="2000" i="1" dirty="0"/>
                  <a:t>R </a:t>
                </a:r>
                <a:r>
                  <a:rPr lang="en-US" sz="2000" dirty="0"/>
                  <a:t>in a plane beneath it</a:t>
                </a:r>
                <a:r>
                  <a:rPr lang="en-US" sz="2000" dirty="0" smtClean="0"/>
                  <a:t>. The </a:t>
                </a:r>
                <a:r>
                  <a:rPr lang="en-US" sz="2000" dirty="0"/>
                  <a:t>surface is defined by the </a:t>
                </a:r>
                <a:r>
                  <a:rPr lang="en-US" sz="2000" dirty="0" smtClean="0"/>
                  <a:t>equation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If the surface is </a:t>
                </a:r>
                <a:r>
                  <a:rPr lang="en-US" sz="2000" b="1" dirty="0"/>
                  <a:t>smooth 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r>
                  <a:rPr lang="en-US" sz="2000" dirty="0" smtClean="0"/>
                  <a:t> is continuous and </a:t>
                </a:r>
                <a:r>
                  <a:rPr lang="en-US" sz="2000" dirty="0"/>
                  <a:t>never vanishes on </a:t>
                </a:r>
                <a:r>
                  <a:rPr lang="en-US" sz="2000" i="1" dirty="0"/>
                  <a:t>S</a:t>
                </a:r>
                <a:r>
                  <a:rPr lang="en-US" sz="2000" dirty="0"/>
                  <a:t>), we can define and calculate its area as a double </a:t>
                </a:r>
                <a:r>
                  <a:rPr lang="en-US" sz="2000" dirty="0" smtClean="0"/>
                  <a:t>integral over </a:t>
                </a:r>
                <a:r>
                  <a:rPr lang="en-US" sz="2000" i="1" dirty="0"/>
                  <a:t>R</a:t>
                </a:r>
                <a:r>
                  <a:rPr lang="en-US" sz="2000" dirty="0"/>
                  <a:t>. </a:t>
                </a:r>
                <a:endParaRPr lang="en-US" sz="2000" dirty="0" smtClean="0"/>
              </a:p>
              <a:p>
                <a:r>
                  <a:rPr lang="en-US" sz="2000" dirty="0" smtClean="0"/>
                  <a:t>We </a:t>
                </a:r>
                <a:r>
                  <a:rPr lang="en-US" sz="2000" dirty="0"/>
                  <a:t>assume that this projection of the surface onto its shadow </a:t>
                </a:r>
                <a:r>
                  <a:rPr lang="en-US" sz="2000" i="1" dirty="0"/>
                  <a:t>R </a:t>
                </a:r>
                <a:r>
                  <a:rPr lang="en-US" sz="2000" dirty="0"/>
                  <a:t>is one-to-one. </a:t>
                </a:r>
                <a:r>
                  <a:rPr lang="en-US" sz="2000" dirty="0" smtClean="0"/>
                  <a:t>That is</a:t>
                </a:r>
                <a:r>
                  <a:rPr lang="en-US" sz="2000" dirty="0"/>
                  <a:t>, each point in </a:t>
                </a:r>
                <a:r>
                  <a:rPr lang="en-US" sz="2000" i="1" dirty="0"/>
                  <a:t>R </a:t>
                </a:r>
                <a:r>
                  <a:rPr lang="en-US" sz="2000" dirty="0"/>
                  <a:t>corresponds to exactly one point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</a:rPr>
                      <m:t>, </m:t>
                    </m:r>
                    <m:r>
                      <a:rPr lang="en-US" sz="2000" i="1" dirty="0" smtClean="0">
                        <a:latin typeface="Cambria Math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</a:rPr>
                      <m:t>, </m:t>
                    </m:r>
                    <m:r>
                      <a:rPr lang="en-US" sz="2000" i="1" dirty="0" smtClean="0">
                        <a:latin typeface="Cambria Math"/>
                      </a:rPr>
                      <m:t>𝑧</m:t>
                    </m:r>
                    <m:r>
                      <a:rPr lang="en-US" sz="20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satisfying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, </m:t>
                        </m:r>
                        <m:r>
                          <a:rPr lang="en-US" sz="2000" i="1" dirty="0">
                            <a:latin typeface="Cambria Math"/>
                          </a:rPr>
                          <m:t>𝑦</m:t>
                        </m:r>
                        <m:r>
                          <a:rPr lang="en-US" sz="2000" i="1" dirty="0">
                            <a:latin typeface="Cambria Math"/>
                          </a:rPr>
                          <m:t>, </m:t>
                        </m:r>
                        <m:r>
                          <a:rPr lang="en-US" sz="2000" i="1" dirty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=</m:t>
                    </m:r>
                    <m:r>
                      <a:rPr lang="en-US" sz="2000" b="0" i="1" dirty="0" smtClean="0">
                        <a:latin typeface="Cambria Math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600200"/>
                <a:ext cx="5029200" cy="3170099"/>
              </a:xfrm>
              <a:prstGeom prst="rect">
                <a:avLst/>
              </a:prstGeom>
              <a:blipFill rotWithShape="1">
                <a:blip r:embed="rId2"/>
                <a:stretch>
                  <a:fillRect l="-1333" t="-962" r="-2061" b="-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600200"/>
            <a:ext cx="3124200" cy="3272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83" y="5047566"/>
            <a:ext cx="326419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038600" y="5181600"/>
                <a:ext cx="4572000" cy="70076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000" dirty="0" smtClean="0"/>
                  <a:t>where </a:t>
                </a:r>
                <a:r>
                  <a:rPr lang="en-US" sz="2000" b="1" dirty="0"/>
                  <a:t>p </a:t>
                </a:r>
                <a:r>
                  <a:rPr lang="en-US" sz="2000" dirty="0"/>
                  <a:t>is a unit vector normal to </a:t>
                </a:r>
                <a:r>
                  <a:rPr lang="en-US" sz="2000" i="1" dirty="0"/>
                  <a:t>R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𝒑</m:t>
                    </m:r>
                    <m:r>
                      <a:rPr lang="en-US" sz="200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181600"/>
                <a:ext cx="4572000" cy="700769"/>
              </a:xfrm>
              <a:prstGeom prst="rect">
                <a:avLst/>
              </a:prstGeom>
              <a:blipFill rotWithShape="1">
                <a:blip r:embed="rId5"/>
                <a:stretch>
                  <a:fillRect l="-1467" t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38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Examples 1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13658" y="1603813"/>
                <a:ext cx="850174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Find the area of the surface cut from the bottom of the </a:t>
                </a:r>
                <a:r>
                  <a:rPr lang="en-US" sz="2000" dirty="0" err="1" smtClean="0"/>
                  <a:t>paraboloid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by </a:t>
                </a:r>
                <a:r>
                  <a:rPr lang="en-US" sz="2000" dirty="0" smtClean="0"/>
                  <a:t>the plane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𝑧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4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58" y="1603813"/>
                <a:ext cx="8501742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789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2" y="2438400"/>
            <a:ext cx="344805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820" y="2012185"/>
            <a:ext cx="50863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875" y="3174235"/>
            <a:ext cx="326419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423" y="4979900"/>
            <a:ext cx="26765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484" y="5643926"/>
            <a:ext cx="18669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423" y="4039283"/>
            <a:ext cx="32194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00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7200" y="533400"/>
                <a:ext cx="838200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Find the area of the cap cut from the hemisphere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=2,  </m:t>
                    </m:r>
                    <m:r>
                      <a:rPr lang="en-US" sz="2000" b="0" i="1" smtClean="0">
                        <a:latin typeface="Cambria Math"/>
                      </a:rPr>
                      <m:t>𝑧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r>
                  <a:rPr lang="en-US" sz="2000" dirty="0" smtClean="0"/>
                  <a:t> by </a:t>
                </a:r>
                <a:r>
                  <a:rPr lang="en-US" sz="2000" dirty="0"/>
                  <a:t>the </a:t>
                </a:r>
                <a:r>
                  <a:rPr lang="en-US" sz="2000" dirty="0" smtClean="0"/>
                  <a:t>cylinder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=1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33400"/>
                <a:ext cx="8382000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727" t="-4310" r="-145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355282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871107"/>
            <a:ext cx="28098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9" y="1066800"/>
            <a:ext cx="4196703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8" y="3629702"/>
            <a:ext cx="28098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52" y="4648200"/>
            <a:ext cx="63817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002" y="4680857"/>
            <a:ext cx="1619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580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Surface Integrals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552575"/>
            <a:ext cx="814914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581400"/>
            <a:ext cx="364807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739" y="4953000"/>
            <a:ext cx="614422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512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 smtClean="0"/>
              <a:t>Examples 2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153400" cy="568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79927"/>
            <a:ext cx="310515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8" y="2209800"/>
            <a:ext cx="5738812" cy="180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029200"/>
            <a:ext cx="6324600" cy="111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714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Surface Integral for Flux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600200"/>
            <a:ext cx="8229599" cy="120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87" y="2743200"/>
            <a:ext cx="79438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038600"/>
            <a:ext cx="46672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4019550"/>
            <a:ext cx="19716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035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8077200" cy="525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332422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393371"/>
            <a:ext cx="5619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607" y="2071687"/>
            <a:ext cx="4953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607" y="2850697"/>
            <a:ext cx="22764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582" y="3141889"/>
            <a:ext cx="3429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61" y="4876800"/>
            <a:ext cx="53340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378" y="3886200"/>
            <a:ext cx="33242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864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Exercises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4887" y="1676400"/>
            <a:ext cx="3810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1.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34887" y="2438400"/>
            <a:ext cx="3810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2.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434887" y="3200400"/>
            <a:ext cx="3810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3.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442910" y="4038600"/>
            <a:ext cx="3810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4.</a:t>
            </a:r>
            <a:endParaRPr 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1676400"/>
            <a:ext cx="753194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2438401"/>
            <a:ext cx="7379546" cy="63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69" y="3211286"/>
            <a:ext cx="7674431" cy="653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40" y="4071996"/>
            <a:ext cx="7379545" cy="1060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10263" y="5257800"/>
            <a:ext cx="3810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5.</a:t>
            </a:r>
            <a:endParaRPr lang="en-US" sz="2000" dirty="0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39" y="5191154"/>
            <a:ext cx="7314233" cy="764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36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4595</TotalTime>
  <Words>280</Words>
  <Application>Microsoft Office PowerPoint</Application>
  <PresentationFormat>On-screen Show (4:3)</PresentationFormat>
  <Paragraphs>26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Surface Area</vt:lpstr>
      <vt:lpstr>Examples 1</vt:lpstr>
      <vt:lpstr>PowerPoint Presentation</vt:lpstr>
      <vt:lpstr>Surface Integrals</vt:lpstr>
      <vt:lpstr>Examples 2</vt:lpstr>
      <vt:lpstr>Surface Integral for Flux</vt:lpstr>
      <vt:lpstr>PowerPoint Presentation</vt:lpstr>
      <vt:lpstr>Exercises 1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lab-tif3</dc:creator>
  <cp:lastModifiedBy>lab-tif3</cp:lastModifiedBy>
  <cp:revision>420</cp:revision>
  <dcterms:created xsi:type="dcterms:W3CDTF">2013-05-27T02:50:26Z</dcterms:created>
  <dcterms:modified xsi:type="dcterms:W3CDTF">2014-07-18T08:15:02Z</dcterms:modified>
</cp:coreProperties>
</file>