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311" r:id="rId4"/>
    <p:sldId id="303" r:id="rId5"/>
    <p:sldId id="289" r:id="rId6"/>
    <p:sldId id="301" r:id="rId7"/>
    <p:sldId id="31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9098-4A0F-42DF-8C70-D5F01003C54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13D0C-F68A-4886-99F5-626E46C5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9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924800" cy="1295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</a:rPr>
              <a:t>Divergence </a:t>
            </a:r>
            <a:r>
              <a:rPr lang="en-US" sz="4400" b="1" dirty="0" smtClean="0">
                <a:solidFill>
                  <a:schemeClr val="tx2"/>
                </a:solidFill>
              </a:rPr>
              <a:t>Theorem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Samuel </a:t>
            </a:r>
            <a:r>
              <a:rPr lang="en-US" sz="2400" dirty="0" smtClean="0">
                <a:solidFill>
                  <a:schemeClr val="tx1"/>
                </a:solidFill>
              </a:rPr>
              <a:t>Lukas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340546"/>
            <a:ext cx="6400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12</a:t>
            </a:r>
            <a:r>
              <a:rPr lang="en-US" baseline="30000" dirty="0" smtClean="0"/>
              <a:t>th </a:t>
            </a:r>
            <a:r>
              <a:rPr lang="en-US" dirty="0" smtClean="0"/>
              <a:t>(Chapter 16)</a:t>
            </a:r>
          </a:p>
          <a:p>
            <a:r>
              <a:rPr lang="en-US" dirty="0"/>
              <a:t>Calculus </a:t>
            </a:r>
            <a:r>
              <a:rPr lang="en-US" dirty="0" smtClean="0"/>
              <a:t>9</a:t>
            </a:r>
            <a:r>
              <a:rPr lang="en-US" baseline="30000" dirty="0" smtClean="0"/>
              <a:t>rd</a:t>
            </a:r>
            <a:r>
              <a:rPr lang="en-US" dirty="0" smtClean="0"/>
              <a:t>, </a:t>
            </a:r>
            <a:r>
              <a:rPr lang="en-US" dirty="0"/>
              <a:t>Dale </a:t>
            </a:r>
            <a:r>
              <a:rPr lang="en-US" dirty="0" err="1"/>
              <a:t>Varberg</a:t>
            </a:r>
            <a:r>
              <a:rPr lang="en-US" dirty="0"/>
              <a:t>, Edwin Purcell and Steve </a:t>
            </a:r>
            <a:r>
              <a:rPr lang="en-US" dirty="0" err="1" smtClean="0"/>
              <a:t>Rigdon</a:t>
            </a:r>
            <a:r>
              <a:rPr lang="en-US" dirty="0" smtClean="0"/>
              <a:t> (C.14)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2666999"/>
            <a:ext cx="1447800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13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4" y="911051"/>
            <a:ext cx="2710543" cy="241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Divergence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81000" y="1600200"/>
                <a:ext cx="83058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The flux of a vector field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en-US" sz="2800" dirty="0" smtClean="0"/>
                  <a:t> across </a:t>
                </a:r>
                <a:r>
                  <a:rPr lang="en-US" sz="2800" dirty="0"/>
                  <a:t>a closed oriented surface </a:t>
                </a:r>
                <a:r>
                  <a:rPr lang="en-US" sz="2800" i="1" dirty="0"/>
                  <a:t>S </a:t>
                </a:r>
                <a:r>
                  <a:rPr lang="en-US" sz="2800" dirty="0"/>
                  <a:t>in the direction </a:t>
                </a:r>
                <a:r>
                  <a:rPr lang="en-US" sz="2800" dirty="0" smtClean="0"/>
                  <a:t>of the </a:t>
                </a:r>
                <a:r>
                  <a:rPr lang="en-US" sz="2800" dirty="0"/>
                  <a:t>surface’s outward unit normal </a:t>
                </a:r>
                <a:r>
                  <a:rPr lang="en-US" sz="2800" dirty="0" smtClean="0"/>
                  <a:t>field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equals the integral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𝛁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𝑭</m:t>
                    </m:r>
                    <m:r>
                      <a:rPr lang="en-US" sz="2800" b="1" i="1">
                        <a:latin typeface="Cambria Math"/>
                      </a:rPr>
                      <m:t> </m:t>
                    </m:r>
                    <m:r>
                      <a:rPr lang="en-US" sz="2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over </a:t>
                </a:r>
                <a:r>
                  <a:rPr lang="en-US" sz="2800" dirty="0" smtClean="0"/>
                  <a:t>the region </a:t>
                </a:r>
                <a:r>
                  <a:rPr lang="en-US" sz="2800" i="1" dirty="0"/>
                  <a:t>D </a:t>
                </a:r>
                <a:r>
                  <a:rPr lang="en-US" sz="2800" dirty="0"/>
                  <a:t>enclosed by the surface:</a:t>
                </a:r>
                <a:endParaRPr 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05800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542" t="-3030" b="-8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391583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3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1626219"/>
            <a:ext cx="8305800" cy="57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65" y="2403020"/>
            <a:ext cx="3771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5" y="3219450"/>
            <a:ext cx="4171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86199"/>
            <a:ext cx="50958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65" y="4671331"/>
            <a:ext cx="33909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65" y="5257800"/>
            <a:ext cx="449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48" y="2131558"/>
            <a:ext cx="3291638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7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09600"/>
            <a:ext cx="8057481" cy="55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0" y="2107161"/>
            <a:ext cx="5724351" cy="63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67000" y="1191913"/>
                <a:ext cx="4419600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𝐹𝑙𝑢𝑥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∬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𝑭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 </m:t>
                          </m:r>
                          <m:nary>
                            <m:naryPr>
                              <m:chr m:val="∭"/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∇∙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𝑭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191913"/>
                <a:ext cx="4419600" cy="8117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76942" y="2895600"/>
                <a:ext cx="6052458" cy="931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∴ </m:t>
                      </m:r>
                      <m:r>
                        <a:rPr lang="en-US" sz="2000" b="0" i="1" smtClean="0">
                          <a:latin typeface="Cambria Math"/>
                        </a:rPr>
                        <m:t>𝐹𝑙𝑢𝑥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∬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𝐶𝑢𝑏𝑒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𝑆𝑢𝑟𝑓𝑎𝑐𝑒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𝑭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= </m:t>
                          </m:r>
                          <m:nary>
                            <m:naryPr>
                              <m:chr m:val="∭"/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𝐶𝑢𝑏𝑒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𝑖𝑛𝑡𝑒𝑟𝑖𝑜𝑟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∇∙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𝑭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42" y="2895600"/>
                <a:ext cx="6052458" cy="9316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30" y="3962400"/>
            <a:ext cx="517753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0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Exercises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910" y="228600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42910" y="3215307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39506" y="4704954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42910" y="1524000"/>
            <a:ext cx="8243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Exercises </a:t>
            </a:r>
            <a:r>
              <a:rPr lang="en-US" sz="2000" dirty="0" smtClean="0"/>
              <a:t>1 – 12, </a:t>
            </a:r>
            <a:r>
              <a:rPr lang="en-US" sz="2000" dirty="0"/>
              <a:t>use the Divergence Theorem to find the </a:t>
            </a:r>
            <a:r>
              <a:rPr lang="en-US" sz="2000" dirty="0" smtClean="0"/>
              <a:t>outward flux </a:t>
            </a:r>
            <a:r>
              <a:rPr lang="en-US" sz="2000" dirty="0"/>
              <a:t>of </a:t>
            </a:r>
            <a:r>
              <a:rPr lang="en-US" sz="2000" b="1" dirty="0"/>
              <a:t>F </a:t>
            </a:r>
            <a:r>
              <a:rPr lang="en-US" sz="2000" dirty="0"/>
              <a:t>across the boundary of the region </a:t>
            </a:r>
            <a:r>
              <a:rPr lang="en-US" sz="2000" i="1" dirty="0"/>
              <a:t>D</a:t>
            </a:r>
            <a:r>
              <a:rPr lang="en-US" sz="2000" dirty="0"/>
              <a:t>.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43551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6" y="3215306"/>
            <a:ext cx="7402859" cy="137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" y="4734949"/>
            <a:ext cx="6498772" cy="97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3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0495" y="1876463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5.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04163" y="2743204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5049" y="1020604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021286"/>
            <a:ext cx="4800600" cy="78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4" y="1914562"/>
            <a:ext cx="7374388" cy="68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3" y="2738442"/>
            <a:ext cx="7500753" cy="102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0495" y="3861775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7.</a:t>
            </a:r>
            <a:endParaRPr lang="en-US" sz="20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2" y="3864436"/>
            <a:ext cx="6992109" cy="101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20486" y="4970669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8.</a:t>
            </a:r>
            <a:endParaRPr lang="en-US" sz="20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803" y="4970668"/>
            <a:ext cx="4718323" cy="80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11" y="3242491"/>
            <a:ext cx="52250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11.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3277" y="4494349"/>
            <a:ext cx="53883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12.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4164" y="2070938"/>
            <a:ext cx="527951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29" y="1972963"/>
            <a:ext cx="6124741" cy="8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73" y="3166289"/>
            <a:ext cx="7130743" cy="956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73" y="4252935"/>
            <a:ext cx="7210566" cy="9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29" y="838200"/>
            <a:ext cx="60837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09611" y="990600"/>
            <a:ext cx="590542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09.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6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160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Divergence Theorem</vt:lpstr>
      <vt:lpstr>Example 1</vt:lpstr>
      <vt:lpstr>PowerPoint Presentation</vt:lpstr>
      <vt:lpstr>Exercises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443</cp:revision>
  <dcterms:created xsi:type="dcterms:W3CDTF">2013-05-27T02:50:26Z</dcterms:created>
  <dcterms:modified xsi:type="dcterms:W3CDTF">2013-09-11T09:14:04Z</dcterms:modified>
</cp:coreProperties>
</file>