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03" r:id="rId4"/>
    <p:sldId id="257" r:id="rId5"/>
    <p:sldId id="258" r:id="rId6"/>
    <p:sldId id="304" r:id="rId7"/>
    <p:sldId id="289" r:id="rId8"/>
    <p:sldId id="301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</a:rPr>
              <a:t>Green’s Theorem in the Plane</a:t>
            </a:r>
            <a:endParaRPr lang="en-US" sz="6000" b="1" dirty="0" smtClean="0">
              <a:solidFill>
                <a:schemeClr val="tx2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Samuel Lukas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12</a:t>
            </a:r>
            <a:r>
              <a:rPr lang="en-US" baseline="30000" dirty="0" smtClean="0"/>
              <a:t>th </a:t>
            </a:r>
            <a:r>
              <a:rPr lang="en-US" dirty="0" smtClean="0"/>
              <a:t>(Chapter 16)</a:t>
            </a:r>
          </a:p>
          <a:p>
            <a:r>
              <a:rPr lang="en-US" dirty="0"/>
              <a:t>Calculus </a:t>
            </a:r>
            <a:r>
              <a:rPr lang="en-US" dirty="0" smtClean="0"/>
              <a:t>9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/>
              <a:t>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 smtClean="0"/>
              <a:t>Rigdon</a:t>
            </a:r>
            <a:r>
              <a:rPr lang="en-US" dirty="0" smtClean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10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Divergence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1600200"/>
                <a:ext cx="8229600" cy="886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</a:t>
                </a:r>
                <a:r>
                  <a:rPr lang="en-US" sz="2000" b="1" dirty="0"/>
                  <a:t>divergence (flux density) </a:t>
                </a:r>
                <a:r>
                  <a:rPr lang="en-US" sz="2000" dirty="0"/>
                  <a:t>of a vector field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𝑭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𝑀</m:t>
                    </m:r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1" i="1" smtClean="0">
                        <a:latin typeface="Cambria Math"/>
                      </a:rPr>
                      <m:t>𝒋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at the </a:t>
                </a:r>
                <a:r>
                  <a:rPr lang="en-US" sz="2000" dirty="0"/>
                  <a:t>point (</a:t>
                </a:r>
                <a:r>
                  <a:rPr lang="en-US" sz="2000" i="1" dirty="0"/>
                  <a:t>x</a:t>
                </a:r>
                <a:r>
                  <a:rPr lang="en-US" sz="2000" dirty="0"/>
                  <a:t>, </a:t>
                </a:r>
                <a:r>
                  <a:rPr lang="en-US" sz="2000" i="1" dirty="0"/>
                  <a:t>y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div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∇∙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𝑭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886974"/>
              </a:xfrm>
              <a:prstGeom prst="rect">
                <a:avLst/>
              </a:prstGeom>
              <a:blipFill rotWithShape="1">
                <a:blip r:embed="rId2"/>
                <a:stretch>
                  <a:fillRect l="-741" t="-344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3343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390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9543" y="4827423"/>
                <a:ext cx="84558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Find the divergence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𝑥𝑦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3" y="4827423"/>
                <a:ext cx="8455857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78970" y="5259799"/>
                <a:ext cx="8207829" cy="530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Solution </a:t>
                </a:r>
                <a:r>
                  <a:rPr lang="en-US" sz="2000" dirty="0"/>
                  <a:t>We use the </a:t>
                </a:r>
                <a:r>
                  <a:rPr lang="en-US" sz="2000" dirty="0" smtClean="0"/>
                  <a:t>formula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div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=3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5259799"/>
                <a:ext cx="8207829" cy="530530"/>
              </a:xfrm>
              <a:prstGeom prst="rect">
                <a:avLst/>
              </a:prstGeom>
              <a:blipFill rotWithShape="1">
                <a:blip r:embed="rId6"/>
                <a:stretch>
                  <a:fillRect l="-81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Spin Around an Axis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sz="3100" b="1" dirty="0" smtClean="0"/>
              <a:t>The </a:t>
            </a:r>
            <a:r>
              <a:rPr lang="en-US" sz="3100" b="1" dirty="0"/>
              <a:t>k-Component of Curl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3658" y="1603813"/>
                <a:ext cx="8229600" cy="886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The k-component of the curl (circulation density) </a:t>
                </a:r>
                <a:r>
                  <a:rPr lang="en-US" sz="2000" dirty="0"/>
                  <a:t>of a vector </a:t>
                </a:r>
                <a:r>
                  <a:rPr lang="en-US" sz="2000" dirty="0" smtClean="0"/>
                  <a:t>field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at the </a:t>
                </a:r>
                <a:r>
                  <a:rPr lang="en-US" sz="2000" dirty="0"/>
                  <a:t>point (</a:t>
                </a:r>
                <a:r>
                  <a:rPr lang="en-US" sz="2000" i="1" dirty="0"/>
                  <a:t>x</a:t>
                </a:r>
                <a:r>
                  <a:rPr lang="en-US" sz="2000" dirty="0"/>
                  <a:t>, </a:t>
                </a:r>
                <a:r>
                  <a:rPr lang="en-US" sz="2000" i="1" dirty="0"/>
                  <a:t>y</a:t>
                </a:r>
                <a:r>
                  <a:rPr lang="en-US" sz="2000" dirty="0"/>
                  <a:t>)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curl</m:t>
                        </m:r>
                        <m: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𝐅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603813"/>
                <a:ext cx="8229600" cy="886974"/>
              </a:xfrm>
              <a:prstGeom prst="rect">
                <a:avLst/>
              </a:prstGeom>
              <a:blipFill rotWithShape="1">
                <a:blip r:embed="rId2"/>
                <a:stretch>
                  <a:fillRect l="-815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8" y="2490787"/>
            <a:ext cx="2704941" cy="24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8" y="2514600"/>
            <a:ext cx="2713015" cy="23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6315" y="5116603"/>
                <a:ext cx="85561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Find the </a:t>
                </a:r>
                <a:r>
                  <a:rPr lang="en-US" sz="2000" b="1" dirty="0"/>
                  <a:t>k-</a:t>
                </a:r>
                <a:r>
                  <a:rPr lang="en-US" sz="2000" dirty="0"/>
                  <a:t>component of the curl for </a:t>
                </a:r>
                <a:r>
                  <a:rPr lang="en-US" sz="2000" dirty="0" smtClean="0"/>
                  <a:t>vector field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F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𝑥𝑦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5116603"/>
                <a:ext cx="855617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71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8971" y="5527208"/>
                <a:ext cx="8066315" cy="8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Solution </a:t>
                </a:r>
                <a:r>
                  <a:rPr lang="en-US" dirty="0"/>
                  <a:t>We use the </a:t>
                </a:r>
                <a:r>
                  <a:rPr lang="en-US" b="1" dirty="0"/>
                  <a:t>formula</a:t>
                </a:r>
                <a:r>
                  <a:rPr lang="en-US" dirty="0"/>
                  <a:t> in </a:t>
                </a:r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1" y="5527208"/>
                <a:ext cx="8066315" cy="807529"/>
              </a:xfrm>
              <a:prstGeom prst="rect">
                <a:avLst/>
              </a:prstGeom>
              <a:blipFill rotWithShape="1">
                <a:blip r:embed="rId6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Two Forms for Green’s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1524000"/>
                <a:ext cx="81534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outward flux of a field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across </a:t>
                </a:r>
                <a:r>
                  <a:rPr lang="en-US" sz="2000" dirty="0"/>
                  <a:t>a simple closed curve </a:t>
                </a:r>
                <a:r>
                  <a:rPr lang="en-US" sz="2000" i="1" dirty="0"/>
                  <a:t>C </a:t>
                </a:r>
                <a:r>
                  <a:rPr lang="en-US" sz="2000" dirty="0" smtClean="0"/>
                  <a:t>equals the </a:t>
                </a:r>
                <a:r>
                  <a:rPr lang="en-US" sz="2000" dirty="0"/>
                  <a:t>double integral of div </a:t>
                </a:r>
                <a:r>
                  <a:rPr lang="en-US" sz="2000" b="1" dirty="0"/>
                  <a:t>F </a:t>
                </a:r>
                <a:r>
                  <a:rPr lang="en-US" sz="2000" dirty="0"/>
                  <a:t>over the region </a:t>
                </a:r>
                <a:r>
                  <a:rPr lang="en-US" sz="2000" i="1" dirty="0"/>
                  <a:t>R </a:t>
                </a:r>
                <a:r>
                  <a:rPr lang="en-US" sz="2000" dirty="0"/>
                  <a:t>enclosed by </a:t>
                </a:r>
                <a:r>
                  <a:rPr lang="en-US" sz="2000" i="1" dirty="0"/>
                  <a:t>C.</a:t>
                </a:r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1534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47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231886"/>
            <a:ext cx="5238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57200" y="3429000"/>
                <a:ext cx="8229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counterclockwise circulation of a field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𝑭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around </a:t>
                </a:r>
                <a:r>
                  <a:rPr lang="en-US" sz="2000" dirty="0"/>
                  <a:t>a simple</a:t>
                </a:r>
              </a:p>
              <a:p>
                <a:r>
                  <a:rPr lang="en-US" sz="2000" dirty="0"/>
                  <a:t>closed curve </a:t>
                </a:r>
                <a:r>
                  <a:rPr lang="en-US" sz="2000" i="1" dirty="0"/>
                  <a:t>C </a:t>
                </a:r>
                <a:r>
                  <a:rPr lang="en-US" sz="2000" dirty="0"/>
                  <a:t>in the plane equals the double integral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curl</m:t>
                        </m:r>
                        <m:r>
                          <a:rPr lang="en-US" sz="2000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𝐅</m:t>
                        </m:r>
                      </m:e>
                    </m:d>
                    <m:r>
                      <a:rPr lang="en-US" sz="2000" b="1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 over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region </a:t>
                </a:r>
                <a:r>
                  <a:rPr lang="en-US" sz="2000" i="1" dirty="0" smtClean="0"/>
                  <a:t>R </a:t>
                </a:r>
                <a:r>
                  <a:rPr lang="en-US" sz="2000" dirty="0"/>
                  <a:t>enclosed by </a:t>
                </a:r>
                <a:r>
                  <a:rPr lang="en-US" sz="2000" i="1" dirty="0"/>
                  <a:t>C</a:t>
                </a:r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82296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741" t="-3012" r="-741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648200"/>
            <a:ext cx="5295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3400" y="457200"/>
                <a:ext cx="8229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Verify both forms of Green’s Theorem for the field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1" i="1" smtClean="0"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the region </a:t>
                </a:r>
                <a:r>
                  <a:rPr lang="en-US" sz="2000" i="1" dirty="0"/>
                  <a:t>R </a:t>
                </a:r>
                <a:r>
                  <a:rPr lang="en-US" sz="2000" dirty="0"/>
                  <a:t>bounded by the unit </a:t>
                </a:r>
                <a:r>
                  <a:rPr lang="en-US" sz="2000" dirty="0" smtClean="0"/>
                  <a:t>circle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latin typeface="Cambria Math"/>
                      </a:rPr>
                      <m:t> :</m:t>
                    </m:r>
                    <m:r>
                      <a:rPr lang="en-US" sz="2000" b="1" i="0" smtClean="0">
                        <a:latin typeface="Cambria Math"/>
                      </a:rPr>
                      <m:t>𝐫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1" i="1">
                        <a:latin typeface="Cambria Math"/>
                      </a:rPr>
                      <m:t>𝒊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1" i="1"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latin typeface="Cambria Math"/>
                      </a:rPr>
                      <m:t>,  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≤2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 </a:t>
                </a:r>
                <a:endParaRPr lang="en-US" sz="2000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"/>
                <a:ext cx="82296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15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7" y="1676400"/>
            <a:ext cx="803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4476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647950"/>
            <a:ext cx="8267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4" y="3425599"/>
            <a:ext cx="82772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245429"/>
            <a:ext cx="8848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4" y="5029200"/>
            <a:ext cx="6457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1600200"/>
                <a:ext cx="8382000" cy="845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Evaluate the integral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𝑥𝑦𝑑𝑦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𝑑𝑥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where </a:t>
                </a:r>
                <a:r>
                  <a:rPr lang="en-US" sz="2000" i="1" dirty="0"/>
                  <a:t>C </a:t>
                </a:r>
                <a:r>
                  <a:rPr lang="en-US" sz="2000" dirty="0"/>
                  <a:t>is the square cut from the first quadrant by the </a:t>
                </a:r>
                <a:r>
                  <a:rPr lang="en-US" sz="2000" dirty="0" smtClean="0"/>
                  <a:t>lines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=1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382000" cy="845488"/>
              </a:xfrm>
              <a:prstGeom prst="rect">
                <a:avLst/>
              </a:prstGeom>
              <a:blipFill rotWithShape="1">
                <a:blip r:embed="rId2"/>
                <a:stretch>
                  <a:fillRect l="-727" r="-291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7459"/>
            <a:ext cx="5295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34" y="2594689"/>
            <a:ext cx="495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33400" y="3218888"/>
                <a:ext cx="8229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Calculate the outward flux of the field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0" i="1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across the square bounded </a:t>
                </a:r>
                <a:r>
                  <a:rPr lang="en-US" sz="2000" dirty="0" smtClean="0"/>
                  <a:t>by the lines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r>
                      <a:rPr lang="el-GR" sz="2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l-GR" sz="20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18888"/>
                <a:ext cx="8229600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81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9" y="3926774"/>
            <a:ext cx="5972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73806"/>
            <a:ext cx="2705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 – 4, </a:t>
            </a:r>
            <a:r>
              <a:rPr lang="en-US" sz="2000" dirty="0"/>
              <a:t>use Green’s Theorem to find the </a:t>
            </a:r>
            <a:r>
              <a:rPr lang="en-US" sz="2000" dirty="0" smtClean="0"/>
              <a:t>counterclockwise circulation </a:t>
            </a:r>
            <a:r>
              <a:rPr lang="en-US" sz="2000" dirty="0"/>
              <a:t>and outward flux for the field </a:t>
            </a:r>
            <a:r>
              <a:rPr lang="en-US" sz="2000" b="1" dirty="0"/>
              <a:t>F </a:t>
            </a:r>
            <a:r>
              <a:rPr lang="en-US" sz="2000" dirty="0"/>
              <a:t>and curve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4887" y="2460569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87" y="3282328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910" y="4051098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0" y="4995152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</a:t>
            </a:r>
            <a:endParaRPr lang="en-US" sz="20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3282328"/>
            <a:ext cx="5708873" cy="74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1941"/>
            <a:ext cx="5868283" cy="73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4151170"/>
            <a:ext cx="5584836" cy="77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4995152"/>
            <a:ext cx="5501915" cy="74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3015" y="200398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06.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1242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07.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3772" y="41148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08.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685799"/>
            <a:ext cx="6999514" cy="95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6686" y="740933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05.</a:t>
            </a:r>
            <a:endParaRPr 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18633"/>
            <a:ext cx="7008110" cy="97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78429" y="3124200"/>
                <a:ext cx="71496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Find the outward flux of the field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across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9" y="3124200"/>
                <a:ext cx="71496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6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341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9 </a:t>
            </a:r>
            <a:r>
              <a:rPr lang="en-US" sz="2000" dirty="0"/>
              <a:t>and </a:t>
            </a:r>
            <a:r>
              <a:rPr lang="en-US" sz="2000" dirty="0" smtClean="0"/>
              <a:t>10, </a:t>
            </a:r>
            <a:r>
              <a:rPr lang="en-US" sz="2000" dirty="0"/>
              <a:t>find the work done by </a:t>
            </a:r>
            <a:r>
              <a:rPr lang="en-US" sz="2000" b="1" dirty="0"/>
              <a:t>F </a:t>
            </a:r>
            <a:r>
              <a:rPr lang="en-US" sz="2000" dirty="0"/>
              <a:t>in moving a </a:t>
            </a:r>
            <a:r>
              <a:rPr lang="en-US" sz="2000" dirty="0" smtClean="0"/>
              <a:t>particle once </a:t>
            </a:r>
            <a:r>
              <a:rPr lang="en-US" sz="2000" dirty="0"/>
              <a:t>counterclockwise around the given curve.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09.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0"/>
            <a:ext cx="6781800" cy="111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2354035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10.</a:t>
            </a:r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330556"/>
            <a:ext cx="4467225" cy="79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742" y="3228945"/>
            <a:ext cx="7957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Apply Green’s Theorem to evaluate the integrals in Exercises </a:t>
            </a:r>
            <a:r>
              <a:rPr lang="en-US" sz="2000" dirty="0" smtClean="0"/>
              <a:t>11–12.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726682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11.</a:t>
            </a:r>
            <a:endParaRPr lang="en-US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3726682"/>
            <a:ext cx="5656801" cy="107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49530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12.</a:t>
            </a:r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4974771"/>
            <a:ext cx="474784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7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540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Divergence</vt:lpstr>
      <vt:lpstr>Spin Around an Axis: The k-Component of Curl</vt:lpstr>
      <vt:lpstr>Two Forms for Green’s Theorem</vt:lpstr>
      <vt:lpstr>PowerPoint Presentation</vt:lpstr>
      <vt:lpstr>Examples</vt:lpstr>
      <vt:lpstr>Exercises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407</cp:revision>
  <dcterms:created xsi:type="dcterms:W3CDTF">2013-05-27T02:50:26Z</dcterms:created>
  <dcterms:modified xsi:type="dcterms:W3CDTF">2013-09-10T08:28:22Z</dcterms:modified>
</cp:coreProperties>
</file>