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64" r:id="rId1"/>
    <p:sldMasterId id="2147483873" r:id="rId2"/>
  </p:sldMasterIdLst>
  <p:notesMasterIdLst>
    <p:notesMasterId r:id="rId50"/>
  </p:notesMasterIdLst>
  <p:handoutMasterIdLst>
    <p:handoutMasterId r:id="rId51"/>
  </p:handoutMasterIdLst>
  <p:sldIdLst>
    <p:sldId id="551" r:id="rId3"/>
    <p:sldId id="257" r:id="rId4"/>
    <p:sldId id="511" r:id="rId5"/>
    <p:sldId id="528" r:id="rId6"/>
    <p:sldId id="529" r:id="rId7"/>
    <p:sldId id="530" r:id="rId8"/>
    <p:sldId id="512" r:id="rId9"/>
    <p:sldId id="554" r:id="rId10"/>
    <p:sldId id="531" r:id="rId11"/>
    <p:sldId id="532" r:id="rId12"/>
    <p:sldId id="555" r:id="rId13"/>
    <p:sldId id="556" r:id="rId14"/>
    <p:sldId id="557" r:id="rId15"/>
    <p:sldId id="558" r:id="rId16"/>
    <p:sldId id="513" r:id="rId17"/>
    <p:sldId id="533" r:id="rId18"/>
    <p:sldId id="534" r:id="rId19"/>
    <p:sldId id="535" r:id="rId20"/>
    <p:sldId id="559" r:id="rId21"/>
    <p:sldId id="514" r:id="rId22"/>
    <p:sldId id="552" r:id="rId23"/>
    <p:sldId id="536" r:id="rId24"/>
    <p:sldId id="515" r:id="rId25"/>
    <p:sldId id="560" r:id="rId26"/>
    <p:sldId id="561" r:id="rId27"/>
    <p:sldId id="516" r:id="rId28"/>
    <p:sldId id="562" r:id="rId29"/>
    <p:sldId id="563" r:id="rId30"/>
    <p:sldId id="517" r:id="rId31"/>
    <p:sldId id="564" r:id="rId32"/>
    <p:sldId id="565" r:id="rId33"/>
    <p:sldId id="566" r:id="rId34"/>
    <p:sldId id="520" r:id="rId35"/>
    <p:sldId id="543" r:id="rId36"/>
    <p:sldId id="567" r:id="rId37"/>
    <p:sldId id="568" r:id="rId38"/>
    <p:sldId id="521" r:id="rId39"/>
    <p:sldId id="545" r:id="rId40"/>
    <p:sldId id="569" r:id="rId41"/>
    <p:sldId id="522" r:id="rId42"/>
    <p:sldId id="523" r:id="rId43"/>
    <p:sldId id="524" r:id="rId44"/>
    <p:sldId id="570" r:id="rId45"/>
    <p:sldId id="526" r:id="rId46"/>
    <p:sldId id="553" r:id="rId47"/>
    <p:sldId id="508" r:id="rId48"/>
    <p:sldId id="550" r:id="rId49"/>
  </p:sldIdLst>
  <p:sldSz cx="9144000" cy="6858000" type="screen4x3"/>
  <p:notesSz cx="6858000" cy="9144000"/>
  <p:defaultTextStyle>
    <a:defPPr>
      <a:defRPr lang="en-US"/>
    </a:defPPr>
    <a:lvl1pPr algn="l" rtl="0" fontAlgn="base">
      <a:spcBef>
        <a:spcPct val="0"/>
      </a:spcBef>
      <a:spcAft>
        <a:spcPct val="0"/>
      </a:spcAft>
      <a:defRPr sz="2000" kern="1200">
        <a:solidFill>
          <a:srgbClr val="FFFFFF"/>
        </a:solidFill>
        <a:latin typeface="Times New Roman" pitchFamily="18" charset="0"/>
        <a:ea typeface="+mn-ea"/>
        <a:cs typeface="+mn-cs"/>
      </a:defRPr>
    </a:lvl1pPr>
    <a:lvl2pPr marL="457200" algn="l" rtl="0" fontAlgn="base">
      <a:spcBef>
        <a:spcPct val="0"/>
      </a:spcBef>
      <a:spcAft>
        <a:spcPct val="0"/>
      </a:spcAft>
      <a:defRPr sz="2000" kern="1200">
        <a:solidFill>
          <a:srgbClr val="FFFFFF"/>
        </a:solidFill>
        <a:latin typeface="Times New Roman" pitchFamily="18" charset="0"/>
        <a:ea typeface="+mn-ea"/>
        <a:cs typeface="+mn-cs"/>
      </a:defRPr>
    </a:lvl2pPr>
    <a:lvl3pPr marL="914400" algn="l" rtl="0" fontAlgn="base">
      <a:spcBef>
        <a:spcPct val="0"/>
      </a:spcBef>
      <a:spcAft>
        <a:spcPct val="0"/>
      </a:spcAft>
      <a:defRPr sz="2000" kern="1200">
        <a:solidFill>
          <a:srgbClr val="FFFFFF"/>
        </a:solidFill>
        <a:latin typeface="Times New Roman" pitchFamily="18" charset="0"/>
        <a:ea typeface="+mn-ea"/>
        <a:cs typeface="+mn-cs"/>
      </a:defRPr>
    </a:lvl3pPr>
    <a:lvl4pPr marL="1371600" algn="l" rtl="0" fontAlgn="base">
      <a:spcBef>
        <a:spcPct val="0"/>
      </a:spcBef>
      <a:spcAft>
        <a:spcPct val="0"/>
      </a:spcAft>
      <a:defRPr sz="2000" kern="1200">
        <a:solidFill>
          <a:srgbClr val="FFFFFF"/>
        </a:solidFill>
        <a:latin typeface="Times New Roman" pitchFamily="18" charset="0"/>
        <a:ea typeface="+mn-ea"/>
        <a:cs typeface="+mn-cs"/>
      </a:defRPr>
    </a:lvl4pPr>
    <a:lvl5pPr marL="1828800" algn="l" rtl="0" fontAlgn="base">
      <a:spcBef>
        <a:spcPct val="0"/>
      </a:spcBef>
      <a:spcAft>
        <a:spcPct val="0"/>
      </a:spcAft>
      <a:defRPr sz="2000" kern="1200">
        <a:solidFill>
          <a:srgbClr val="FFFFFF"/>
        </a:solidFill>
        <a:latin typeface="Times New Roman" pitchFamily="18" charset="0"/>
        <a:ea typeface="+mn-ea"/>
        <a:cs typeface="+mn-cs"/>
      </a:defRPr>
    </a:lvl5pPr>
    <a:lvl6pPr marL="2286000" algn="l" defTabSz="914400" rtl="0" eaLnBrk="1" latinLnBrk="0" hangingPunct="1">
      <a:defRPr sz="2000" kern="1200">
        <a:solidFill>
          <a:srgbClr val="FFFFFF"/>
        </a:solidFill>
        <a:latin typeface="Times New Roman" pitchFamily="18" charset="0"/>
        <a:ea typeface="+mn-ea"/>
        <a:cs typeface="+mn-cs"/>
      </a:defRPr>
    </a:lvl6pPr>
    <a:lvl7pPr marL="2743200" algn="l" defTabSz="914400" rtl="0" eaLnBrk="1" latinLnBrk="0" hangingPunct="1">
      <a:defRPr sz="2000" kern="1200">
        <a:solidFill>
          <a:srgbClr val="FFFFFF"/>
        </a:solidFill>
        <a:latin typeface="Times New Roman" pitchFamily="18" charset="0"/>
        <a:ea typeface="+mn-ea"/>
        <a:cs typeface="+mn-cs"/>
      </a:defRPr>
    </a:lvl7pPr>
    <a:lvl8pPr marL="3200400" algn="l" defTabSz="914400" rtl="0" eaLnBrk="1" latinLnBrk="0" hangingPunct="1">
      <a:defRPr sz="2000" kern="1200">
        <a:solidFill>
          <a:srgbClr val="FFFFFF"/>
        </a:solidFill>
        <a:latin typeface="Times New Roman" pitchFamily="18" charset="0"/>
        <a:ea typeface="+mn-ea"/>
        <a:cs typeface="+mn-cs"/>
      </a:defRPr>
    </a:lvl8pPr>
    <a:lvl9pPr marL="3657600" algn="l" defTabSz="914400" rtl="0" eaLnBrk="1" latinLnBrk="0" hangingPunct="1">
      <a:defRPr sz="2000" kern="1200">
        <a:solidFill>
          <a:srgbClr val="FFFFFF"/>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2222"/>
    <a:srgbClr val="FFFFFF"/>
    <a:srgbClr val="18B2B6"/>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91" autoAdjust="0"/>
    <p:restoredTop sz="86454" autoAdjust="0"/>
  </p:normalViewPr>
  <p:slideViewPr>
    <p:cSldViewPr>
      <p:cViewPr>
        <p:scale>
          <a:sx n="75" d="100"/>
          <a:sy n="75" d="100"/>
        </p:scale>
        <p:origin x="-918" y="-72"/>
      </p:cViewPr>
      <p:guideLst>
        <p:guide orient="horz" pos="2160"/>
        <p:guide pos="2880"/>
      </p:guideLst>
    </p:cSldViewPr>
  </p:slideViewPr>
  <p:outlineViewPr>
    <p:cViewPr>
      <p:scale>
        <a:sx n="33" d="100"/>
        <a:sy n="33" d="100"/>
      </p:scale>
      <p:origin x="0" y="1915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0" d="100"/>
          <a:sy n="70" d="100"/>
        </p:scale>
        <p:origin x="-142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handoutMaster" Target="handoutMasters/handoutMaster1.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pPr>
              <a:defRPr/>
            </a:pPr>
            <a:endParaRPr lang="en-US"/>
          </a:p>
        </p:txBody>
      </p:sp>
      <p:sp>
        <p:nvSpPr>
          <p:cNvPr id="12288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defRPr/>
            </a:pPr>
            <a:endParaRPr lang="en-US"/>
          </a:p>
        </p:txBody>
      </p:sp>
      <p:sp>
        <p:nvSpPr>
          <p:cNvPr id="12288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pPr>
              <a:defRPr/>
            </a:pPr>
            <a:endParaRPr lang="en-US"/>
          </a:p>
        </p:txBody>
      </p:sp>
      <p:sp>
        <p:nvSpPr>
          <p:cNvPr id="12288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pPr>
              <a:defRPr/>
            </a:pPr>
            <a:fld id="{40C38A83-E647-49D7-AE75-B37912C454F5}" type="slidenum">
              <a:rPr lang="en-US"/>
              <a:pPr>
                <a:defRPr/>
              </a:pPr>
              <a:t>‹#›</a:t>
            </a:fld>
            <a:endParaRPr lang="en-US" dirty="0"/>
          </a:p>
        </p:txBody>
      </p:sp>
    </p:spTree>
    <p:extLst>
      <p:ext uri="{BB962C8B-B14F-4D97-AF65-F5344CB8AC3E}">
        <p14:creationId xmlns:p14="http://schemas.microsoft.com/office/powerpoint/2010/main" val="15033408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pPr>
              <a:defRPr/>
            </a:pPr>
            <a:endParaRPr lang="en-US"/>
          </a:p>
        </p:txBody>
      </p:sp>
      <p:sp>
        <p:nvSpPr>
          <p:cNvPr id="645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defRPr/>
            </a:pPr>
            <a:endParaRPr lang="en-US"/>
          </a:p>
        </p:txBody>
      </p:sp>
      <p:sp>
        <p:nvSpPr>
          <p:cNvPr id="757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45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pPr>
              <a:defRPr/>
            </a:pPr>
            <a:endParaRPr lang="en-US"/>
          </a:p>
        </p:txBody>
      </p:sp>
      <p:sp>
        <p:nvSpPr>
          <p:cNvPr id="645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pPr>
              <a:defRPr/>
            </a:pPr>
            <a:fld id="{526993EE-7FF7-42F2-AE3F-6F9AC40AD5AC}" type="slidenum">
              <a:rPr lang="en-US"/>
              <a:pPr>
                <a:defRPr/>
              </a:pPr>
              <a:t>‹#›</a:t>
            </a:fld>
            <a:endParaRPr lang="en-US" dirty="0"/>
          </a:p>
        </p:txBody>
      </p:sp>
    </p:spTree>
    <p:extLst>
      <p:ext uri="{BB962C8B-B14F-4D97-AF65-F5344CB8AC3E}">
        <p14:creationId xmlns:p14="http://schemas.microsoft.com/office/powerpoint/2010/main" val="38606406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itchFamily="18" charset="0"/>
              </a:defRPr>
            </a:lvl1pPr>
            <a:lvl2pPr marL="742950" indent="-285750" eaLnBrk="0" hangingPunct="0">
              <a:defRPr sz="2000">
                <a:solidFill>
                  <a:srgbClr val="FFFFFF"/>
                </a:solidFill>
                <a:latin typeface="Times New Roman" pitchFamily="18" charset="0"/>
              </a:defRPr>
            </a:lvl2pPr>
            <a:lvl3pPr marL="1143000" indent="-228600" eaLnBrk="0" hangingPunct="0">
              <a:defRPr sz="2000">
                <a:solidFill>
                  <a:srgbClr val="FFFFFF"/>
                </a:solidFill>
                <a:latin typeface="Times New Roman" pitchFamily="18" charset="0"/>
              </a:defRPr>
            </a:lvl3pPr>
            <a:lvl4pPr marL="1600200" indent="-228600" eaLnBrk="0" hangingPunct="0">
              <a:defRPr sz="2000">
                <a:solidFill>
                  <a:srgbClr val="FFFFFF"/>
                </a:solidFill>
                <a:latin typeface="Times New Roman" pitchFamily="18" charset="0"/>
              </a:defRPr>
            </a:lvl4pPr>
            <a:lvl5pPr marL="2057400" indent="-228600" eaLnBrk="0" hangingPunct="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pPr eaLnBrk="1" hangingPunct="1"/>
            <a:fld id="{375F888F-3902-4E3A-ACE6-7D3AAFAFC37C}" type="slidenum">
              <a:rPr lang="en-US" altLang="en-US" sz="1200" smtClean="0">
                <a:solidFill>
                  <a:schemeClr val="tx1"/>
                </a:solidFill>
              </a:rPr>
              <a:pPr eaLnBrk="1" hangingPunct="1"/>
              <a:t>1</a:t>
            </a:fld>
            <a:endParaRPr lang="en-US" altLang="en-US" sz="1200" smtClean="0">
              <a:solidFill>
                <a:schemeClr val="tx1"/>
              </a:solidFill>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C"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itchFamily="18" charset="0"/>
              </a:defRPr>
            </a:lvl1pPr>
            <a:lvl2pPr marL="742950" indent="-285750" eaLnBrk="0" hangingPunct="0">
              <a:defRPr sz="2000">
                <a:solidFill>
                  <a:srgbClr val="FFFFFF"/>
                </a:solidFill>
                <a:latin typeface="Times New Roman" pitchFamily="18" charset="0"/>
              </a:defRPr>
            </a:lvl2pPr>
            <a:lvl3pPr marL="1143000" indent="-228600" eaLnBrk="0" hangingPunct="0">
              <a:defRPr sz="2000">
                <a:solidFill>
                  <a:srgbClr val="FFFFFF"/>
                </a:solidFill>
                <a:latin typeface="Times New Roman" pitchFamily="18" charset="0"/>
              </a:defRPr>
            </a:lvl3pPr>
            <a:lvl4pPr marL="1600200" indent="-228600" eaLnBrk="0" hangingPunct="0">
              <a:defRPr sz="2000">
                <a:solidFill>
                  <a:srgbClr val="FFFFFF"/>
                </a:solidFill>
                <a:latin typeface="Times New Roman" pitchFamily="18" charset="0"/>
              </a:defRPr>
            </a:lvl4pPr>
            <a:lvl5pPr marL="2057400" indent="-228600" eaLnBrk="0" hangingPunct="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pPr eaLnBrk="1" hangingPunct="1"/>
            <a:fld id="{B29EB107-B63F-49A1-BECE-0AEA3D8CE835}" type="slidenum">
              <a:rPr lang="en-US" altLang="en-US" sz="1200" smtClean="0">
                <a:solidFill>
                  <a:schemeClr val="tx1"/>
                </a:solidFill>
              </a:rPr>
              <a:pPr eaLnBrk="1" hangingPunct="1"/>
              <a:t>2</a:t>
            </a:fld>
            <a:endParaRPr lang="en-US" altLang="en-US" sz="1200" smtClean="0">
              <a:solidFill>
                <a:schemeClr val="tx1"/>
              </a:solidFill>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Table description:</a:t>
            </a:r>
            <a:r>
              <a:rPr lang="en-US" baseline="0" dirty="0" smtClean="0"/>
              <a:t> A list of Selected Path class methods and a description of each.</a:t>
            </a:r>
            <a:endParaRPr lang="en-US" dirty="0"/>
          </a:p>
        </p:txBody>
      </p:sp>
      <p:sp>
        <p:nvSpPr>
          <p:cNvPr id="4" name="Slide Number Placeholder 3"/>
          <p:cNvSpPr>
            <a:spLocks noGrp="1"/>
          </p:cNvSpPr>
          <p:nvPr>
            <p:ph type="sldNum" sz="quarter" idx="10"/>
          </p:nvPr>
        </p:nvSpPr>
        <p:spPr/>
        <p:txBody>
          <a:bodyPr/>
          <a:lstStyle/>
          <a:p>
            <a:pPr>
              <a:defRPr/>
            </a:pPr>
            <a:fld id="{526993EE-7FF7-42F2-AE3F-6F9AC40AD5AC}" type="slidenum">
              <a:rPr lang="en-US" smtClean="0"/>
              <a:pPr>
                <a:defRPr/>
              </a:pPr>
              <a:t>9</a:t>
            </a:fld>
            <a:endParaRPr lang="en-US" dirty="0"/>
          </a:p>
        </p:txBody>
      </p:sp>
    </p:spTree>
    <p:extLst>
      <p:ext uri="{BB962C8B-B14F-4D97-AF65-F5344CB8AC3E}">
        <p14:creationId xmlns:p14="http://schemas.microsoft.com/office/powerpoint/2010/main" val="3513851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Table description: A list of selected classes used for input and output and a description of each.</a:t>
            </a:r>
            <a:endParaRPr lang="en-US" dirty="0"/>
          </a:p>
        </p:txBody>
      </p:sp>
      <p:sp>
        <p:nvSpPr>
          <p:cNvPr id="4" name="Slide Number Placeholder 3"/>
          <p:cNvSpPr>
            <a:spLocks noGrp="1"/>
          </p:cNvSpPr>
          <p:nvPr>
            <p:ph type="sldNum" sz="quarter" idx="10"/>
          </p:nvPr>
        </p:nvSpPr>
        <p:spPr/>
        <p:txBody>
          <a:bodyPr/>
          <a:lstStyle/>
          <a:p>
            <a:pPr>
              <a:defRPr/>
            </a:pPr>
            <a:fld id="{526993EE-7FF7-42F2-AE3F-6F9AC40AD5AC}" type="slidenum">
              <a:rPr lang="en-US" smtClean="0"/>
              <a:pPr>
                <a:defRPr/>
              </a:pPr>
              <a:t>22</a:t>
            </a:fld>
            <a:endParaRPr lang="en-US" dirty="0"/>
          </a:p>
        </p:txBody>
      </p:sp>
    </p:spTree>
    <p:extLst>
      <p:ext uri="{BB962C8B-B14F-4D97-AF65-F5344CB8AC3E}">
        <p14:creationId xmlns:p14="http://schemas.microsoft.com/office/powerpoint/2010/main" val="2159123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Table</a:t>
            </a:r>
            <a:r>
              <a:rPr lang="en-US" baseline="0" dirty="0" smtClean="0"/>
              <a:t> description: A list of selected </a:t>
            </a:r>
            <a:r>
              <a:rPr lang="en-US" baseline="0" dirty="0" err="1" smtClean="0"/>
              <a:t>StandardOpenOption</a:t>
            </a:r>
            <a:r>
              <a:rPr lang="en-US" baseline="0" dirty="0" smtClean="0"/>
              <a:t> constants and a description of each.</a:t>
            </a:r>
            <a:endParaRPr lang="en-US" dirty="0"/>
          </a:p>
        </p:txBody>
      </p:sp>
      <p:sp>
        <p:nvSpPr>
          <p:cNvPr id="4" name="Slide Number Placeholder 3"/>
          <p:cNvSpPr>
            <a:spLocks noGrp="1"/>
          </p:cNvSpPr>
          <p:nvPr>
            <p:ph type="sldNum" sz="quarter" idx="10"/>
          </p:nvPr>
        </p:nvSpPr>
        <p:spPr/>
        <p:txBody>
          <a:bodyPr/>
          <a:lstStyle/>
          <a:p>
            <a:pPr>
              <a:defRPr/>
            </a:pPr>
            <a:fld id="{526993EE-7FF7-42F2-AE3F-6F9AC40AD5AC}" type="slidenum">
              <a:rPr lang="en-US" smtClean="0"/>
              <a:pPr>
                <a:defRPr/>
              </a:pPr>
              <a:t>24</a:t>
            </a:fld>
            <a:endParaRPr lang="en-US" dirty="0"/>
          </a:p>
        </p:txBody>
      </p:sp>
    </p:spTree>
    <p:extLst>
      <p:ext uri="{BB962C8B-B14F-4D97-AF65-F5344CB8AC3E}">
        <p14:creationId xmlns:p14="http://schemas.microsoft.com/office/powerpoint/2010/main" val="3771292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Table </a:t>
            </a:r>
            <a:r>
              <a:rPr lang="en-US" dirty="0" err="1" smtClean="0"/>
              <a:t>decription</a:t>
            </a:r>
            <a:r>
              <a:rPr lang="en-US" dirty="0" smtClean="0"/>
              <a:t>: A list of selected</a:t>
            </a:r>
            <a:r>
              <a:rPr lang="en-US" baseline="0" dirty="0" smtClean="0"/>
              <a:t> </a:t>
            </a:r>
            <a:r>
              <a:rPr lang="en-US" baseline="0" dirty="0" err="1" smtClean="0"/>
              <a:t>BufferedReader</a:t>
            </a:r>
            <a:r>
              <a:rPr lang="en-US" baseline="0" dirty="0" smtClean="0"/>
              <a:t> methods and a description of each.</a:t>
            </a:r>
            <a:endParaRPr lang="en-US" dirty="0"/>
          </a:p>
        </p:txBody>
      </p:sp>
      <p:sp>
        <p:nvSpPr>
          <p:cNvPr id="4" name="Slide Number Placeholder 3"/>
          <p:cNvSpPr>
            <a:spLocks noGrp="1"/>
          </p:cNvSpPr>
          <p:nvPr>
            <p:ph type="sldNum" sz="quarter" idx="10"/>
          </p:nvPr>
        </p:nvSpPr>
        <p:spPr/>
        <p:txBody>
          <a:bodyPr/>
          <a:lstStyle/>
          <a:p>
            <a:pPr>
              <a:defRPr/>
            </a:pPr>
            <a:fld id="{526993EE-7FF7-42F2-AE3F-6F9AC40AD5AC}" type="slidenum">
              <a:rPr lang="en-US" smtClean="0"/>
              <a:pPr>
                <a:defRPr/>
              </a:pPr>
              <a:t>28</a:t>
            </a:fld>
            <a:endParaRPr lang="en-US" dirty="0"/>
          </a:p>
        </p:txBody>
      </p:sp>
    </p:spTree>
    <p:extLst>
      <p:ext uri="{BB962C8B-B14F-4D97-AF65-F5344CB8AC3E}">
        <p14:creationId xmlns:p14="http://schemas.microsoft.com/office/powerpoint/2010/main" val="3458206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Table description: A list of </a:t>
            </a:r>
            <a:r>
              <a:rPr lang="en-US" dirty="0" err="1" smtClean="0"/>
              <a:t>BufferedWriter</a:t>
            </a:r>
            <a:r>
              <a:rPr lang="en-US" baseline="0" dirty="0" smtClean="0"/>
              <a:t> methods and a description of each.</a:t>
            </a:r>
            <a:endParaRPr lang="en-US" dirty="0"/>
          </a:p>
        </p:txBody>
      </p:sp>
      <p:sp>
        <p:nvSpPr>
          <p:cNvPr id="4" name="Slide Number Placeholder 3"/>
          <p:cNvSpPr>
            <a:spLocks noGrp="1"/>
          </p:cNvSpPr>
          <p:nvPr>
            <p:ph type="sldNum" sz="quarter" idx="10"/>
          </p:nvPr>
        </p:nvSpPr>
        <p:spPr/>
        <p:txBody>
          <a:bodyPr/>
          <a:lstStyle/>
          <a:p>
            <a:pPr>
              <a:defRPr/>
            </a:pPr>
            <a:fld id="{526993EE-7FF7-42F2-AE3F-6F9AC40AD5AC}" type="slidenum">
              <a:rPr lang="en-US" smtClean="0"/>
              <a:pPr>
                <a:defRPr/>
              </a:pPr>
              <a:t>31</a:t>
            </a:fld>
            <a:endParaRPr lang="en-US" dirty="0"/>
          </a:p>
        </p:txBody>
      </p:sp>
    </p:spTree>
    <p:extLst>
      <p:ext uri="{BB962C8B-B14F-4D97-AF65-F5344CB8AC3E}">
        <p14:creationId xmlns:p14="http://schemas.microsoft.com/office/powerpoint/2010/main" val="1861130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Table description:</a:t>
            </a:r>
            <a:r>
              <a:rPr lang="en-US" baseline="0" dirty="0" smtClean="0"/>
              <a:t> A list of Selected </a:t>
            </a:r>
            <a:r>
              <a:rPr lang="en-US" baseline="0" dirty="0" err="1" smtClean="0"/>
              <a:t>FileChannel</a:t>
            </a:r>
            <a:r>
              <a:rPr lang="en-US" baseline="0" dirty="0" smtClean="0"/>
              <a:t> methods and a description of each.</a:t>
            </a:r>
            <a:endParaRPr lang="en-US" dirty="0"/>
          </a:p>
        </p:txBody>
      </p:sp>
      <p:sp>
        <p:nvSpPr>
          <p:cNvPr id="4" name="Slide Number Placeholder 3"/>
          <p:cNvSpPr>
            <a:spLocks noGrp="1"/>
          </p:cNvSpPr>
          <p:nvPr>
            <p:ph type="sldNum" sz="quarter" idx="10"/>
          </p:nvPr>
        </p:nvSpPr>
        <p:spPr/>
        <p:txBody>
          <a:bodyPr/>
          <a:lstStyle/>
          <a:p>
            <a:pPr>
              <a:defRPr/>
            </a:pPr>
            <a:fld id="{526993EE-7FF7-42F2-AE3F-6F9AC40AD5AC}" type="slidenum">
              <a:rPr lang="en-US" smtClean="0"/>
              <a:pPr>
                <a:defRPr/>
              </a:pPr>
              <a:t>35</a:t>
            </a:fld>
            <a:endParaRPr lang="en-US" dirty="0"/>
          </a:p>
        </p:txBody>
      </p:sp>
    </p:spTree>
    <p:extLst>
      <p:ext uri="{BB962C8B-B14F-4D97-AF65-F5344CB8AC3E}">
        <p14:creationId xmlns:p14="http://schemas.microsoft.com/office/powerpoint/2010/main" val="855912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subTitle" idx="1"/>
          </p:nvPr>
        </p:nvSpPr>
        <p:spPr>
          <a:xfrm>
            <a:off x="1371600" y="2971800"/>
            <a:ext cx="7239000" cy="2590800"/>
          </a:xfrm>
        </p:spPr>
        <p:txBody>
          <a:bodyPr/>
          <a:lstStyle>
            <a:lvl1pPr marL="0" indent="0" algn="ctr">
              <a:buFontTx/>
              <a:buNone/>
              <a:defRPr sz="4300" b="1"/>
            </a:lvl1pPr>
          </a:lstStyle>
          <a:p>
            <a:r>
              <a:rPr lang="en-US" smtClean="0"/>
              <a:t>Click to edit Master subtitle style</a:t>
            </a:r>
            <a:endParaRPr lang="en-US" dirty="0"/>
          </a:p>
        </p:txBody>
      </p:sp>
    </p:spTree>
    <p:extLst>
      <p:ext uri="{BB962C8B-B14F-4D97-AF65-F5344CB8AC3E}">
        <p14:creationId xmlns:p14="http://schemas.microsoft.com/office/powerpoint/2010/main" val="4144986293"/>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p:txBody>
          <a:bodyPr/>
          <a:lstStyle>
            <a:lvl1pPr>
              <a:defRPr/>
            </a:lvl1pPr>
          </a:lstStyle>
          <a:p>
            <a:pPr>
              <a:defRPr/>
            </a:pPr>
            <a:fld id="{81CE0968-8C77-4CE3-B3F3-DD84C1A3B8C8}" type="slidenum">
              <a:rPr lang="en-US"/>
              <a:pPr>
                <a:defRPr/>
              </a:pPr>
              <a:t>‹#›</a:t>
            </a:fld>
            <a:endParaRPr lang="en-US" dirty="0"/>
          </a:p>
        </p:txBody>
      </p:sp>
    </p:spTree>
    <p:extLst>
      <p:ext uri="{BB962C8B-B14F-4D97-AF65-F5344CB8AC3E}">
        <p14:creationId xmlns:p14="http://schemas.microsoft.com/office/powerpoint/2010/main" val="866699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p:txBody>
          <a:bodyPr/>
          <a:lstStyle>
            <a:lvl1pPr>
              <a:defRPr/>
            </a:lvl1pPr>
          </a:lstStyle>
          <a:p>
            <a:pPr>
              <a:defRPr/>
            </a:pPr>
            <a:fld id="{58925CC7-9323-46AD-A9A6-AFEFC4DE0BA6}" type="slidenum">
              <a:rPr lang="en-US"/>
              <a:pPr>
                <a:defRPr/>
              </a:pPr>
              <a:t>‹#›</a:t>
            </a:fld>
            <a:endParaRPr lang="en-US" dirty="0"/>
          </a:p>
        </p:txBody>
      </p:sp>
    </p:spTree>
    <p:extLst>
      <p:ext uri="{BB962C8B-B14F-4D97-AF65-F5344CB8AC3E}">
        <p14:creationId xmlns:p14="http://schemas.microsoft.com/office/powerpoint/2010/main" val="1261255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3124200"/>
            <a:ext cx="7772400" cy="838200"/>
          </a:xfrm>
        </p:spPr>
        <p:txBody>
          <a:bodyPr/>
          <a:lstStyle>
            <a:lvl1pPr>
              <a:defRPr sz="4400"/>
            </a:lvl1pPr>
          </a:lstStyle>
          <a:p>
            <a:r>
              <a:rPr lang="en-US"/>
              <a:t>Click to edit Master title style</a:t>
            </a:r>
          </a:p>
        </p:txBody>
      </p:sp>
    </p:spTree>
    <p:extLst>
      <p:ext uri="{BB962C8B-B14F-4D97-AF65-F5344CB8AC3E}">
        <p14:creationId xmlns:p14="http://schemas.microsoft.com/office/powerpoint/2010/main" val="2607007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28750"/>
            <a:ext cx="4448175" cy="474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914400"/>
            <a:ext cx="480060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a:xfrm>
            <a:off x="4114800" y="3200400"/>
            <a:ext cx="4800600" cy="1981200"/>
          </a:xfrm>
        </p:spPr>
        <p:txBody>
          <a:bodyPr/>
          <a:lstStyle>
            <a:lvl1pPr marL="0" indent="0" algn="ctr">
              <a:buNone/>
              <a:defRPr sz="3600">
                <a:solidFill>
                  <a:schemeClr val="accent6">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393400176"/>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9"/>
          <p:cNvSpPr>
            <a:spLocks noGrp="1"/>
          </p:cNvSpPr>
          <p:nvPr>
            <p:ph type="sldNum" sz="quarter" idx="10"/>
          </p:nvPr>
        </p:nvSpPr>
        <p:spPr/>
        <p:txBody>
          <a:bodyPr/>
          <a:lstStyle>
            <a:lvl1pPr>
              <a:defRPr smtClean="0"/>
            </a:lvl1pPr>
          </a:lstStyle>
          <a:p>
            <a:pPr>
              <a:defRPr/>
            </a:pPr>
            <a:fld id="{475E10AB-FDDC-44C7-BAC7-0036186E3D10}" type="slidenum">
              <a:rPr lang="en-US"/>
              <a:pPr>
                <a:defRPr/>
              </a:pPr>
              <a:t>‹#›</a:t>
            </a:fld>
            <a:endParaRPr lang="en-US" dirty="0"/>
          </a:p>
        </p:txBody>
      </p:sp>
      <p:sp>
        <p:nvSpPr>
          <p:cNvPr id="5" name="Footer Placeholder 10"/>
          <p:cNvSpPr>
            <a:spLocks noGrp="1"/>
          </p:cNvSpPr>
          <p:nvPr>
            <p:ph type="ftr" sz="quarter" idx="11"/>
          </p:nvPr>
        </p:nvSpPr>
        <p:spPr/>
        <p:txBody>
          <a:bodyPr/>
          <a:lstStyle>
            <a:lvl1pPr>
              <a:defRPr smtClean="0"/>
            </a:lvl1pPr>
          </a:lstStyle>
          <a:p>
            <a:pPr>
              <a:defRPr/>
            </a:pPr>
            <a:r>
              <a:rPr lang="en-US"/>
              <a:t>Java Programming, Seventh Editoin</a:t>
            </a:r>
            <a:endParaRPr lang="en-US" dirty="0"/>
          </a:p>
        </p:txBody>
      </p:sp>
    </p:spTree>
    <p:extLst>
      <p:ext uri="{BB962C8B-B14F-4D97-AF65-F5344CB8AC3E}">
        <p14:creationId xmlns:p14="http://schemas.microsoft.com/office/powerpoint/2010/main" val="3936489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6"/>
          <p:cNvSpPr>
            <a:spLocks noGrp="1"/>
          </p:cNvSpPr>
          <p:nvPr>
            <p:ph type="dt" sz="half" idx="10"/>
          </p:nvPr>
        </p:nvSpPr>
        <p:spPr>
          <a:xfrm>
            <a:off x="457200" y="6356350"/>
            <a:ext cx="5791200" cy="365125"/>
          </a:xfrm>
          <a:prstGeom prst="rect">
            <a:avLst/>
          </a:prstGeom>
        </p:spPr>
        <p:txBody>
          <a:bodyPr/>
          <a:lstStyle>
            <a:lvl1pPr>
              <a:defRPr/>
            </a:lvl1pPr>
          </a:lstStyle>
          <a:p>
            <a:pPr>
              <a:defRPr/>
            </a:pPr>
            <a:endParaRPr lang="en-US"/>
          </a:p>
        </p:txBody>
      </p:sp>
      <p:sp>
        <p:nvSpPr>
          <p:cNvPr id="5" name="Slide Number Placeholder 7"/>
          <p:cNvSpPr>
            <a:spLocks noGrp="1"/>
          </p:cNvSpPr>
          <p:nvPr>
            <p:ph type="sldNum" sz="quarter" idx="11"/>
          </p:nvPr>
        </p:nvSpPr>
        <p:spPr/>
        <p:txBody>
          <a:bodyPr/>
          <a:lstStyle>
            <a:lvl1pPr>
              <a:defRPr smtClean="0"/>
            </a:lvl1pPr>
          </a:lstStyle>
          <a:p>
            <a:pPr>
              <a:defRPr/>
            </a:pPr>
            <a:fld id="{EE2C160C-480C-4A5E-B8F4-40982DAC9D9F}" type="slidenum">
              <a:rPr lang="en-US"/>
              <a:pPr>
                <a:defRPr/>
              </a:pPr>
              <a:t>‹#›</a:t>
            </a:fld>
            <a:endParaRPr lang="en-US" dirty="0"/>
          </a:p>
        </p:txBody>
      </p:sp>
      <p:sp>
        <p:nvSpPr>
          <p:cNvPr id="6" name="Footer Placeholder 8"/>
          <p:cNvSpPr>
            <a:spLocks noGrp="1"/>
          </p:cNvSpPr>
          <p:nvPr>
            <p:ph type="ftr" sz="quarter" idx="12"/>
          </p:nvPr>
        </p:nvSpPr>
        <p:spPr/>
        <p:txBody>
          <a:bodyPr/>
          <a:lstStyle>
            <a:lvl1pPr>
              <a:defRPr smtClean="0"/>
            </a:lvl1pPr>
          </a:lstStyle>
          <a:p>
            <a:pPr>
              <a:defRPr/>
            </a:pPr>
            <a:r>
              <a:rPr lang="en-US"/>
              <a:t>Java Programming, Seventh Editoin</a:t>
            </a:r>
            <a:endParaRPr lang="en-US" dirty="0"/>
          </a:p>
        </p:txBody>
      </p:sp>
    </p:spTree>
    <p:extLst>
      <p:ext uri="{BB962C8B-B14F-4D97-AF65-F5344CB8AC3E}">
        <p14:creationId xmlns:p14="http://schemas.microsoft.com/office/powerpoint/2010/main" val="11862945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a:xfrm>
            <a:off x="457200" y="6356350"/>
            <a:ext cx="5791200" cy="365125"/>
          </a:xfrm>
          <a:prstGeom prst="rect">
            <a:avLst/>
          </a:prstGeom>
        </p:spPr>
        <p:txBody>
          <a:bodyPr/>
          <a:lstStyle>
            <a:lvl1pPr>
              <a:defRPr/>
            </a:lvl1pPr>
          </a:lstStyle>
          <a:p>
            <a:pPr>
              <a:defRPr/>
            </a:pPr>
            <a:endParaRPr lang="en-US"/>
          </a:p>
        </p:txBody>
      </p:sp>
      <p:sp>
        <p:nvSpPr>
          <p:cNvPr id="6" name="Slide Number Placeholder 8"/>
          <p:cNvSpPr>
            <a:spLocks noGrp="1"/>
          </p:cNvSpPr>
          <p:nvPr>
            <p:ph type="sldNum" sz="quarter" idx="11"/>
          </p:nvPr>
        </p:nvSpPr>
        <p:spPr/>
        <p:txBody>
          <a:bodyPr/>
          <a:lstStyle>
            <a:lvl1pPr>
              <a:defRPr smtClean="0"/>
            </a:lvl1pPr>
          </a:lstStyle>
          <a:p>
            <a:pPr>
              <a:defRPr/>
            </a:pPr>
            <a:fld id="{CB527459-4791-4A0E-B5A4-05CB4DA8592F}" type="slidenum">
              <a:rPr lang="en-US"/>
              <a:pPr>
                <a:defRPr/>
              </a:pPr>
              <a:t>‹#›</a:t>
            </a:fld>
            <a:endParaRPr lang="en-US" dirty="0"/>
          </a:p>
        </p:txBody>
      </p:sp>
      <p:sp>
        <p:nvSpPr>
          <p:cNvPr id="7" name="Footer Placeholder 9"/>
          <p:cNvSpPr>
            <a:spLocks noGrp="1"/>
          </p:cNvSpPr>
          <p:nvPr>
            <p:ph type="ftr" sz="quarter" idx="12"/>
          </p:nvPr>
        </p:nvSpPr>
        <p:spPr/>
        <p:txBody>
          <a:bodyPr/>
          <a:lstStyle>
            <a:lvl1pPr>
              <a:defRPr smtClean="0"/>
            </a:lvl1pPr>
          </a:lstStyle>
          <a:p>
            <a:pPr>
              <a:defRPr/>
            </a:pPr>
            <a:r>
              <a:rPr lang="en-US"/>
              <a:t>Java Programming, Seventh Editoin</a:t>
            </a:r>
            <a:endParaRPr lang="en-US" dirty="0"/>
          </a:p>
        </p:txBody>
      </p:sp>
    </p:spTree>
    <p:extLst>
      <p:ext uri="{BB962C8B-B14F-4D97-AF65-F5344CB8AC3E}">
        <p14:creationId xmlns:p14="http://schemas.microsoft.com/office/powerpoint/2010/main" val="34739497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a:xfrm>
            <a:off x="457200" y="6356350"/>
            <a:ext cx="5791200" cy="365125"/>
          </a:xfrm>
          <a:prstGeom prst="rect">
            <a:avLst/>
          </a:prstGeom>
        </p:spPr>
        <p:txBody>
          <a:bodyPr/>
          <a:lstStyle>
            <a:lvl1pPr>
              <a:defRPr/>
            </a:lvl1pPr>
          </a:lstStyle>
          <a:p>
            <a:pPr>
              <a:defRPr/>
            </a:pPr>
            <a:endParaRPr lang="en-US"/>
          </a:p>
        </p:txBody>
      </p:sp>
      <p:sp>
        <p:nvSpPr>
          <p:cNvPr id="8" name="Slide Number Placeholder 10"/>
          <p:cNvSpPr>
            <a:spLocks noGrp="1"/>
          </p:cNvSpPr>
          <p:nvPr>
            <p:ph type="sldNum" sz="quarter" idx="11"/>
          </p:nvPr>
        </p:nvSpPr>
        <p:spPr/>
        <p:txBody>
          <a:bodyPr/>
          <a:lstStyle>
            <a:lvl1pPr>
              <a:defRPr smtClean="0"/>
            </a:lvl1pPr>
          </a:lstStyle>
          <a:p>
            <a:pPr>
              <a:defRPr/>
            </a:pPr>
            <a:fld id="{EE70907D-5D3D-4135-B198-E086A379E0FA}" type="slidenum">
              <a:rPr lang="en-US"/>
              <a:pPr>
                <a:defRPr/>
              </a:pPr>
              <a:t>‹#›</a:t>
            </a:fld>
            <a:endParaRPr lang="en-US" dirty="0"/>
          </a:p>
        </p:txBody>
      </p:sp>
      <p:sp>
        <p:nvSpPr>
          <p:cNvPr id="9" name="Footer Placeholder 11"/>
          <p:cNvSpPr>
            <a:spLocks noGrp="1"/>
          </p:cNvSpPr>
          <p:nvPr>
            <p:ph type="ftr" sz="quarter" idx="12"/>
          </p:nvPr>
        </p:nvSpPr>
        <p:spPr/>
        <p:txBody>
          <a:bodyPr/>
          <a:lstStyle>
            <a:lvl1pPr>
              <a:defRPr smtClean="0"/>
            </a:lvl1pPr>
          </a:lstStyle>
          <a:p>
            <a:pPr>
              <a:defRPr/>
            </a:pPr>
            <a:r>
              <a:rPr lang="en-US"/>
              <a:t>Java Programming, Seventh Editoin</a:t>
            </a:r>
            <a:endParaRPr lang="en-US" dirty="0"/>
          </a:p>
        </p:txBody>
      </p:sp>
    </p:spTree>
    <p:extLst>
      <p:ext uri="{BB962C8B-B14F-4D97-AF65-F5344CB8AC3E}">
        <p14:creationId xmlns:p14="http://schemas.microsoft.com/office/powerpoint/2010/main" val="34283770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5"/>
          <p:cNvSpPr>
            <a:spLocks noGrp="1"/>
          </p:cNvSpPr>
          <p:nvPr>
            <p:ph type="dt" sz="half" idx="10"/>
          </p:nvPr>
        </p:nvSpPr>
        <p:spPr>
          <a:xfrm>
            <a:off x="457200" y="6356350"/>
            <a:ext cx="5791200" cy="365125"/>
          </a:xfrm>
          <a:prstGeom prst="rect">
            <a:avLst/>
          </a:prstGeom>
        </p:spPr>
        <p:txBody>
          <a:bodyPr/>
          <a:lstStyle>
            <a:lvl1pPr>
              <a:defRPr/>
            </a:lvl1pPr>
          </a:lstStyle>
          <a:p>
            <a:pPr>
              <a:defRPr/>
            </a:pPr>
            <a:endParaRPr lang="en-US"/>
          </a:p>
        </p:txBody>
      </p:sp>
      <p:sp>
        <p:nvSpPr>
          <p:cNvPr id="4" name="Slide Number Placeholder 6"/>
          <p:cNvSpPr>
            <a:spLocks noGrp="1"/>
          </p:cNvSpPr>
          <p:nvPr>
            <p:ph type="sldNum" sz="quarter" idx="11"/>
          </p:nvPr>
        </p:nvSpPr>
        <p:spPr/>
        <p:txBody>
          <a:bodyPr/>
          <a:lstStyle>
            <a:lvl1pPr>
              <a:defRPr smtClean="0"/>
            </a:lvl1pPr>
          </a:lstStyle>
          <a:p>
            <a:pPr>
              <a:defRPr/>
            </a:pPr>
            <a:fld id="{C6DB6457-C417-4DF5-A187-5A2DF359DFFE}" type="slidenum">
              <a:rPr lang="en-US"/>
              <a:pPr>
                <a:defRPr/>
              </a:pPr>
              <a:t>‹#›</a:t>
            </a:fld>
            <a:endParaRPr lang="en-US" dirty="0"/>
          </a:p>
        </p:txBody>
      </p:sp>
      <p:sp>
        <p:nvSpPr>
          <p:cNvPr id="5" name="Footer Placeholder 7"/>
          <p:cNvSpPr>
            <a:spLocks noGrp="1"/>
          </p:cNvSpPr>
          <p:nvPr>
            <p:ph type="ftr" sz="quarter" idx="12"/>
          </p:nvPr>
        </p:nvSpPr>
        <p:spPr/>
        <p:txBody>
          <a:bodyPr/>
          <a:lstStyle>
            <a:lvl1pPr>
              <a:defRPr smtClean="0"/>
            </a:lvl1pPr>
          </a:lstStyle>
          <a:p>
            <a:pPr>
              <a:defRPr/>
            </a:pPr>
            <a:r>
              <a:rPr lang="en-US"/>
              <a:t>Java Programming, Seventh Editoin</a:t>
            </a:r>
            <a:endParaRPr lang="en-US" dirty="0"/>
          </a:p>
        </p:txBody>
      </p:sp>
    </p:spTree>
    <p:extLst>
      <p:ext uri="{BB962C8B-B14F-4D97-AF65-F5344CB8AC3E}">
        <p14:creationId xmlns:p14="http://schemas.microsoft.com/office/powerpoint/2010/main" val="5691823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4"/>
          <p:cNvSpPr>
            <a:spLocks noGrp="1"/>
          </p:cNvSpPr>
          <p:nvPr>
            <p:ph type="dt" sz="half" idx="10"/>
          </p:nvPr>
        </p:nvSpPr>
        <p:spPr>
          <a:xfrm>
            <a:off x="457200" y="6356350"/>
            <a:ext cx="5791200" cy="365125"/>
          </a:xfrm>
          <a:prstGeom prst="rect">
            <a:avLst/>
          </a:prstGeom>
        </p:spPr>
        <p:txBody>
          <a:bodyPr/>
          <a:lstStyle>
            <a:lvl1pPr>
              <a:defRPr/>
            </a:lvl1pPr>
          </a:lstStyle>
          <a:p>
            <a:pPr>
              <a:defRPr/>
            </a:pPr>
            <a:endParaRPr lang="en-US"/>
          </a:p>
        </p:txBody>
      </p:sp>
      <p:sp>
        <p:nvSpPr>
          <p:cNvPr id="3" name="Slide Number Placeholder 5"/>
          <p:cNvSpPr>
            <a:spLocks noGrp="1"/>
          </p:cNvSpPr>
          <p:nvPr>
            <p:ph type="sldNum" sz="quarter" idx="11"/>
          </p:nvPr>
        </p:nvSpPr>
        <p:spPr/>
        <p:txBody>
          <a:bodyPr/>
          <a:lstStyle>
            <a:lvl1pPr>
              <a:defRPr smtClean="0"/>
            </a:lvl1pPr>
          </a:lstStyle>
          <a:p>
            <a:pPr>
              <a:defRPr/>
            </a:pPr>
            <a:fld id="{D16F8F5E-83F6-48DF-95D5-2F949F7D7A77}" type="slidenum">
              <a:rPr lang="en-US"/>
              <a:pPr>
                <a:defRPr/>
              </a:pPr>
              <a:t>‹#›</a:t>
            </a:fld>
            <a:endParaRPr lang="en-US" dirty="0"/>
          </a:p>
        </p:txBody>
      </p:sp>
      <p:sp>
        <p:nvSpPr>
          <p:cNvPr id="4" name="Footer Placeholder 6"/>
          <p:cNvSpPr>
            <a:spLocks noGrp="1"/>
          </p:cNvSpPr>
          <p:nvPr>
            <p:ph type="ftr" sz="quarter" idx="12"/>
          </p:nvPr>
        </p:nvSpPr>
        <p:spPr/>
        <p:txBody>
          <a:bodyPr/>
          <a:lstStyle>
            <a:lvl1pPr>
              <a:defRPr smtClean="0"/>
            </a:lvl1pPr>
          </a:lstStyle>
          <a:p>
            <a:pPr>
              <a:defRPr/>
            </a:pPr>
            <a:r>
              <a:rPr lang="en-US"/>
              <a:t>Java Programming, Seventh Editoin</a:t>
            </a:r>
            <a:endParaRPr lang="en-US" dirty="0"/>
          </a:p>
        </p:txBody>
      </p:sp>
    </p:spTree>
    <p:extLst>
      <p:ext uri="{BB962C8B-B14F-4D97-AF65-F5344CB8AC3E}">
        <p14:creationId xmlns:p14="http://schemas.microsoft.com/office/powerpoint/2010/main" val="1306082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6"/>
          <p:cNvSpPr>
            <a:spLocks noGrp="1" noChangeArrowheads="1"/>
          </p:cNvSpPr>
          <p:nvPr>
            <p:ph type="sldNum" sz="quarter" idx="10"/>
          </p:nvPr>
        </p:nvSpPr>
        <p:spPr/>
        <p:txBody>
          <a:bodyPr/>
          <a:lstStyle>
            <a:lvl1pPr>
              <a:defRPr/>
            </a:lvl1pPr>
          </a:lstStyle>
          <a:p>
            <a:pPr>
              <a:defRPr/>
            </a:pPr>
            <a:fld id="{5F65FF2F-7E24-4757-BBC0-E53A87F30900}" type="slidenum">
              <a:rPr lang="en-US"/>
              <a:pPr>
                <a:defRPr/>
              </a:pPr>
              <a:t>‹#›</a:t>
            </a:fld>
            <a:endParaRPr lang="en-US" dirty="0"/>
          </a:p>
        </p:txBody>
      </p:sp>
    </p:spTree>
    <p:extLst>
      <p:ext uri="{BB962C8B-B14F-4D97-AF65-F5344CB8AC3E}">
        <p14:creationId xmlns:p14="http://schemas.microsoft.com/office/powerpoint/2010/main" val="18806028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7"/>
          <p:cNvSpPr>
            <a:spLocks noGrp="1"/>
          </p:cNvSpPr>
          <p:nvPr>
            <p:ph type="dt" sz="half" idx="10"/>
          </p:nvPr>
        </p:nvSpPr>
        <p:spPr>
          <a:xfrm>
            <a:off x="457200" y="6356350"/>
            <a:ext cx="5791200" cy="365125"/>
          </a:xfrm>
          <a:prstGeom prst="rect">
            <a:avLst/>
          </a:prstGeom>
        </p:spPr>
        <p:txBody>
          <a:bodyPr/>
          <a:lstStyle>
            <a:lvl1pPr>
              <a:defRPr/>
            </a:lvl1pPr>
          </a:lstStyle>
          <a:p>
            <a:pPr>
              <a:defRPr/>
            </a:pPr>
            <a:endParaRPr lang="en-US"/>
          </a:p>
        </p:txBody>
      </p:sp>
      <p:sp>
        <p:nvSpPr>
          <p:cNvPr id="6" name="Slide Number Placeholder 8"/>
          <p:cNvSpPr>
            <a:spLocks noGrp="1"/>
          </p:cNvSpPr>
          <p:nvPr>
            <p:ph type="sldNum" sz="quarter" idx="11"/>
          </p:nvPr>
        </p:nvSpPr>
        <p:spPr/>
        <p:txBody>
          <a:bodyPr/>
          <a:lstStyle>
            <a:lvl1pPr>
              <a:defRPr smtClean="0"/>
            </a:lvl1pPr>
          </a:lstStyle>
          <a:p>
            <a:pPr>
              <a:defRPr/>
            </a:pPr>
            <a:fld id="{C04B8E21-00D4-444F-98C0-B86A5409E5C3}" type="slidenum">
              <a:rPr lang="en-US"/>
              <a:pPr>
                <a:defRPr/>
              </a:pPr>
              <a:t>‹#›</a:t>
            </a:fld>
            <a:endParaRPr lang="en-US" dirty="0"/>
          </a:p>
        </p:txBody>
      </p:sp>
      <p:sp>
        <p:nvSpPr>
          <p:cNvPr id="7" name="Footer Placeholder 9"/>
          <p:cNvSpPr>
            <a:spLocks noGrp="1"/>
          </p:cNvSpPr>
          <p:nvPr>
            <p:ph type="ftr" sz="quarter" idx="12"/>
          </p:nvPr>
        </p:nvSpPr>
        <p:spPr/>
        <p:txBody>
          <a:bodyPr/>
          <a:lstStyle>
            <a:lvl1pPr>
              <a:defRPr smtClean="0"/>
            </a:lvl1pPr>
          </a:lstStyle>
          <a:p>
            <a:pPr>
              <a:defRPr/>
            </a:pPr>
            <a:r>
              <a:rPr lang="en-US"/>
              <a:t>Java Programming, Seventh Editoin</a:t>
            </a:r>
            <a:endParaRPr lang="en-US" dirty="0"/>
          </a:p>
        </p:txBody>
      </p:sp>
    </p:spTree>
    <p:extLst>
      <p:ext uri="{BB962C8B-B14F-4D97-AF65-F5344CB8AC3E}">
        <p14:creationId xmlns:p14="http://schemas.microsoft.com/office/powerpoint/2010/main" val="16288475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7"/>
          <p:cNvSpPr>
            <a:spLocks noGrp="1"/>
          </p:cNvSpPr>
          <p:nvPr>
            <p:ph type="dt" sz="half" idx="10"/>
          </p:nvPr>
        </p:nvSpPr>
        <p:spPr>
          <a:xfrm>
            <a:off x="457200" y="6356350"/>
            <a:ext cx="5791200" cy="365125"/>
          </a:xfrm>
          <a:prstGeom prst="rect">
            <a:avLst/>
          </a:prstGeom>
        </p:spPr>
        <p:txBody>
          <a:bodyPr/>
          <a:lstStyle>
            <a:lvl1pPr>
              <a:defRPr/>
            </a:lvl1pPr>
          </a:lstStyle>
          <a:p>
            <a:pPr>
              <a:defRPr/>
            </a:pPr>
            <a:endParaRPr lang="en-US"/>
          </a:p>
        </p:txBody>
      </p:sp>
      <p:sp>
        <p:nvSpPr>
          <p:cNvPr id="6" name="Slide Number Placeholder 8"/>
          <p:cNvSpPr>
            <a:spLocks noGrp="1"/>
          </p:cNvSpPr>
          <p:nvPr>
            <p:ph type="sldNum" sz="quarter" idx="11"/>
          </p:nvPr>
        </p:nvSpPr>
        <p:spPr/>
        <p:txBody>
          <a:bodyPr/>
          <a:lstStyle>
            <a:lvl1pPr>
              <a:defRPr smtClean="0"/>
            </a:lvl1pPr>
          </a:lstStyle>
          <a:p>
            <a:pPr>
              <a:defRPr/>
            </a:pPr>
            <a:fld id="{5FAC89BF-2908-435F-B604-2D4C026F9A85}" type="slidenum">
              <a:rPr lang="en-US"/>
              <a:pPr>
                <a:defRPr/>
              </a:pPr>
              <a:t>‹#›</a:t>
            </a:fld>
            <a:endParaRPr lang="en-US" dirty="0"/>
          </a:p>
        </p:txBody>
      </p:sp>
      <p:sp>
        <p:nvSpPr>
          <p:cNvPr id="7" name="Footer Placeholder 9"/>
          <p:cNvSpPr>
            <a:spLocks noGrp="1"/>
          </p:cNvSpPr>
          <p:nvPr>
            <p:ph type="ftr" sz="quarter" idx="12"/>
          </p:nvPr>
        </p:nvSpPr>
        <p:spPr/>
        <p:txBody>
          <a:bodyPr/>
          <a:lstStyle>
            <a:lvl1pPr>
              <a:defRPr smtClean="0"/>
            </a:lvl1pPr>
          </a:lstStyle>
          <a:p>
            <a:pPr>
              <a:defRPr/>
            </a:pPr>
            <a:r>
              <a:rPr lang="en-US"/>
              <a:t>Java Programming, Seventh Editoin</a:t>
            </a:r>
            <a:endParaRPr lang="en-US" dirty="0"/>
          </a:p>
        </p:txBody>
      </p:sp>
    </p:spTree>
    <p:extLst>
      <p:ext uri="{BB962C8B-B14F-4D97-AF65-F5344CB8AC3E}">
        <p14:creationId xmlns:p14="http://schemas.microsoft.com/office/powerpoint/2010/main" val="20566299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a:xfrm>
            <a:off x="457200" y="6356350"/>
            <a:ext cx="5791200" cy="365125"/>
          </a:xfrm>
          <a:prstGeom prst="rect">
            <a:avLst/>
          </a:prstGeom>
        </p:spPr>
        <p:txBody>
          <a:bodyPr/>
          <a:lstStyle>
            <a:lvl1pPr>
              <a:defRPr/>
            </a:lvl1pPr>
          </a:lstStyle>
          <a:p>
            <a:pPr>
              <a:defRPr/>
            </a:pPr>
            <a:endParaRPr lang="en-US"/>
          </a:p>
        </p:txBody>
      </p:sp>
      <p:sp>
        <p:nvSpPr>
          <p:cNvPr id="5" name="Slide Number Placeholder 7"/>
          <p:cNvSpPr>
            <a:spLocks noGrp="1"/>
          </p:cNvSpPr>
          <p:nvPr>
            <p:ph type="sldNum" sz="quarter" idx="11"/>
          </p:nvPr>
        </p:nvSpPr>
        <p:spPr/>
        <p:txBody>
          <a:bodyPr/>
          <a:lstStyle>
            <a:lvl1pPr>
              <a:defRPr smtClean="0"/>
            </a:lvl1pPr>
          </a:lstStyle>
          <a:p>
            <a:pPr>
              <a:defRPr/>
            </a:pPr>
            <a:fld id="{A97EE8C8-A92A-4285-A651-691C903A8707}" type="slidenum">
              <a:rPr lang="en-US"/>
              <a:pPr>
                <a:defRPr/>
              </a:pPr>
              <a:t>‹#›</a:t>
            </a:fld>
            <a:endParaRPr lang="en-US" dirty="0"/>
          </a:p>
        </p:txBody>
      </p:sp>
      <p:sp>
        <p:nvSpPr>
          <p:cNvPr id="6" name="Footer Placeholder 8"/>
          <p:cNvSpPr>
            <a:spLocks noGrp="1"/>
          </p:cNvSpPr>
          <p:nvPr>
            <p:ph type="ftr" sz="quarter" idx="12"/>
          </p:nvPr>
        </p:nvSpPr>
        <p:spPr/>
        <p:txBody>
          <a:bodyPr/>
          <a:lstStyle>
            <a:lvl1pPr>
              <a:defRPr smtClean="0"/>
            </a:lvl1pPr>
          </a:lstStyle>
          <a:p>
            <a:pPr>
              <a:defRPr/>
            </a:pPr>
            <a:r>
              <a:rPr lang="en-US"/>
              <a:t>Java Programming, Seventh Editoin</a:t>
            </a:r>
            <a:endParaRPr lang="en-US" dirty="0"/>
          </a:p>
        </p:txBody>
      </p:sp>
    </p:spTree>
    <p:extLst>
      <p:ext uri="{BB962C8B-B14F-4D97-AF65-F5344CB8AC3E}">
        <p14:creationId xmlns:p14="http://schemas.microsoft.com/office/powerpoint/2010/main" val="13929831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a:xfrm>
            <a:off x="457200" y="6356350"/>
            <a:ext cx="5791200" cy="365125"/>
          </a:xfrm>
          <a:prstGeom prst="rect">
            <a:avLst/>
          </a:prstGeom>
        </p:spPr>
        <p:txBody>
          <a:bodyPr/>
          <a:lstStyle>
            <a:lvl1pPr>
              <a:defRPr/>
            </a:lvl1pPr>
          </a:lstStyle>
          <a:p>
            <a:pPr>
              <a:defRPr/>
            </a:pPr>
            <a:endParaRPr lang="en-US"/>
          </a:p>
        </p:txBody>
      </p:sp>
      <p:sp>
        <p:nvSpPr>
          <p:cNvPr id="5" name="Slide Number Placeholder 7"/>
          <p:cNvSpPr>
            <a:spLocks noGrp="1"/>
          </p:cNvSpPr>
          <p:nvPr>
            <p:ph type="sldNum" sz="quarter" idx="11"/>
          </p:nvPr>
        </p:nvSpPr>
        <p:spPr/>
        <p:txBody>
          <a:bodyPr/>
          <a:lstStyle>
            <a:lvl1pPr>
              <a:defRPr smtClean="0"/>
            </a:lvl1pPr>
          </a:lstStyle>
          <a:p>
            <a:pPr>
              <a:defRPr/>
            </a:pPr>
            <a:fld id="{3807E5D6-9A56-47B7-8174-492C13140E61}" type="slidenum">
              <a:rPr lang="en-US"/>
              <a:pPr>
                <a:defRPr/>
              </a:pPr>
              <a:t>‹#›</a:t>
            </a:fld>
            <a:endParaRPr lang="en-US" dirty="0"/>
          </a:p>
        </p:txBody>
      </p:sp>
      <p:sp>
        <p:nvSpPr>
          <p:cNvPr id="6" name="Footer Placeholder 8"/>
          <p:cNvSpPr>
            <a:spLocks noGrp="1"/>
          </p:cNvSpPr>
          <p:nvPr>
            <p:ph type="ftr" sz="quarter" idx="12"/>
          </p:nvPr>
        </p:nvSpPr>
        <p:spPr/>
        <p:txBody>
          <a:bodyPr/>
          <a:lstStyle>
            <a:lvl1pPr>
              <a:defRPr smtClean="0"/>
            </a:lvl1pPr>
          </a:lstStyle>
          <a:p>
            <a:pPr>
              <a:defRPr/>
            </a:pPr>
            <a:r>
              <a:rPr lang="en-US"/>
              <a:t>Java Programming, Seventh Editoin</a:t>
            </a:r>
            <a:endParaRPr lang="en-US" dirty="0"/>
          </a:p>
        </p:txBody>
      </p:sp>
    </p:spTree>
    <p:extLst>
      <p:ext uri="{BB962C8B-B14F-4D97-AF65-F5344CB8AC3E}">
        <p14:creationId xmlns:p14="http://schemas.microsoft.com/office/powerpoint/2010/main" val="23564812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3124200"/>
            <a:ext cx="7772400" cy="838200"/>
          </a:xfrm>
        </p:spPr>
        <p:txBody>
          <a:bodyPr/>
          <a:lstStyle>
            <a:lvl1pPr>
              <a:defRPr sz="4400"/>
            </a:lvl1pPr>
          </a:lstStyle>
          <a:p>
            <a:r>
              <a:rPr lang="en-US"/>
              <a:t>Click to edit Master title style</a:t>
            </a:r>
          </a:p>
        </p:txBody>
      </p:sp>
    </p:spTree>
    <p:extLst>
      <p:ext uri="{BB962C8B-B14F-4D97-AF65-F5344CB8AC3E}">
        <p14:creationId xmlns:p14="http://schemas.microsoft.com/office/powerpoint/2010/main" val="4262954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p:txBody>
          <a:bodyPr/>
          <a:lstStyle>
            <a:lvl1pPr>
              <a:defRPr/>
            </a:lvl1pPr>
          </a:lstStyle>
          <a:p>
            <a:pPr>
              <a:defRPr/>
            </a:pPr>
            <a:fld id="{68365444-21A0-45B7-8B60-1D72F9F5F7F6}" type="slidenum">
              <a:rPr lang="en-US"/>
              <a:pPr>
                <a:defRPr/>
              </a:pPr>
              <a:t>‹#›</a:t>
            </a:fld>
            <a:endParaRPr lang="en-US" dirty="0"/>
          </a:p>
        </p:txBody>
      </p:sp>
    </p:spTree>
    <p:extLst>
      <p:ext uri="{BB962C8B-B14F-4D97-AF65-F5344CB8AC3E}">
        <p14:creationId xmlns:p14="http://schemas.microsoft.com/office/powerpoint/2010/main" val="3623088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p:txBody>
          <a:bodyPr/>
          <a:lstStyle>
            <a:lvl1pPr>
              <a:defRPr/>
            </a:lvl1pPr>
          </a:lstStyle>
          <a:p>
            <a:pPr>
              <a:defRPr/>
            </a:pPr>
            <a:fld id="{E72EAD6F-FA0B-475E-BCD4-01EA8FC2139C}" type="slidenum">
              <a:rPr lang="en-US"/>
              <a:pPr>
                <a:defRPr/>
              </a:pPr>
              <a:t>‹#›</a:t>
            </a:fld>
            <a:endParaRPr lang="en-US" dirty="0"/>
          </a:p>
        </p:txBody>
      </p:sp>
    </p:spTree>
    <p:extLst>
      <p:ext uri="{BB962C8B-B14F-4D97-AF65-F5344CB8AC3E}">
        <p14:creationId xmlns:p14="http://schemas.microsoft.com/office/powerpoint/2010/main" val="921773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p:txBody>
          <a:bodyPr/>
          <a:lstStyle>
            <a:lvl1pPr>
              <a:defRPr/>
            </a:lvl1pPr>
          </a:lstStyle>
          <a:p>
            <a:pPr>
              <a:defRPr/>
            </a:pPr>
            <a:fld id="{2F7753A5-B96F-4AB7-9424-4F4DD84CE915}" type="slidenum">
              <a:rPr lang="en-US"/>
              <a:pPr>
                <a:defRPr/>
              </a:pPr>
              <a:t>‹#›</a:t>
            </a:fld>
            <a:endParaRPr lang="en-US" dirty="0"/>
          </a:p>
        </p:txBody>
      </p:sp>
    </p:spTree>
    <p:extLst>
      <p:ext uri="{BB962C8B-B14F-4D97-AF65-F5344CB8AC3E}">
        <p14:creationId xmlns:p14="http://schemas.microsoft.com/office/powerpoint/2010/main" val="1917035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p:txBody>
          <a:bodyPr/>
          <a:lstStyle>
            <a:lvl1pPr>
              <a:defRPr/>
            </a:lvl1pPr>
          </a:lstStyle>
          <a:p>
            <a:pPr>
              <a:defRPr/>
            </a:pPr>
            <a:fld id="{983F9015-A266-4D99-B1DB-BFF220574628}" type="slidenum">
              <a:rPr lang="en-US"/>
              <a:pPr>
                <a:defRPr/>
              </a:pPr>
              <a:t>‹#›</a:t>
            </a:fld>
            <a:endParaRPr lang="en-US" dirty="0"/>
          </a:p>
        </p:txBody>
      </p:sp>
    </p:spTree>
    <p:extLst>
      <p:ext uri="{BB962C8B-B14F-4D97-AF65-F5344CB8AC3E}">
        <p14:creationId xmlns:p14="http://schemas.microsoft.com/office/powerpoint/2010/main" val="2941259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pPr>
              <a:defRPr/>
            </a:pPr>
            <a:fld id="{414D86FE-066C-400D-A17E-06DFBE0AE213}" type="slidenum">
              <a:rPr lang="en-US"/>
              <a:pPr>
                <a:defRPr/>
              </a:pPr>
              <a:t>‹#›</a:t>
            </a:fld>
            <a:endParaRPr lang="en-US" dirty="0"/>
          </a:p>
        </p:txBody>
      </p:sp>
    </p:spTree>
    <p:extLst>
      <p:ext uri="{BB962C8B-B14F-4D97-AF65-F5344CB8AC3E}">
        <p14:creationId xmlns:p14="http://schemas.microsoft.com/office/powerpoint/2010/main" val="3976954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p:txBody>
          <a:bodyPr/>
          <a:lstStyle>
            <a:lvl1pPr>
              <a:defRPr/>
            </a:lvl1pPr>
          </a:lstStyle>
          <a:p>
            <a:pPr>
              <a:defRPr/>
            </a:pPr>
            <a:fld id="{512DEF16-F339-4CDF-9B81-F7039DF24CFC}" type="slidenum">
              <a:rPr lang="en-US"/>
              <a:pPr>
                <a:defRPr/>
              </a:pPr>
              <a:t>‹#›</a:t>
            </a:fld>
            <a:endParaRPr lang="en-US" dirty="0"/>
          </a:p>
        </p:txBody>
      </p:sp>
    </p:spTree>
    <p:extLst>
      <p:ext uri="{BB962C8B-B14F-4D97-AF65-F5344CB8AC3E}">
        <p14:creationId xmlns:p14="http://schemas.microsoft.com/office/powerpoint/2010/main" val="3489081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p:txBody>
          <a:bodyPr/>
          <a:lstStyle>
            <a:lvl1pPr>
              <a:defRPr/>
            </a:lvl1pPr>
          </a:lstStyle>
          <a:p>
            <a:pPr>
              <a:defRPr/>
            </a:pPr>
            <a:fld id="{A9F88614-F6E6-48F9-A958-11E60DF76CA6}" type="slidenum">
              <a:rPr lang="en-US"/>
              <a:pPr>
                <a:defRPr/>
              </a:pPr>
              <a:t>‹#›</a:t>
            </a:fld>
            <a:endParaRPr lang="en-US" dirty="0"/>
          </a:p>
        </p:txBody>
      </p:sp>
    </p:spTree>
    <p:extLst>
      <p:ext uri="{BB962C8B-B14F-4D97-AF65-F5344CB8AC3E}">
        <p14:creationId xmlns:p14="http://schemas.microsoft.com/office/powerpoint/2010/main" val="1575750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3810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533400" y="1676400"/>
            <a:ext cx="8077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5"/>
          <p:cNvSpPr>
            <a:spLocks noGrp="1" noChangeArrowheads="1"/>
          </p:cNvSpPr>
          <p:nvPr>
            <p:ph type="ftr" sz="quarter" idx="3"/>
          </p:nvPr>
        </p:nvSpPr>
        <p:spPr bwMode="auto">
          <a:xfrm>
            <a:off x="533400" y="6324600"/>
            <a:ext cx="5867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222222"/>
                </a:solidFill>
                <a:latin typeface="+mn-lt"/>
              </a:defRPr>
            </a:lvl1pPr>
          </a:lstStyle>
          <a:p>
            <a:pPr>
              <a:defRPr/>
            </a:pPr>
            <a:r>
              <a:rPr lang="en-US"/>
              <a:t>Java Programming, Sixth Edition</a:t>
            </a:r>
          </a:p>
        </p:txBody>
      </p:sp>
      <p:sp>
        <p:nvSpPr>
          <p:cNvPr id="1030" name="Rectangle 6"/>
          <p:cNvSpPr>
            <a:spLocks noGrp="1" noChangeArrowheads="1"/>
          </p:cNvSpPr>
          <p:nvPr>
            <p:ph type="sldNum" sz="quarter" idx="4"/>
          </p:nvPr>
        </p:nvSpPr>
        <p:spPr bwMode="auto">
          <a:xfrm>
            <a:off x="6553200" y="6324600"/>
            <a:ext cx="2057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222222"/>
                </a:solidFill>
                <a:latin typeface="+mn-lt"/>
              </a:defRPr>
            </a:lvl1pPr>
          </a:lstStyle>
          <a:p>
            <a:pPr>
              <a:defRPr/>
            </a:pPr>
            <a:fld id="{D7E02943-DA72-4A5F-83B9-7483C9F642AF}"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 id="2147483921" r:id="rId12"/>
  </p:sldLayoutIdLst>
  <p:hf hd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charset="0"/>
        </a:defRPr>
      </a:lvl2pPr>
      <a:lvl3pPr algn="ctr" rtl="0" eaLnBrk="0" fontAlgn="base" hangingPunct="0">
        <a:spcBef>
          <a:spcPct val="0"/>
        </a:spcBef>
        <a:spcAft>
          <a:spcPct val="0"/>
        </a:spcAft>
        <a:defRPr sz="3600">
          <a:solidFill>
            <a:srgbClr val="222222"/>
          </a:solidFill>
          <a:latin typeface="Arial" charset="0"/>
        </a:defRPr>
      </a:lvl3pPr>
      <a:lvl4pPr algn="ctr" rtl="0" eaLnBrk="0" fontAlgn="base" hangingPunct="0">
        <a:spcBef>
          <a:spcPct val="0"/>
        </a:spcBef>
        <a:spcAft>
          <a:spcPct val="0"/>
        </a:spcAft>
        <a:defRPr sz="3600">
          <a:solidFill>
            <a:srgbClr val="222222"/>
          </a:solidFill>
          <a:latin typeface="Arial" charset="0"/>
        </a:defRPr>
      </a:lvl4pPr>
      <a:lvl5pPr algn="ctr" rtl="0" eaLnBrk="0" fontAlgn="base" hangingPunct="0">
        <a:spcBef>
          <a:spcPct val="0"/>
        </a:spcBef>
        <a:spcAft>
          <a:spcPct val="0"/>
        </a:spcAft>
        <a:defRPr sz="3600">
          <a:solidFill>
            <a:srgbClr val="222222"/>
          </a:solidFill>
          <a:latin typeface="Arial" charset="0"/>
        </a:defRPr>
      </a:lvl5pPr>
      <a:lvl6pPr marL="457200" algn="ctr" rtl="0" eaLnBrk="1" fontAlgn="base" hangingPunct="1">
        <a:spcBef>
          <a:spcPct val="0"/>
        </a:spcBef>
        <a:spcAft>
          <a:spcPct val="0"/>
        </a:spcAft>
        <a:defRPr sz="3600">
          <a:solidFill>
            <a:srgbClr val="222222"/>
          </a:solidFill>
          <a:latin typeface="Arial" charset="0"/>
        </a:defRPr>
      </a:lvl6pPr>
      <a:lvl7pPr marL="914400" algn="ctr" rtl="0" eaLnBrk="1" fontAlgn="base" hangingPunct="1">
        <a:spcBef>
          <a:spcPct val="0"/>
        </a:spcBef>
        <a:spcAft>
          <a:spcPct val="0"/>
        </a:spcAft>
        <a:defRPr sz="3600">
          <a:solidFill>
            <a:srgbClr val="222222"/>
          </a:solidFill>
          <a:latin typeface="Arial" charset="0"/>
        </a:defRPr>
      </a:lvl7pPr>
      <a:lvl8pPr marL="1371600" algn="ctr" rtl="0" eaLnBrk="1" fontAlgn="base" hangingPunct="1">
        <a:spcBef>
          <a:spcPct val="0"/>
        </a:spcBef>
        <a:spcAft>
          <a:spcPct val="0"/>
        </a:spcAft>
        <a:defRPr sz="3600">
          <a:solidFill>
            <a:srgbClr val="222222"/>
          </a:solidFill>
          <a:latin typeface="Arial" charset="0"/>
        </a:defRPr>
      </a:lvl8pPr>
      <a:lvl9pPr marL="1828800" algn="ctr" rtl="0" eaLnBrk="1" fontAlgn="base" hangingPunct="1">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8" descr="DECOLORED2.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2"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accent6">
                    <a:lumMod val="75000"/>
                  </a:schemeClr>
                </a:solidFill>
                <a:latin typeface="+mj-lt"/>
              </a:defRPr>
            </a:lvl1pPr>
          </a:lstStyle>
          <a:p>
            <a:pPr>
              <a:defRPr/>
            </a:pPr>
            <a:fld id="{696BB16E-E5CC-4601-8C32-F2CC2317541E}" type="slidenum">
              <a:rPr lang="en-US"/>
              <a:pPr>
                <a:defRPr/>
              </a:pPr>
              <a:t>‹#›</a:t>
            </a:fld>
            <a:endParaRPr lang="en-US" dirty="0"/>
          </a:p>
        </p:txBody>
      </p:sp>
      <p:sp>
        <p:nvSpPr>
          <p:cNvPr id="7" name="Footer Placeholder 6"/>
          <p:cNvSpPr>
            <a:spLocks noGrp="1"/>
          </p:cNvSpPr>
          <p:nvPr>
            <p:ph type="ftr" sz="quarter" idx="3"/>
          </p:nvPr>
        </p:nvSpPr>
        <p:spPr>
          <a:xfrm>
            <a:off x="457200" y="6356350"/>
            <a:ext cx="5562600" cy="365125"/>
          </a:xfrm>
          <a:prstGeom prst="rect">
            <a:avLst/>
          </a:prstGeom>
        </p:spPr>
        <p:txBody>
          <a:bodyPr vert="horz" lIns="91440" tIns="45720" rIns="91440" bIns="45720" rtlCol="0" anchor="ctr"/>
          <a:lstStyle>
            <a:lvl1pPr algn="l">
              <a:defRPr sz="1200" smtClean="0">
                <a:solidFill>
                  <a:schemeClr val="accent6">
                    <a:lumMod val="75000"/>
                  </a:schemeClr>
                </a:solidFill>
                <a:latin typeface="+mj-lt"/>
              </a:defRPr>
            </a:lvl1pPr>
          </a:lstStyle>
          <a:p>
            <a:pPr>
              <a:defRPr/>
            </a:pPr>
            <a:r>
              <a:rPr lang="en-US"/>
              <a:t>Java Programming, Sixth Edition</a:t>
            </a:r>
          </a:p>
        </p:txBody>
      </p:sp>
    </p:spTree>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 id="2147483933" r:id="rId12"/>
  </p:sldLayoutIdLst>
  <p:hf hdr="0" dt="0"/>
  <p:txStyles>
    <p:titleStyle>
      <a:lvl1pPr algn="ctr" rtl="0" fontAlgn="base">
        <a:spcBef>
          <a:spcPct val="0"/>
        </a:spcBef>
        <a:spcAft>
          <a:spcPct val="0"/>
        </a:spcAft>
        <a:defRPr sz="4400" kern="1200">
          <a:solidFill>
            <a:srgbClr val="558ED5"/>
          </a:solidFill>
          <a:latin typeface="+mj-lt"/>
          <a:ea typeface="+mj-ea"/>
          <a:cs typeface="+mj-cs"/>
        </a:defRPr>
      </a:lvl1pPr>
      <a:lvl2pPr algn="ctr" rtl="0" fontAlgn="base">
        <a:spcBef>
          <a:spcPct val="0"/>
        </a:spcBef>
        <a:spcAft>
          <a:spcPct val="0"/>
        </a:spcAft>
        <a:defRPr sz="4400">
          <a:solidFill>
            <a:srgbClr val="558ED5"/>
          </a:solidFill>
          <a:latin typeface="Calibri" pitchFamily="34" charset="0"/>
        </a:defRPr>
      </a:lvl2pPr>
      <a:lvl3pPr algn="ctr" rtl="0" fontAlgn="base">
        <a:spcBef>
          <a:spcPct val="0"/>
        </a:spcBef>
        <a:spcAft>
          <a:spcPct val="0"/>
        </a:spcAft>
        <a:defRPr sz="4400">
          <a:solidFill>
            <a:srgbClr val="558ED5"/>
          </a:solidFill>
          <a:latin typeface="Calibri" pitchFamily="34" charset="0"/>
        </a:defRPr>
      </a:lvl3pPr>
      <a:lvl4pPr algn="ctr" rtl="0" fontAlgn="base">
        <a:spcBef>
          <a:spcPct val="0"/>
        </a:spcBef>
        <a:spcAft>
          <a:spcPct val="0"/>
        </a:spcAft>
        <a:defRPr sz="4400">
          <a:solidFill>
            <a:srgbClr val="558ED5"/>
          </a:solidFill>
          <a:latin typeface="Calibri" pitchFamily="34" charset="0"/>
        </a:defRPr>
      </a:lvl4pPr>
      <a:lvl5pPr algn="ctr" rtl="0" fontAlgn="base">
        <a:spcBef>
          <a:spcPct val="0"/>
        </a:spcBef>
        <a:spcAft>
          <a:spcPct val="0"/>
        </a:spcAft>
        <a:defRPr sz="4400">
          <a:solidFill>
            <a:srgbClr val="558ED5"/>
          </a:solidFill>
          <a:latin typeface="Calibri" pitchFamily="34" charset="0"/>
        </a:defRPr>
      </a:lvl5pPr>
      <a:lvl6pPr marL="457200" algn="ctr" rtl="0" eaLnBrk="1" fontAlgn="base" hangingPunct="1">
        <a:spcBef>
          <a:spcPct val="0"/>
        </a:spcBef>
        <a:spcAft>
          <a:spcPct val="0"/>
        </a:spcAft>
        <a:defRPr sz="4400">
          <a:solidFill>
            <a:srgbClr val="558ED5"/>
          </a:solidFill>
          <a:latin typeface="Calibri" pitchFamily="34" charset="0"/>
        </a:defRPr>
      </a:lvl6pPr>
      <a:lvl7pPr marL="914400" algn="ctr" rtl="0" eaLnBrk="1" fontAlgn="base" hangingPunct="1">
        <a:spcBef>
          <a:spcPct val="0"/>
        </a:spcBef>
        <a:spcAft>
          <a:spcPct val="0"/>
        </a:spcAft>
        <a:defRPr sz="4400">
          <a:solidFill>
            <a:srgbClr val="558ED5"/>
          </a:solidFill>
          <a:latin typeface="Calibri" pitchFamily="34" charset="0"/>
        </a:defRPr>
      </a:lvl7pPr>
      <a:lvl8pPr marL="1371600" algn="ctr" rtl="0" eaLnBrk="1" fontAlgn="base" hangingPunct="1">
        <a:spcBef>
          <a:spcPct val="0"/>
        </a:spcBef>
        <a:spcAft>
          <a:spcPct val="0"/>
        </a:spcAft>
        <a:defRPr sz="4400">
          <a:solidFill>
            <a:srgbClr val="558ED5"/>
          </a:solidFill>
          <a:latin typeface="Calibri" pitchFamily="34" charset="0"/>
        </a:defRPr>
      </a:lvl8pPr>
      <a:lvl9pPr marL="1828800" algn="ctr" rtl="0" eaLnBrk="1" fontAlgn="base" hangingPunct="1">
        <a:spcBef>
          <a:spcPct val="0"/>
        </a:spcBef>
        <a:spcAft>
          <a:spcPct val="0"/>
        </a:spcAft>
        <a:defRPr sz="4400">
          <a:solidFill>
            <a:srgbClr val="558ED5"/>
          </a:solidFill>
          <a:latin typeface="Calibri" pitchFamily="34" charset="0"/>
        </a:defRPr>
      </a:lvl9pPr>
    </p:titleStyle>
    <p:bodyStyle>
      <a:lvl1pPr marL="342900" indent="-342900" algn="l" rtl="0" fontAlgn="base">
        <a:spcBef>
          <a:spcPct val="20000"/>
        </a:spcBef>
        <a:spcAft>
          <a:spcPct val="0"/>
        </a:spcAft>
        <a:buFont typeface="Arial" charset="0"/>
        <a:buChar char="•"/>
        <a:defRPr sz="28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26"/>
          <p:cNvSpPr>
            <a:spLocks noGrp="1" noChangeArrowheads="1"/>
          </p:cNvSpPr>
          <p:nvPr>
            <p:ph type="ctrTitle" idx="4294967295"/>
          </p:nvPr>
        </p:nvSpPr>
        <p:spPr>
          <a:xfrm>
            <a:off x="4114800" y="2438400"/>
            <a:ext cx="4572000" cy="3124200"/>
          </a:xfrm>
        </p:spPr>
        <p:txBody>
          <a:bodyPr/>
          <a:lstStyle/>
          <a:p>
            <a:r>
              <a:rPr lang="en-US" altLang="en-US" dirty="0" smtClean="0"/>
              <a:t>Chapter 13: </a:t>
            </a:r>
            <a:r>
              <a:rPr lang="en-US" altLang="en-US" baseline="0" dirty="0" smtClean="0"/>
              <a:t> </a:t>
            </a:r>
            <a:r>
              <a:rPr lang="en-US" altLang="en-US" dirty="0" smtClean="0"/>
              <a:t>File Input and Output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dirty="0" smtClean="0"/>
              <a:t>Retrieving Information About a Path </a:t>
            </a:r>
            <a:r>
              <a:rPr lang="en-US" altLang="en-US" dirty="0"/>
              <a:t>– Part </a:t>
            </a:r>
            <a:r>
              <a:rPr lang="en-US" altLang="en-US" dirty="0" smtClean="0"/>
              <a:t>2</a:t>
            </a:r>
          </a:p>
        </p:txBody>
      </p:sp>
      <p:pic>
        <p:nvPicPr>
          <p:cNvPr id="36869" name="Picture 5" descr="Figure 13-1 The PathDemo class. A Path’s elements are accessed using an index. The top-level element in the directory structure is located at index 0; the lowest element in the structure is accessed by them getName() method and has an index that is one less than the number of items on the list. You can use the getNameCount() method to retrieve the number of names in the list and the getName(int) method to retrieve the name in the position specified by the argument. Figure 13-1 shows a demonstration program that creates a Path.&#10;&#10;import java.nio.file.*;&#10;public class PathDemo&#10;{&#10;public static void main(String[] args)&#10;{&#10;Path filePath =&#10;Paths.get(&quot;C:\\Java\\Chapter.13\\Data.txt&quot;);&#10;int count = filePath.getNameCount();&#10;System.out.println(&quot;Path is &quot; + filePath.toString());&#10;System.out.println(&quot;File name is &quot; + filePath.getFileName());&#10;System.out.println(&quot;There are &quot; + count +&#10;&quot; elements in the file path&quot;);&#10;for(int x = 0; x &lt; count; ++x)&#10;System.out.println(&quot;Element &quot; + x + &quot; is &quot; +&#10;filePath.getName(x));&#10;}&#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668463"/>
            <a:ext cx="7010400" cy="457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fld id="{313E8BCD-AC50-42FE-B064-362374E7BF18}" type="slidenum">
              <a:rPr lang="en-US"/>
              <a:pPr>
                <a:defRPr/>
              </a:pPr>
              <a:t>10</a:t>
            </a:fld>
            <a:endParaRPr lang="en-US" dirty="0"/>
          </a:p>
        </p:txBody>
      </p:sp>
      <p:sp>
        <p:nvSpPr>
          <p:cNvPr id="5" name="Footer Placeholder 4"/>
          <p:cNvSpPr>
            <a:spLocks noGrp="1"/>
          </p:cNvSpPr>
          <p:nvPr>
            <p:ph type="ftr" sz="quarter" idx="12"/>
          </p:nvPr>
        </p:nvSpPr>
        <p:spPr>
          <a:xfrm>
            <a:off x="0" y="6324600"/>
            <a:ext cx="5867400" cy="381000"/>
          </a:xfrm>
        </p:spPr>
        <p:txBody>
          <a:bodyPr/>
          <a:lstStyle/>
          <a:p>
            <a:pPr>
              <a:defRPr/>
            </a:pPr>
            <a:r>
              <a:rPr lang="en-US" dirty="0"/>
              <a:t>Java Programming, Seventh Edition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dirty="0" smtClean="0"/>
              <a:t>Converting a Relative Path to an Absolute One</a:t>
            </a:r>
          </a:p>
        </p:txBody>
      </p:sp>
      <p:pic>
        <p:nvPicPr>
          <p:cNvPr id="37893" name="Picture 2" descr="Figure 13-3 The PathDemo2 class. The toAbsolutePath() method converts a relative path to an absolute path. For example, Figure 13-3 shows a program that asks a user for a filename and converts it to an absolute path, if necessary.&#10;&#10;import java.util.Scanner;&#10;import java.nio.file.*;&#10;public class PathDemo2&#10;{&#10;public static void main(String[] args)&#10;{&#10;String name;&#10;Scanner keyboard = new Scanner(System.in);&#10;System.out.print(&quot;Enter a file name &gt;&gt; &quot;);&#10;name = keyboard.nextLine();&#10;Path inputPath = Paths.get(name);&#10;Path fullPath = inputPath.toAbsolutePath();&#10;System.out.println(&quot;Full path is &quot; + fullPath.toString());&#10;}&#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850" y="1752600"/>
            <a:ext cx="77343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fld id="{4C005E5D-C5E4-48B0-A729-F3D6F35A4C36}" type="slidenum">
              <a:rPr lang="en-US"/>
              <a:pPr>
                <a:defRPr/>
              </a:pPr>
              <a:t>11</a:t>
            </a:fld>
            <a:endParaRPr lang="en-US" dirty="0"/>
          </a:p>
        </p:txBody>
      </p:sp>
      <p:sp>
        <p:nvSpPr>
          <p:cNvPr id="5" name="Footer Placeholder 4"/>
          <p:cNvSpPr>
            <a:spLocks noGrp="1"/>
          </p:cNvSpPr>
          <p:nvPr>
            <p:ph type="ftr" sz="quarter" idx="12"/>
          </p:nvPr>
        </p:nvSpPr>
        <p:spPr>
          <a:xfrm>
            <a:off x="0" y="6324600"/>
            <a:ext cx="5867400" cy="381000"/>
          </a:xfrm>
        </p:spPr>
        <p:txBody>
          <a:bodyPr/>
          <a:lstStyle/>
          <a:p>
            <a:pPr>
              <a:defRPr/>
            </a:pPr>
            <a:r>
              <a:rPr lang="en-US" dirty="0"/>
              <a:t>Java Programming, Seventh Edition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dirty="0" smtClean="0"/>
              <a:t>Checking File Accessibility</a:t>
            </a:r>
          </a:p>
        </p:txBody>
      </p:sp>
      <p:pic>
        <p:nvPicPr>
          <p:cNvPr id="38917" name="Picture 2" descr="Figure 13-5 The PathDemo3 class. You can use multiple arguments to the checkAccess() method, separated by commas. If the file cannot be accessed as indicated in the method call, an IOException is thrown. (Notice in Figure 13-5 that the java.io.IOException package must be imported because an IOException might be instantiated and thrown.) Figure 13-5 shows an application that declares a Path and checks whether the file can both be read and executed. &#10;import java.nio.file.*;&#10;import static java.nio.file.AccessMode.*;&#10;import java.io.IOException;&#10;public class PathDemo3&#10;{&#10;public static void main(String[] args)&#10;{&#10;Path filePath =&#10;Paths.get(&quot;C:\\Java\\Chapter.13\\Data.txt&quot;);&#10;System.out.println(&quot;Path is &quot; + filePath.toString());&#10;try&#10;{&#10;filePath.getFileSystem().provider().checkAccess(filePath,READ,EXECUTE);&#10;System.out.println(&quot;File can be read and executed&quot;);&#10;}&#10;catch(IOException e)&#10;{&#10;System.out.println&#10;(&quot;File cannot be used for this application&quot;);&#10;}&#10;}&#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439863"/>
            <a:ext cx="5791200" cy="483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fld id="{B1731892-D1D6-4818-8C2D-C13945E5A29F}" type="slidenum">
              <a:rPr lang="en-US"/>
              <a:pPr>
                <a:defRPr/>
              </a:pPr>
              <a:t>12</a:t>
            </a:fld>
            <a:endParaRPr lang="en-US" dirty="0"/>
          </a:p>
        </p:txBody>
      </p:sp>
      <p:sp>
        <p:nvSpPr>
          <p:cNvPr id="5" name="Footer Placeholder 4"/>
          <p:cNvSpPr>
            <a:spLocks noGrp="1"/>
          </p:cNvSpPr>
          <p:nvPr>
            <p:ph type="ftr" sz="quarter" idx="12"/>
          </p:nvPr>
        </p:nvSpPr>
        <p:spPr>
          <a:xfrm>
            <a:off x="0" y="6324600"/>
            <a:ext cx="5867400" cy="381000"/>
          </a:xfrm>
        </p:spPr>
        <p:txBody>
          <a:bodyPr/>
          <a:lstStyle/>
          <a:p>
            <a:pPr>
              <a:defRPr/>
            </a:pPr>
            <a:r>
              <a:rPr lang="en-US" dirty="0"/>
              <a:t>Java Programming, Seventh Edition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dirty="0" smtClean="0"/>
              <a:t>Deleting a Path</a:t>
            </a:r>
          </a:p>
        </p:txBody>
      </p:sp>
      <p:pic>
        <p:nvPicPr>
          <p:cNvPr id="39941" name="Picture 2" descr="Figure 13-7 The PathDemo4 class. Figure 13-7 shows a program that displays an appropriate message in each of the preceding scenarios after attempting to delete a file, depending on whether the file was successfully deleted or if an Exception was thrown by the call to the delete() method. The Files class deleteIfExists() method also can be used to delete a file, but if the file does not exist, no exception is thrown.&#10;import java.nio.file.*;&#10;import java.io.IOException;&#10;public class PathDemo4&#10;{&#10;public static void main(String[] args)&#10;{&#10;Path filePath =&#10;Paths.get(&quot;C:\\Java\\Chapter.13\\Data.txt&quot;);&#10;try&#10;{&#10;Files.delete(filePath)&#10;System.out.println(&quot;File or directory is deleted&quot;);&#10;}&#10;catch (NoSuchFileException e)&#10;{&#10;System.out.println(&quot;No such file or directory&quot;);&#10;}&#10;catch (DirectoryNotEmptyException e)&#10;{&#10;System.out.println(&quot;Directory is not empty&quot;);&#10;}&#10;catch (SecurityException e)&#10;{&#10;System.out.println(&quot;No permission to delete&quot;);&#10;}&#10;catch (IOException e)&#10;{&#10;System.out.println(&quot;IO exception&quot;);&#10;}&#10;}&#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447800"/>
            <a:ext cx="4724400" cy="478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fld id="{74595EAE-5C8F-4D44-B1FA-B06D050FB0F0}" type="slidenum">
              <a:rPr lang="en-US"/>
              <a:pPr>
                <a:defRPr/>
              </a:pPr>
              <a:t>13</a:t>
            </a:fld>
            <a:endParaRPr lang="en-US" dirty="0"/>
          </a:p>
        </p:txBody>
      </p:sp>
      <p:sp>
        <p:nvSpPr>
          <p:cNvPr id="5" name="Footer Placeholder 4"/>
          <p:cNvSpPr>
            <a:spLocks noGrp="1"/>
          </p:cNvSpPr>
          <p:nvPr>
            <p:ph type="ftr" sz="quarter" idx="12"/>
          </p:nvPr>
        </p:nvSpPr>
        <p:spPr>
          <a:xfrm>
            <a:off x="0" y="6324600"/>
            <a:ext cx="5867400" cy="381000"/>
          </a:xfrm>
        </p:spPr>
        <p:txBody>
          <a:bodyPr/>
          <a:lstStyle/>
          <a:p>
            <a:pPr>
              <a:defRPr/>
            </a:pPr>
            <a:r>
              <a:rPr lang="en-US" dirty="0"/>
              <a:t>Java Programming, Seventh Edition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en-US" dirty="0" smtClean="0"/>
              <a:t>Determining File Attributes</a:t>
            </a:r>
          </a:p>
        </p:txBody>
      </p:sp>
      <p:pic>
        <p:nvPicPr>
          <p:cNvPr id="40965" name="Picture 2" descr="Figure 13-8 The PathDemo5 class. After you have created a BasicFileAttributes object, you can use a number of methods for retrieving information about a file. For example, the size()&#10;method returns the size of a file in bytes. Methods such as creationTime() and lastModifiedTime() return important file times. The time methods in the PathDemo5 program each return a FileTime object that is converted to a String in the println() method calls. FileTime objects are represented in the following format: yyyy-mm-ddThh:mm:ss In a FileTime object, the four-digit year is followed by the two-digit month and two-digit day. Following a T for Time, the hour, minute, and seconds (including fractions of a second) are separated by colons.&#10;import java.nio.file.*;&#10;import java.nio.file.attribute.*;&#10;import java.io.IOException;&#10;public class PathDemo5&#10;{&#10;public static void main(String[] args)&#10;{&#10;Path filePath =&#10;Paths.get(&quot;C:\\Java\\Chapter.13\\Data.txt&quot;);&#10;try&#10;{&#10;BasicFileAttributes attr =&#10;Files.readAttributes(filePath, BasicFileAttributes.class);&#10;System.out.println(&quot;Creation time &quot; + attr.creationTime());&#10;System.out.println(&quot;Last modified time &quot; +&#10;attr.lastModifiedTime());&#10;System.out.println(&quot;Size &quot; + attr.size());&#10;}&#10;catch(IOException e)&#10;{&#10;System.out.println(&quot;IO Exception&quot;);&#10;}&#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371600"/>
            <a:ext cx="5791200" cy="487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fld id="{A40E145C-23BE-4E0B-A54E-65BF9CB1E109}" type="slidenum">
              <a:rPr lang="en-US"/>
              <a:pPr>
                <a:defRPr/>
              </a:pPr>
              <a:t>14</a:t>
            </a:fld>
            <a:endParaRPr lang="en-US" dirty="0"/>
          </a:p>
        </p:txBody>
      </p:sp>
      <p:sp>
        <p:nvSpPr>
          <p:cNvPr id="5" name="Footer Placeholder 4"/>
          <p:cNvSpPr>
            <a:spLocks noGrp="1"/>
          </p:cNvSpPr>
          <p:nvPr>
            <p:ph type="ftr" sz="quarter" idx="12"/>
          </p:nvPr>
        </p:nvSpPr>
        <p:spPr>
          <a:xfrm>
            <a:off x="0" y="6324600"/>
            <a:ext cx="5867400" cy="381000"/>
          </a:xfrm>
        </p:spPr>
        <p:txBody>
          <a:bodyPr/>
          <a:lstStyle/>
          <a:p>
            <a:pPr>
              <a:defRPr/>
            </a:pPr>
            <a:r>
              <a:rPr lang="en-US" dirty="0"/>
              <a:t>Java Programming, Seventh Edition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dirty="0" smtClean="0"/>
              <a:t>File Organization, Streams, and </a:t>
            </a:r>
            <a:r>
              <a:rPr lang="en-US" altLang="en-US" dirty="0"/>
              <a:t>Buffers – Part 1</a:t>
            </a:r>
            <a:endParaRPr lang="en-US" altLang="en-US" dirty="0" smtClean="0"/>
          </a:p>
        </p:txBody>
      </p:sp>
      <p:sp>
        <p:nvSpPr>
          <p:cNvPr id="41987" name="Rectangle 3"/>
          <p:cNvSpPr>
            <a:spLocks noGrp="1" noChangeArrowheads="1"/>
          </p:cNvSpPr>
          <p:nvPr>
            <p:ph idx="1"/>
          </p:nvPr>
        </p:nvSpPr>
        <p:spPr/>
        <p:txBody>
          <a:bodyPr/>
          <a:lstStyle/>
          <a:p>
            <a:r>
              <a:rPr lang="en-US" altLang="en-US" smtClean="0"/>
              <a:t>When you need to retain data for any significant amount of time, save it on a permanent, secondary storage device</a:t>
            </a:r>
          </a:p>
          <a:p>
            <a:r>
              <a:rPr lang="en-US" altLang="en-US" smtClean="0"/>
              <a:t>Businesses store data in hierarchy</a:t>
            </a:r>
          </a:p>
          <a:p>
            <a:pPr lvl="1"/>
            <a:r>
              <a:rPr lang="en-US" altLang="en-US" b="1" smtClean="0"/>
              <a:t>Character</a:t>
            </a:r>
          </a:p>
          <a:p>
            <a:pPr lvl="1"/>
            <a:r>
              <a:rPr lang="en-US" altLang="en-US" b="1" smtClean="0"/>
              <a:t>Field</a:t>
            </a:r>
          </a:p>
          <a:p>
            <a:pPr lvl="1"/>
            <a:r>
              <a:rPr lang="en-US" altLang="en-US" b="1" smtClean="0"/>
              <a:t>Record</a:t>
            </a:r>
          </a:p>
          <a:p>
            <a:pPr lvl="1"/>
            <a:r>
              <a:rPr lang="en-US" altLang="en-US" smtClean="0"/>
              <a:t>Files</a:t>
            </a:r>
          </a:p>
          <a:p>
            <a:r>
              <a:rPr lang="en-US" altLang="en-US" b="1" smtClean="0"/>
              <a:t>Sequential access file</a:t>
            </a:r>
          </a:p>
          <a:p>
            <a:pPr lvl="1"/>
            <a:r>
              <a:rPr lang="en-US" altLang="en-US" smtClean="0"/>
              <a:t>Each record stored in order based on value in some field</a:t>
            </a:r>
          </a:p>
        </p:txBody>
      </p:sp>
      <p:sp>
        <p:nvSpPr>
          <p:cNvPr id="5" name="Slide Number Placeholder 4"/>
          <p:cNvSpPr>
            <a:spLocks noGrp="1"/>
          </p:cNvSpPr>
          <p:nvPr>
            <p:ph type="sldNum" sz="quarter" idx="10"/>
          </p:nvPr>
        </p:nvSpPr>
        <p:spPr/>
        <p:txBody>
          <a:bodyPr/>
          <a:lstStyle/>
          <a:p>
            <a:pPr>
              <a:defRPr/>
            </a:pPr>
            <a:fld id="{C175D1BA-CB3C-471C-8EC3-218B9C6E8460}" type="slidenum">
              <a:rPr lang="en-US"/>
              <a:pPr>
                <a:defRPr/>
              </a:pPr>
              <a:t>15</a:t>
            </a:fld>
            <a:endParaRPr lang="en-US" dirty="0"/>
          </a:p>
        </p:txBody>
      </p:sp>
      <p:sp>
        <p:nvSpPr>
          <p:cNvPr id="4" name="Footer Placeholder 3"/>
          <p:cNvSpPr>
            <a:spLocks noGrp="1"/>
          </p:cNvSpPr>
          <p:nvPr>
            <p:ph type="ftr" sz="quarter" idx="11"/>
          </p:nvPr>
        </p:nvSpPr>
        <p:spPr>
          <a:xfrm>
            <a:off x="0" y="6324600"/>
            <a:ext cx="5867400" cy="381000"/>
          </a:xfrm>
        </p:spPr>
        <p:txBody>
          <a:bodyPr/>
          <a:lstStyle/>
          <a:p>
            <a:pPr>
              <a:defRPr/>
            </a:pPr>
            <a:r>
              <a:rPr lang="en-US" dirty="0"/>
              <a:t>Java Programming, Seventh Edition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dirty="0" smtClean="0"/>
              <a:t>File Organization, Streams, and Buffers </a:t>
            </a:r>
            <a:r>
              <a:rPr lang="en-US" altLang="en-US" dirty="0"/>
              <a:t>– Part </a:t>
            </a:r>
            <a:r>
              <a:rPr lang="en-US" altLang="en-US" dirty="0" smtClean="0"/>
              <a:t>2</a:t>
            </a:r>
          </a:p>
        </p:txBody>
      </p:sp>
      <p:pic>
        <p:nvPicPr>
          <p:cNvPr id="43013" name="Picture 6" descr="Figure 13-12 Data hierarchy. Businesses organize data in a hierarchy, as shown in Figure 13-12. The smallest useful piece of data to most users is the character. A character can be any letter, number, or other special symbol (such as a punctuation mark) that makes up data. When businesses use data, they group characters into fields. A field is a group of characters that has some meaning. For example, the characters T, o, and m might represent your first name. Other data fields might represent items such as last name, Social Security number, zip code, and salary. Fields are grouped together to form records. A record is a collection of fields that contain data about an entity. For example, a person’s first and last names, Social Security number, zip code, and salary represent that person’s record. The figure shows a hierarchy of an Employee file. It contains three records, the Andrews record, Brown record, and Collins record. The Brown record contains four fields, ID 786, Brown, Jennifer, and 12.95. The field Brown contains five characters, B, r, o, w, 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300" y="2209800"/>
            <a:ext cx="6629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fld id="{B974A4BB-AB42-4DCF-A04F-FF436DDE6477}" type="slidenum">
              <a:rPr lang="en-US"/>
              <a:pPr>
                <a:defRPr/>
              </a:pPr>
              <a:t>16</a:t>
            </a:fld>
            <a:endParaRPr lang="en-US" dirty="0"/>
          </a:p>
        </p:txBody>
      </p:sp>
      <p:sp>
        <p:nvSpPr>
          <p:cNvPr id="5" name="Footer Placeholder 4"/>
          <p:cNvSpPr>
            <a:spLocks noGrp="1"/>
          </p:cNvSpPr>
          <p:nvPr>
            <p:ph type="ftr" sz="quarter" idx="12"/>
          </p:nvPr>
        </p:nvSpPr>
        <p:spPr>
          <a:xfrm>
            <a:off x="0" y="6324600"/>
            <a:ext cx="5867400" cy="381000"/>
          </a:xfrm>
        </p:spPr>
        <p:txBody>
          <a:bodyPr/>
          <a:lstStyle/>
          <a:p>
            <a:pPr>
              <a:defRPr/>
            </a:pPr>
            <a:r>
              <a:rPr lang="en-US" dirty="0"/>
              <a:t>Java Programming, Seventh Edition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en-US" dirty="0" smtClean="0"/>
              <a:t>File Organization, Streams, and Buffers </a:t>
            </a:r>
            <a:r>
              <a:rPr lang="en-US" altLang="en-US" dirty="0"/>
              <a:t>– Part </a:t>
            </a:r>
            <a:r>
              <a:rPr lang="en-US" altLang="en-US" dirty="0" smtClean="0"/>
              <a:t>3</a:t>
            </a:r>
          </a:p>
        </p:txBody>
      </p:sp>
      <p:sp>
        <p:nvSpPr>
          <p:cNvPr id="44035" name="Rectangle 3"/>
          <p:cNvSpPr>
            <a:spLocks noGrp="1" noChangeArrowheads="1"/>
          </p:cNvSpPr>
          <p:nvPr>
            <p:ph idx="1"/>
          </p:nvPr>
        </p:nvSpPr>
        <p:spPr/>
        <p:txBody>
          <a:bodyPr/>
          <a:lstStyle/>
          <a:p>
            <a:r>
              <a:rPr lang="en-US" altLang="en-US" b="1" smtClean="0"/>
              <a:t>Open a file</a:t>
            </a:r>
          </a:p>
          <a:p>
            <a:pPr lvl="1"/>
            <a:r>
              <a:rPr lang="en-US" altLang="en-US" smtClean="0"/>
              <a:t>Create object </a:t>
            </a:r>
          </a:p>
          <a:p>
            <a:pPr lvl="1"/>
            <a:r>
              <a:rPr lang="en-US" altLang="en-US" smtClean="0"/>
              <a:t>Associate a stream of bytes with it</a:t>
            </a:r>
          </a:p>
          <a:p>
            <a:r>
              <a:rPr lang="en-US" altLang="en-US" b="1" smtClean="0"/>
              <a:t>Close the file</a:t>
            </a:r>
          </a:p>
          <a:p>
            <a:pPr lvl="1"/>
            <a:r>
              <a:rPr lang="en-US" altLang="en-US" smtClean="0"/>
              <a:t>Make it no longer available to your application</a:t>
            </a:r>
          </a:p>
          <a:p>
            <a:pPr lvl="1"/>
            <a:r>
              <a:rPr lang="en-US" altLang="en-US" smtClean="0"/>
              <a:t>You should always close every file you open</a:t>
            </a:r>
          </a:p>
          <a:p>
            <a:r>
              <a:rPr lang="en-US" altLang="en-US" b="1" smtClean="0"/>
              <a:t>Stream</a:t>
            </a:r>
          </a:p>
          <a:p>
            <a:pPr lvl="1"/>
            <a:r>
              <a:rPr lang="en-US" altLang="en-US" smtClean="0"/>
              <a:t>Bytes flow into your program from an input device</a:t>
            </a:r>
          </a:p>
          <a:p>
            <a:pPr lvl="1"/>
            <a:r>
              <a:rPr lang="en-US" altLang="en-US" smtClean="0"/>
              <a:t>Bytes flow out of your application to an output device</a:t>
            </a:r>
          </a:p>
          <a:p>
            <a:pPr lvl="1"/>
            <a:r>
              <a:rPr lang="en-US" altLang="en-US" smtClean="0"/>
              <a:t>Most streams flow in only one direction</a:t>
            </a:r>
          </a:p>
        </p:txBody>
      </p:sp>
      <p:sp>
        <p:nvSpPr>
          <p:cNvPr id="5" name="Slide Number Placeholder 4"/>
          <p:cNvSpPr>
            <a:spLocks noGrp="1"/>
          </p:cNvSpPr>
          <p:nvPr>
            <p:ph type="sldNum" sz="quarter" idx="10"/>
          </p:nvPr>
        </p:nvSpPr>
        <p:spPr/>
        <p:txBody>
          <a:bodyPr/>
          <a:lstStyle/>
          <a:p>
            <a:pPr>
              <a:defRPr/>
            </a:pPr>
            <a:fld id="{70EC8A54-0DC7-47FA-8AA9-4DC0961B4D10}" type="slidenum">
              <a:rPr lang="en-US"/>
              <a:pPr>
                <a:defRPr/>
              </a:pPr>
              <a:t>17</a:t>
            </a:fld>
            <a:endParaRPr lang="en-US" dirty="0"/>
          </a:p>
        </p:txBody>
      </p:sp>
      <p:sp>
        <p:nvSpPr>
          <p:cNvPr id="4" name="Footer Placeholder 3"/>
          <p:cNvSpPr>
            <a:spLocks noGrp="1"/>
          </p:cNvSpPr>
          <p:nvPr>
            <p:ph type="ftr" sz="quarter" idx="11"/>
          </p:nvPr>
        </p:nvSpPr>
        <p:spPr>
          <a:xfrm>
            <a:off x="0" y="6324600"/>
            <a:ext cx="5867400" cy="381000"/>
          </a:xfrm>
        </p:spPr>
        <p:txBody>
          <a:bodyPr/>
          <a:lstStyle/>
          <a:p>
            <a:pPr>
              <a:defRPr/>
            </a:pPr>
            <a:r>
              <a:rPr lang="en-US" dirty="0"/>
              <a:t>Java Programming, Seventh Edition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dirty="0" smtClean="0"/>
              <a:t>File Organization, Streams, and Buffers </a:t>
            </a:r>
            <a:r>
              <a:rPr lang="en-US" altLang="en-US" dirty="0"/>
              <a:t>– Part </a:t>
            </a:r>
            <a:r>
              <a:rPr lang="en-US" altLang="en-US" dirty="0" smtClean="0"/>
              <a:t>4</a:t>
            </a:r>
          </a:p>
        </p:txBody>
      </p:sp>
      <p:pic>
        <p:nvPicPr>
          <p:cNvPr id="45061" name="Picture 6" descr="Figure 13-13 File streams. When you performoutput, some bytes flow out of your application through another stream to an output device, as shown in Figure 13-13. A stream is an object, and like all objects, streams have data and methods. The methods allow you to perform actions such as opening, closing, reading, and writing. The file stream flows from the input to the application and then to the output, as shown in the fig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2238" y="2433638"/>
            <a:ext cx="3819525"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fld id="{CB6BE34A-E760-4B6B-955A-DA587CC5A382}" type="slidenum">
              <a:rPr lang="en-US"/>
              <a:pPr>
                <a:defRPr/>
              </a:pPr>
              <a:t>18</a:t>
            </a:fld>
            <a:endParaRPr lang="en-US" dirty="0"/>
          </a:p>
        </p:txBody>
      </p:sp>
      <p:sp>
        <p:nvSpPr>
          <p:cNvPr id="5" name="Footer Placeholder 4"/>
          <p:cNvSpPr>
            <a:spLocks noGrp="1"/>
          </p:cNvSpPr>
          <p:nvPr>
            <p:ph type="ftr" sz="quarter" idx="12"/>
          </p:nvPr>
        </p:nvSpPr>
        <p:spPr>
          <a:xfrm>
            <a:off x="0" y="6324600"/>
            <a:ext cx="5867400" cy="381000"/>
          </a:xfrm>
        </p:spPr>
        <p:txBody>
          <a:bodyPr/>
          <a:lstStyle/>
          <a:p>
            <a:pPr>
              <a:defRPr/>
            </a:pPr>
            <a:r>
              <a:rPr lang="en-US" dirty="0"/>
              <a:t>Java Programming, Seventh Edition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dirty="0" smtClean="0"/>
              <a:t>File Organization, Streams, and Buffers </a:t>
            </a:r>
            <a:r>
              <a:rPr lang="en-US" altLang="en-US" dirty="0"/>
              <a:t>– Part </a:t>
            </a:r>
            <a:r>
              <a:rPr lang="en-US" altLang="en-US" dirty="0" smtClean="0"/>
              <a:t>5</a:t>
            </a:r>
          </a:p>
        </p:txBody>
      </p:sp>
      <p:sp>
        <p:nvSpPr>
          <p:cNvPr id="46083" name="Rectangle 3"/>
          <p:cNvSpPr>
            <a:spLocks noGrp="1" noChangeArrowheads="1"/>
          </p:cNvSpPr>
          <p:nvPr>
            <p:ph idx="1"/>
          </p:nvPr>
        </p:nvSpPr>
        <p:spPr/>
        <p:txBody>
          <a:bodyPr/>
          <a:lstStyle/>
          <a:p>
            <a:r>
              <a:rPr lang="en-US" altLang="en-US" b="1" dirty="0" smtClean="0"/>
              <a:t>Buffer</a:t>
            </a:r>
          </a:p>
          <a:p>
            <a:pPr lvl="1"/>
            <a:r>
              <a:rPr lang="en-US" altLang="en-US" dirty="0" smtClean="0"/>
              <a:t>Memory location where bytes are held after they are logically output, but before they are sent to the output device</a:t>
            </a:r>
          </a:p>
          <a:p>
            <a:pPr lvl="1"/>
            <a:r>
              <a:rPr lang="en-US" altLang="en-US" dirty="0" smtClean="0"/>
              <a:t>Using a buffer improves program performance</a:t>
            </a:r>
          </a:p>
          <a:p>
            <a:r>
              <a:rPr lang="en-US" altLang="en-US" b="1" dirty="0" smtClean="0"/>
              <a:t>Flushing</a:t>
            </a:r>
          </a:p>
          <a:p>
            <a:pPr lvl="1"/>
            <a:r>
              <a:rPr lang="en-US" altLang="en-US" dirty="0" smtClean="0"/>
              <a:t>Clears any bytes that have been sent to a buffer for output, but have not yet been output to a hardware device</a:t>
            </a:r>
          </a:p>
        </p:txBody>
      </p:sp>
      <p:sp>
        <p:nvSpPr>
          <p:cNvPr id="5" name="Slide Number Placeholder 4"/>
          <p:cNvSpPr>
            <a:spLocks noGrp="1"/>
          </p:cNvSpPr>
          <p:nvPr>
            <p:ph type="sldNum" sz="quarter" idx="10"/>
          </p:nvPr>
        </p:nvSpPr>
        <p:spPr/>
        <p:txBody>
          <a:bodyPr/>
          <a:lstStyle/>
          <a:p>
            <a:pPr>
              <a:defRPr/>
            </a:pPr>
            <a:fld id="{DCD93A6A-1129-4FBC-828D-D2B686C28574}" type="slidenum">
              <a:rPr lang="en-US"/>
              <a:pPr>
                <a:defRPr/>
              </a:pPr>
              <a:t>19</a:t>
            </a:fld>
            <a:endParaRPr lang="en-US" dirty="0"/>
          </a:p>
        </p:txBody>
      </p:sp>
      <p:sp>
        <p:nvSpPr>
          <p:cNvPr id="4" name="Footer Placeholder 3"/>
          <p:cNvSpPr>
            <a:spLocks noGrp="1"/>
          </p:cNvSpPr>
          <p:nvPr>
            <p:ph type="ftr" sz="quarter" idx="11"/>
          </p:nvPr>
        </p:nvSpPr>
        <p:spPr>
          <a:xfrm>
            <a:off x="0" y="6324600"/>
            <a:ext cx="5867400" cy="381000"/>
          </a:xfrm>
        </p:spPr>
        <p:txBody>
          <a:bodyPr/>
          <a:lstStyle/>
          <a:p>
            <a:pPr>
              <a:defRPr/>
            </a:pPr>
            <a:r>
              <a:rPr lang="en-US" dirty="0"/>
              <a:t>Java Programming, Seventh Edition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dirty="0" smtClean="0"/>
              <a:t>Objectives</a:t>
            </a:r>
          </a:p>
        </p:txBody>
      </p:sp>
      <p:sp>
        <p:nvSpPr>
          <p:cNvPr id="28675" name="Rectangle 3"/>
          <p:cNvSpPr>
            <a:spLocks noGrp="1" noChangeArrowheads="1"/>
          </p:cNvSpPr>
          <p:nvPr>
            <p:ph idx="1"/>
          </p:nvPr>
        </p:nvSpPr>
        <p:spPr>
          <a:xfrm>
            <a:off x="457200" y="1676400"/>
            <a:ext cx="8305800" cy="4572000"/>
          </a:xfrm>
        </p:spPr>
        <p:txBody>
          <a:bodyPr/>
          <a:lstStyle/>
          <a:p>
            <a:r>
              <a:rPr lang="en-US" altLang="en-US" dirty="0" smtClean="0"/>
              <a:t>Learn about computer files</a:t>
            </a:r>
          </a:p>
          <a:p>
            <a:r>
              <a:rPr lang="en-US" altLang="en-US" dirty="0" smtClean="0"/>
              <a:t>Use the </a:t>
            </a:r>
            <a:r>
              <a:rPr lang="en-US" altLang="en-US" dirty="0" smtClean="0">
                <a:latin typeface="Courier New" pitchFamily="49" charset="0"/>
                <a:cs typeface="Courier New" pitchFamily="49" charset="0"/>
              </a:rPr>
              <a:t>Path </a:t>
            </a:r>
            <a:r>
              <a:rPr lang="en-US" altLang="en-US" dirty="0" smtClean="0">
                <a:cs typeface="Courier New" pitchFamily="49" charset="0"/>
              </a:rPr>
              <a:t>and</a:t>
            </a:r>
            <a:r>
              <a:rPr lang="en-US" altLang="en-US" dirty="0" smtClean="0">
                <a:latin typeface="Courier New" pitchFamily="49" charset="0"/>
                <a:cs typeface="Courier New" pitchFamily="49" charset="0"/>
              </a:rPr>
              <a:t> Files</a:t>
            </a:r>
            <a:r>
              <a:rPr lang="en-US" altLang="en-US" dirty="0" smtClean="0"/>
              <a:t> class</a:t>
            </a:r>
          </a:p>
          <a:p>
            <a:r>
              <a:rPr lang="en-US" altLang="en-US" dirty="0" smtClean="0"/>
              <a:t>Learn about file organization, streams, and buffers</a:t>
            </a:r>
          </a:p>
          <a:p>
            <a:r>
              <a:rPr lang="en-US" altLang="en-US" dirty="0" smtClean="0"/>
              <a:t>Use Java’s IO classes to write to and read from a file</a:t>
            </a:r>
          </a:p>
          <a:p>
            <a:r>
              <a:rPr lang="en-US" altLang="en-US" dirty="0" smtClean="0"/>
              <a:t>Create and use sequential data files</a:t>
            </a:r>
          </a:p>
          <a:p>
            <a:r>
              <a:rPr lang="en-US" altLang="en-US" dirty="0" smtClean="0"/>
              <a:t>Learn about random access files</a:t>
            </a:r>
          </a:p>
          <a:p>
            <a:r>
              <a:rPr lang="en-US" altLang="en-US" dirty="0" smtClean="0"/>
              <a:t>Write records to a random access data file</a:t>
            </a:r>
          </a:p>
          <a:p>
            <a:r>
              <a:rPr lang="en-US" altLang="en-US" dirty="0" smtClean="0"/>
              <a:t>Read records from a random access data file</a:t>
            </a:r>
          </a:p>
        </p:txBody>
      </p:sp>
      <p:sp>
        <p:nvSpPr>
          <p:cNvPr id="5" name="Slide Number Placeholder 4"/>
          <p:cNvSpPr>
            <a:spLocks noGrp="1"/>
          </p:cNvSpPr>
          <p:nvPr>
            <p:ph type="sldNum" sz="quarter" idx="10"/>
          </p:nvPr>
        </p:nvSpPr>
        <p:spPr/>
        <p:txBody>
          <a:bodyPr/>
          <a:lstStyle/>
          <a:p>
            <a:pPr>
              <a:defRPr/>
            </a:pPr>
            <a:fld id="{36DB828B-5231-4DCF-989A-87EC001ED1E0}" type="slidenum">
              <a:rPr lang="en-US"/>
              <a:pPr>
                <a:defRPr/>
              </a:pPr>
              <a:t>2</a:t>
            </a:fld>
            <a:endParaRPr lang="en-US" dirty="0"/>
          </a:p>
        </p:txBody>
      </p:sp>
      <p:sp>
        <p:nvSpPr>
          <p:cNvPr id="4" name="Footer Placeholder 3"/>
          <p:cNvSpPr>
            <a:spLocks noGrp="1"/>
          </p:cNvSpPr>
          <p:nvPr>
            <p:ph type="ftr" sz="quarter" idx="11"/>
          </p:nvPr>
        </p:nvSpPr>
        <p:spPr>
          <a:xfrm>
            <a:off x="0" y="6324600"/>
            <a:ext cx="5867400" cy="381000"/>
          </a:xfrm>
        </p:spPr>
        <p:txBody>
          <a:bodyPr/>
          <a:lstStyle/>
          <a:p>
            <a:pPr>
              <a:defRPr/>
            </a:pPr>
            <a:r>
              <a:rPr lang="en-US" dirty="0"/>
              <a:t>Java Programming, Seventh Edition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en-US" dirty="0" smtClean="0"/>
              <a:t>Using Java’s IO </a:t>
            </a:r>
            <a:r>
              <a:rPr lang="en-US" altLang="en-US" dirty="0"/>
              <a:t>Classes – Part 1</a:t>
            </a:r>
            <a:endParaRPr lang="en-US" altLang="en-US" dirty="0" smtClean="0"/>
          </a:p>
        </p:txBody>
      </p:sp>
      <p:sp>
        <p:nvSpPr>
          <p:cNvPr id="47107" name="Rectangle 3"/>
          <p:cNvSpPr>
            <a:spLocks noGrp="1" noChangeArrowheads="1"/>
          </p:cNvSpPr>
          <p:nvPr>
            <p:ph idx="1"/>
          </p:nvPr>
        </p:nvSpPr>
        <p:spPr/>
        <p:txBody>
          <a:bodyPr/>
          <a:lstStyle/>
          <a:p>
            <a:r>
              <a:rPr lang="en-US" altLang="en-US" dirty="0" err="1" smtClean="0">
                <a:latin typeface="Courier New" pitchFamily="49" charset="0"/>
                <a:cs typeface="Courier New" pitchFamily="49" charset="0"/>
              </a:rPr>
              <a:t>InputStream</a:t>
            </a:r>
            <a:r>
              <a:rPr lang="en-US" altLang="en-US" dirty="0" smtClean="0"/>
              <a:t>, </a:t>
            </a:r>
            <a:r>
              <a:rPr lang="en-US" altLang="en-US" dirty="0" err="1" smtClean="0">
                <a:latin typeface="Courier New" pitchFamily="49" charset="0"/>
                <a:cs typeface="Courier New" pitchFamily="49" charset="0"/>
              </a:rPr>
              <a:t>OutputStream</a:t>
            </a:r>
            <a:r>
              <a:rPr lang="en-US" altLang="en-US" dirty="0" smtClean="0"/>
              <a:t>, and </a:t>
            </a:r>
            <a:r>
              <a:rPr lang="en-US" altLang="en-US" dirty="0" smtClean="0">
                <a:latin typeface="Courier New" pitchFamily="49" charset="0"/>
                <a:cs typeface="Courier New" pitchFamily="49" charset="0"/>
              </a:rPr>
              <a:t>Reader</a:t>
            </a:r>
            <a:endParaRPr lang="en-US" altLang="en-US" dirty="0" smtClean="0"/>
          </a:p>
          <a:p>
            <a:pPr lvl="1"/>
            <a:r>
              <a:rPr lang="en-US" altLang="en-US" dirty="0" smtClean="0"/>
              <a:t>Abstract classes that contain methods for performing input and output</a:t>
            </a:r>
          </a:p>
          <a:p>
            <a:r>
              <a:rPr lang="en-US" altLang="en-US" dirty="0" err="1" smtClean="0">
                <a:latin typeface="Courier New" pitchFamily="49" charset="0"/>
                <a:cs typeface="Courier New" pitchFamily="49" charset="0"/>
              </a:rPr>
              <a:t>System.out</a:t>
            </a:r>
            <a:endParaRPr lang="en-US" altLang="en-US" dirty="0" smtClean="0">
              <a:latin typeface="Courier New" pitchFamily="49" charset="0"/>
              <a:cs typeface="Courier New" pitchFamily="49" charset="0"/>
            </a:endParaRPr>
          </a:p>
          <a:p>
            <a:pPr lvl="1"/>
            <a:r>
              <a:rPr lang="en-US" altLang="en-US" dirty="0" err="1" smtClean="0">
                <a:latin typeface="Courier New" pitchFamily="49" charset="0"/>
                <a:cs typeface="Courier New" pitchFamily="49" charset="0"/>
              </a:rPr>
              <a:t>PrintStream</a:t>
            </a:r>
            <a:r>
              <a:rPr lang="en-US" altLang="en-US" dirty="0" smtClean="0"/>
              <a:t> object</a:t>
            </a:r>
          </a:p>
          <a:p>
            <a:pPr lvl="1"/>
            <a:r>
              <a:rPr lang="en-US" altLang="en-US" dirty="0" smtClean="0"/>
              <a:t>Defined in </a:t>
            </a:r>
            <a:r>
              <a:rPr lang="en-US" altLang="en-US" dirty="0" smtClean="0">
                <a:latin typeface="Courier New" pitchFamily="49" charset="0"/>
                <a:cs typeface="Courier New" pitchFamily="49" charset="0"/>
              </a:rPr>
              <a:t>System</a:t>
            </a:r>
            <a:r>
              <a:rPr lang="en-US" altLang="en-US" dirty="0" smtClean="0"/>
              <a:t> class</a:t>
            </a:r>
          </a:p>
          <a:p>
            <a:r>
              <a:rPr lang="en-US" altLang="en-US" dirty="0" err="1" smtClean="0">
                <a:latin typeface="Courier New" pitchFamily="49" charset="0"/>
                <a:cs typeface="Courier New" pitchFamily="49" charset="0"/>
              </a:rPr>
              <a:t>System.err</a:t>
            </a:r>
            <a:endParaRPr lang="en-US" altLang="en-US" dirty="0" smtClean="0">
              <a:latin typeface="Courier New" pitchFamily="49" charset="0"/>
              <a:cs typeface="Courier New" pitchFamily="49" charset="0"/>
            </a:endParaRPr>
          </a:p>
          <a:p>
            <a:pPr lvl="1"/>
            <a:r>
              <a:rPr lang="en-US" altLang="en-US" dirty="0" smtClean="0"/>
              <a:t>Usually reserved for error messages</a:t>
            </a:r>
          </a:p>
        </p:txBody>
      </p:sp>
      <p:sp>
        <p:nvSpPr>
          <p:cNvPr id="5" name="Slide Number Placeholder 4"/>
          <p:cNvSpPr>
            <a:spLocks noGrp="1"/>
          </p:cNvSpPr>
          <p:nvPr>
            <p:ph type="sldNum" sz="quarter" idx="10"/>
          </p:nvPr>
        </p:nvSpPr>
        <p:spPr/>
        <p:txBody>
          <a:bodyPr/>
          <a:lstStyle/>
          <a:p>
            <a:pPr>
              <a:defRPr/>
            </a:pPr>
            <a:fld id="{6F49352F-77AE-4B47-891C-8657324B3C78}" type="slidenum">
              <a:rPr lang="en-US"/>
              <a:pPr>
                <a:defRPr/>
              </a:pPr>
              <a:t>20</a:t>
            </a:fld>
            <a:endParaRPr lang="en-US" dirty="0"/>
          </a:p>
        </p:txBody>
      </p:sp>
      <p:sp>
        <p:nvSpPr>
          <p:cNvPr id="4" name="Footer Placeholder 3"/>
          <p:cNvSpPr>
            <a:spLocks noGrp="1"/>
          </p:cNvSpPr>
          <p:nvPr>
            <p:ph type="ftr" sz="quarter" idx="11"/>
          </p:nvPr>
        </p:nvSpPr>
        <p:spPr>
          <a:xfrm>
            <a:off x="0" y="6324600"/>
            <a:ext cx="5867400" cy="381000"/>
          </a:xfrm>
        </p:spPr>
        <p:txBody>
          <a:bodyPr/>
          <a:lstStyle/>
          <a:p>
            <a:pPr>
              <a:defRPr/>
            </a:pPr>
            <a:r>
              <a:rPr lang="en-US" dirty="0"/>
              <a:t>Java Programming, Seventh Edition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0" y="-228600"/>
            <a:ext cx="8229600" cy="1143000"/>
          </a:xfrm>
        </p:spPr>
        <p:txBody>
          <a:bodyPr/>
          <a:lstStyle/>
          <a:p>
            <a:r>
              <a:rPr lang="en-US" sz="3200" dirty="0" smtClean="0"/>
              <a:t>Figure 13-14  Relationship of selected IO classes</a:t>
            </a:r>
            <a:endParaRPr lang="en-US" sz="3200" dirty="0"/>
          </a:p>
        </p:txBody>
      </p:sp>
      <p:pic>
        <p:nvPicPr>
          <p:cNvPr id="48132" name="Picture 5" descr="Figure 13-14 Relationship of selected IO classes. Figure 13-14 shows a partial hierarchical relationship of some of the classes Java uses for input and output (IO) operations; it shows that InputStream, OutputStream, and Reader are subclasses of the Object class. All three of these classes are abstract. As you learned in Chapter 11, abstract classes contain methods that must be overridden in their child classes. The figure also shows the major IO child classes that you will study in this chapter.&#10;&#10;Object&#10;|&#10;+--InputStream&#10;| |&#10;| +--FileInputStream&#10;| |&#10;| +--FilterInputStream&#10;| |&#10;| +--BufferedInputStream&#10;|&#10;+--OutputStream&#10;| |&#10;| +--FileOutputStream&#10;| |&#10;| +--FilterOutputStream&#10;| |&#10;| +--BufferedOutputStream&#10;| |&#10;| +--PrintStream&#10;|&#10;+--Reader&#10;|&#10;+--BufferedReader&#10;|&#10;+--BufferedWri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685800"/>
            <a:ext cx="4267200" cy="608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1"/>
          </p:nvPr>
        </p:nvSpPr>
        <p:spPr/>
        <p:txBody>
          <a:bodyPr/>
          <a:lstStyle/>
          <a:p>
            <a:pPr>
              <a:defRPr/>
            </a:pPr>
            <a:fld id="{0CFAD443-2C1A-4544-A63C-A401E61CBA87}" type="slidenum">
              <a:rPr lang="en-US"/>
              <a:pPr>
                <a:defRPr/>
              </a:pPr>
              <a:t>21</a:t>
            </a:fld>
            <a:endParaRPr lang="en-US" dirty="0"/>
          </a:p>
        </p:txBody>
      </p:sp>
      <p:sp>
        <p:nvSpPr>
          <p:cNvPr id="4" name="Footer Placeholder 3"/>
          <p:cNvSpPr>
            <a:spLocks noGrp="1"/>
          </p:cNvSpPr>
          <p:nvPr>
            <p:ph type="ftr" sz="quarter" idx="12"/>
          </p:nvPr>
        </p:nvSpPr>
        <p:spPr>
          <a:xfrm>
            <a:off x="0" y="6324600"/>
            <a:ext cx="5867400" cy="381000"/>
          </a:xfrm>
        </p:spPr>
        <p:txBody>
          <a:bodyPr/>
          <a:lstStyle/>
          <a:p>
            <a:pPr>
              <a:defRPr/>
            </a:pPr>
            <a:r>
              <a:rPr lang="en-US" dirty="0"/>
              <a:t>Java Programming, Seventh Edition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en-US" dirty="0" smtClean="0"/>
              <a:t>Using Java’s IO Classes </a:t>
            </a:r>
            <a:r>
              <a:rPr lang="en-US" altLang="en-US" dirty="0"/>
              <a:t>– Part </a:t>
            </a:r>
            <a:r>
              <a:rPr lang="en-US" altLang="en-US" dirty="0" smtClean="0"/>
              <a:t>2</a:t>
            </a:r>
          </a:p>
        </p:txBody>
      </p:sp>
      <p:sp>
        <p:nvSpPr>
          <p:cNvPr id="3" name="TextBox 2"/>
          <p:cNvSpPr txBox="1"/>
          <p:nvPr/>
        </p:nvSpPr>
        <p:spPr>
          <a:xfrm>
            <a:off x="1143000" y="5943600"/>
            <a:ext cx="6324600" cy="400110"/>
          </a:xfrm>
          <a:prstGeom prst="rect">
            <a:avLst/>
          </a:prstGeom>
          <a:noFill/>
        </p:spPr>
        <p:txBody>
          <a:bodyPr wrap="square" rtlCol="0">
            <a:spAutoFit/>
          </a:bodyPr>
          <a:lstStyle/>
          <a:p>
            <a:r>
              <a:rPr lang="en-US" b="1" dirty="0">
                <a:solidFill>
                  <a:schemeClr val="tx1"/>
                </a:solidFill>
              </a:rPr>
              <a:t>Table </a:t>
            </a:r>
            <a:r>
              <a:rPr lang="en-US" b="1" dirty="0" smtClean="0">
                <a:solidFill>
                  <a:schemeClr val="tx1"/>
                </a:solidFill>
              </a:rPr>
              <a:t>13-2</a:t>
            </a:r>
            <a:r>
              <a:rPr lang="en-US" dirty="0">
                <a:solidFill>
                  <a:schemeClr val="tx1"/>
                </a:solidFill>
              </a:rPr>
              <a:t>	</a:t>
            </a:r>
            <a:r>
              <a:rPr lang="en-US" dirty="0" smtClean="0">
                <a:solidFill>
                  <a:schemeClr val="tx1"/>
                </a:solidFill>
              </a:rPr>
              <a:t>Selected </a:t>
            </a:r>
            <a:r>
              <a:rPr lang="en-US" dirty="0">
                <a:solidFill>
                  <a:schemeClr val="tx1"/>
                </a:solidFill>
              </a:rPr>
              <a:t>classes used for input and output</a:t>
            </a:r>
          </a:p>
        </p:txBody>
      </p:sp>
      <p:graphicFrame>
        <p:nvGraphicFramePr>
          <p:cNvPr id="2" name="Table 1"/>
          <p:cNvGraphicFramePr>
            <a:graphicFrameLocks noGrp="1"/>
          </p:cNvGraphicFramePr>
          <p:nvPr>
            <p:extLst>
              <p:ext uri="{D42A27DB-BD31-4B8C-83A1-F6EECF244321}">
                <p14:modId xmlns:p14="http://schemas.microsoft.com/office/powerpoint/2010/main" val="693392352"/>
              </p:ext>
            </p:extLst>
          </p:nvPr>
        </p:nvGraphicFramePr>
        <p:xfrm>
          <a:off x="1524000" y="1371600"/>
          <a:ext cx="5882640" cy="4358640"/>
        </p:xfrm>
        <a:graphic>
          <a:graphicData uri="http://schemas.openxmlformats.org/drawingml/2006/table">
            <a:tbl>
              <a:tblPr firstRow="1">
                <a:tableStyleId>{5C22544A-7EE6-4342-B048-85BDC9FD1C3A}</a:tableStyleId>
              </a:tblPr>
              <a:tblGrid>
                <a:gridCol w="1652270"/>
                <a:gridCol w="4230370"/>
              </a:tblGrid>
              <a:tr h="189230">
                <a:tc>
                  <a:txBody>
                    <a:bodyPr/>
                    <a:lstStyle/>
                    <a:p>
                      <a:pPr marL="0" marR="0">
                        <a:lnSpc>
                          <a:spcPct val="115000"/>
                        </a:lnSpc>
                        <a:spcBef>
                          <a:spcPts val="0"/>
                        </a:spcBef>
                        <a:spcAft>
                          <a:spcPts val="0"/>
                        </a:spcAft>
                      </a:pPr>
                      <a:r>
                        <a:rPr lang="en-US" sz="900" dirty="0">
                          <a:effectLst/>
                        </a:rPr>
                        <a:t>Class</a:t>
                      </a:r>
                      <a:endParaRPr lang="en-US" sz="1100" dirty="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900" dirty="0">
                          <a:effectLst/>
                        </a:rPr>
                        <a:t>Description</a:t>
                      </a:r>
                      <a:endParaRPr lang="en-US" sz="1100" dirty="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5905">
                <a:tc>
                  <a:txBody>
                    <a:bodyPr/>
                    <a:lstStyle/>
                    <a:p>
                      <a:pPr marL="0" marR="0">
                        <a:lnSpc>
                          <a:spcPct val="115000"/>
                        </a:lnSpc>
                        <a:spcBef>
                          <a:spcPts val="0"/>
                        </a:spcBef>
                        <a:spcAft>
                          <a:spcPts val="0"/>
                        </a:spcAft>
                      </a:pPr>
                      <a:r>
                        <a:rPr lang="en-US" sz="900" dirty="0" err="1">
                          <a:effectLst/>
                        </a:rPr>
                        <a:t>InputStream</a:t>
                      </a:r>
                      <a:endParaRPr lang="en-US" sz="1100" dirty="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900">
                          <a:effectLst/>
                        </a:rPr>
                        <a:t>Abstract class that contains methods for performing input</a:t>
                      </a:r>
                      <a:endParaRPr lang="en-US" sz="110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7970">
                <a:tc>
                  <a:txBody>
                    <a:bodyPr/>
                    <a:lstStyle/>
                    <a:p>
                      <a:pPr marL="0" marR="0">
                        <a:lnSpc>
                          <a:spcPct val="115000"/>
                        </a:lnSpc>
                        <a:spcBef>
                          <a:spcPts val="0"/>
                        </a:spcBef>
                        <a:spcAft>
                          <a:spcPts val="0"/>
                        </a:spcAft>
                      </a:pPr>
                      <a:r>
                        <a:rPr lang="en-US" sz="900" dirty="0" err="1">
                          <a:effectLst/>
                        </a:rPr>
                        <a:t>FilelnputStream</a:t>
                      </a:r>
                      <a:endParaRPr lang="en-US" sz="1100" dirty="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a:effectLst/>
                        </a:rPr>
                        <a:t>Child </a:t>
                      </a:r>
                      <a:r>
                        <a:rPr lang="en-US" sz="900">
                          <a:effectLst/>
                        </a:rPr>
                        <a:t>of InputStream that provides the capability to read from disk files</a:t>
                      </a:r>
                      <a:endParaRPr lang="en-US" sz="110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6430">
                <a:tc>
                  <a:txBody>
                    <a:bodyPr/>
                    <a:lstStyle/>
                    <a:p>
                      <a:pPr marL="0" marR="0">
                        <a:lnSpc>
                          <a:spcPct val="115000"/>
                        </a:lnSpc>
                        <a:spcBef>
                          <a:spcPts val="0"/>
                        </a:spcBef>
                        <a:spcAft>
                          <a:spcPts val="0"/>
                        </a:spcAft>
                      </a:pPr>
                      <a:r>
                        <a:rPr lang="en-US" sz="900" dirty="0" err="1">
                          <a:effectLst/>
                        </a:rPr>
                        <a:t>BufferedlnputStream</a:t>
                      </a:r>
                      <a:endParaRPr lang="en-US" sz="1100" dirty="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effectLst/>
                        </a:rPr>
                        <a:t>Child </a:t>
                      </a:r>
                      <a:r>
                        <a:rPr lang="en-US" sz="900" dirty="0">
                          <a:effectLst/>
                        </a:rPr>
                        <a:t>of </a:t>
                      </a:r>
                      <a:r>
                        <a:rPr lang="en-US" sz="900" dirty="0" err="1">
                          <a:effectLst/>
                        </a:rPr>
                        <a:t>FilterlnputStream</a:t>
                      </a:r>
                      <a:r>
                        <a:rPr lang="en-US" sz="900" dirty="0">
                          <a:effectLst/>
                        </a:rPr>
                        <a:t>, which is a child of </a:t>
                      </a:r>
                      <a:r>
                        <a:rPr lang="en-US" sz="900" dirty="0" err="1">
                          <a:effectLst/>
                        </a:rPr>
                        <a:t>InputStream</a:t>
                      </a:r>
                      <a:r>
                        <a:rPr lang="en-US" sz="900" dirty="0">
                          <a:effectLst/>
                        </a:rPr>
                        <a:t>;</a:t>
                      </a:r>
                      <a:endParaRPr lang="en-US" sz="1100" dirty="0">
                        <a:effectLst/>
                      </a:endParaRPr>
                    </a:p>
                    <a:p>
                      <a:pPr marL="0" marR="0">
                        <a:lnSpc>
                          <a:spcPct val="115000"/>
                        </a:lnSpc>
                        <a:spcBef>
                          <a:spcPts val="0"/>
                        </a:spcBef>
                        <a:spcAft>
                          <a:spcPts val="0"/>
                        </a:spcAft>
                      </a:pPr>
                      <a:r>
                        <a:rPr lang="en-US" sz="900" dirty="0" err="1">
                          <a:effectLst/>
                        </a:rPr>
                        <a:t>BufferedlnputStream</a:t>
                      </a:r>
                      <a:r>
                        <a:rPr lang="en-US" sz="900" dirty="0">
                          <a:effectLst/>
                        </a:rPr>
                        <a:t> handles input from a system's standard (or</a:t>
                      </a:r>
                      <a:endParaRPr lang="en-US" sz="1100" dirty="0">
                        <a:effectLst/>
                      </a:endParaRPr>
                    </a:p>
                    <a:p>
                      <a:pPr marL="0" marR="0">
                        <a:lnSpc>
                          <a:spcPct val="115000"/>
                        </a:lnSpc>
                        <a:spcBef>
                          <a:spcPts val="0"/>
                        </a:spcBef>
                        <a:spcAft>
                          <a:spcPts val="0"/>
                        </a:spcAft>
                      </a:pPr>
                      <a:r>
                        <a:rPr lang="en-US" sz="900" dirty="0">
                          <a:effectLst/>
                        </a:rPr>
                        <a:t>default) input device, usually the keyboard</a:t>
                      </a:r>
                      <a:endParaRPr lang="en-US" sz="1100" dirty="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7970">
                <a:tc>
                  <a:txBody>
                    <a:bodyPr/>
                    <a:lstStyle/>
                    <a:p>
                      <a:pPr marL="0" marR="0">
                        <a:lnSpc>
                          <a:spcPct val="115000"/>
                        </a:lnSpc>
                        <a:spcBef>
                          <a:spcPts val="0"/>
                        </a:spcBef>
                        <a:spcAft>
                          <a:spcPts val="0"/>
                        </a:spcAft>
                      </a:pPr>
                      <a:r>
                        <a:rPr lang="en-US" sz="900">
                          <a:effectLst/>
                        </a:rPr>
                        <a:t>OutputStream</a:t>
                      </a:r>
                      <a:endParaRPr lang="en-US" sz="110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900" dirty="0">
                          <a:effectLst/>
                        </a:rPr>
                        <a:t>Abstract class that contains methods for performing output</a:t>
                      </a:r>
                      <a:endParaRPr lang="en-US" sz="1100" dirty="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7970">
                <a:tc>
                  <a:txBody>
                    <a:bodyPr/>
                    <a:lstStyle/>
                    <a:p>
                      <a:pPr marL="0" marR="0">
                        <a:lnSpc>
                          <a:spcPct val="115000"/>
                        </a:lnSpc>
                        <a:spcBef>
                          <a:spcPts val="0"/>
                        </a:spcBef>
                        <a:spcAft>
                          <a:spcPts val="0"/>
                        </a:spcAft>
                      </a:pPr>
                      <a:r>
                        <a:rPr lang="en-US" sz="900">
                          <a:effectLst/>
                        </a:rPr>
                        <a:t>FileOutputStream</a:t>
                      </a:r>
                      <a:endParaRPr lang="en-US" sz="110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effectLst/>
                        </a:rPr>
                        <a:t>Child </a:t>
                      </a:r>
                      <a:r>
                        <a:rPr lang="en-US" sz="900" dirty="0">
                          <a:effectLst/>
                        </a:rPr>
                        <a:t>of </a:t>
                      </a:r>
                      <a:r>
                        <a:rPr lang="en-US" sz="900" dirty="0" err="1">
                          <a:effectLst/>
                        </a:rPr>
                        <a:t>OutputStream</a:t>
                      </a:r>
                      <a:r>
                        <a:rPr lang="en-US" sz="900" dirty="0">
                          <a:effectLst/>
                        </a:rPr>
                        <a:t> that allows you to write to disk files</a:t>
                      </a:r>
                      <a:endParaRPr lang="en-US" sz="1100" dirty="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6430">
                <a:tc>
                  <a:txBody>
                    <a:bodyPr/>
                    <a:lstStyle/>
                    <a:p>
                      <a:pPr marL="0" marR="0">
                        <a:lnSpc>
                          <a:spcPct val="115000"/>
                        </a:lnSpc>
                        <a:spcBef>
                          <a:spcPts val="0"/>
                        </a:spcBef>
                        <a:spcAft>
                          <a:spcPts val="0"/>
                        </a:spcAft>
                      </a:pPr>
                      <a:r>
                        <a:rPr lang="en-US" sz="900">
                          <a:effectLst/>
                        </a:rPr>
                        <a:t>BufferedOutputStream</a:t>
                      </a:r>
                      <a:endParaRPr lang="en-US" sz="110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900" dirty="0">
                          <a:effectLst/>
                        </a:rPr>
                        <a:t>Child of </a:t>
                      </a:r>
                      <a:r>
                        <a:rPr lang="en-US" sz="900" dirty="0" err="1">
                          <a:effectLst/>
                        </a:rPr>
                        <a:t>FilterOutputStream</a:t>
                      </a:r>
                      <a:r>
                        <a:rPr lang="en-US" sz="900" dirty="0">
                          <a:effectLst/>
                        </a:rPr>
                        <a:t>, which is a child of </a:t>
                      </a:r>
                      <a:r>
                        <a:rPr lang="en-US" sz="900" dirty="0" err="1">
                          <a:effectLst/>
                        </a:rPr>
                        <a:t>OutputStream</a:t>
                      </a:r>
                      <a:r>
                        <a:rPr lang="en-US" sz="900" dirty="0">
                          <a:effectLst/>
                        </a:rPr>
                        <a:t>;</a:t>
                      </a:r>
                      <a:endParaRPr lang="en-US" sz="1100" dirty="0">
                        <a:effectLst/>
                      </a:endParaRPr>
                    </a:p>
                    <a:p>
                      <a:pPr marL="0" marR="0">
                        <a:lnSpc>
                          <a:spcPct val="115000"/>
                        </a:lnSpc>
                        <a:spcBef>
                          <a:spcPts val="0"/>
                        </a:spcBef>
                        <a:spcAft>
                          <a:spcPts val="0"/>
                        </a:spcAft>
                      </a:pPr>
                      <a:r>
                        <a:rPr lang="en-US" sz="900" dirty="0" err="1">
                          <a:effectLst/>
                        </a:rPr>
                        <a:t>BufferedOutputStream</a:t>
                      </a:r>
                      <a:r>
                        <a:rPr lang="en-US" sz="900" dirty="0">
                          <a:effectLst/>
                        </a:rPr>
                        <a:t> handles input from a system's standard (or</a:t>
                      </a:r>
                      <a:endParaRPr lang="en-US" sz="1100" dirty="0">
                        <a:effectLst/>
                      </a:endParaRPr>
                    </a:p>
                    <a:p>
                      <a:pPr marL="0" marR="0">
                        <a:lnSpc>
                          <a:spcPct val="115000"/>
                        </a:lnSpc>
                        <a:spcBef>
                          <a:spcPts val="0"/>
                        </a:spcBef>
                        <a:spcAft>
                          <a:spcPts val="0"/>
                        </a:spcAft>
                      </a:pPr>
                      <a:r>
                        <a:rPr lang="en-US" sz="900" dirty="0">
                          <a:effectLst/>
                        </a:rPr>
                        <a:t>default) output device, usually the monitor</a:t>
                      </a:r>
                      <a:endParaRPr lang="en-US" sz="1100" dirty="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3550">
                <a:tc>
                  <a:txBody>
                    <a:bodyPr/>
                    <a:lstStyle/>
                    <a:p>
                      <a:pPr marL="0" marR="0">
                        <a:lnSpc>
                          <a:spcPct val="115000"/>
                        </a:lnSpc>
                        <a:spcBef>
                          <a:spcPts val="0"/>
                        </a:spcBef>
                        <a:spcAft>
                          <a:spcPts val="0"/>
                        </a:spcAft>
                      </a:pPr>
                      <a:r>
                        <a:rPr lang="en-US" sz="900">
                          <a:effectLst/>
                        </a:rPr>
                        <a:t>PrintStream</a:t>
                      </a:r>
                      <a:endParaRPr lang="en-US" sz="110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900" dirty="0">
                          <a:effectLst/>
                        </a:rPr>
                        <a:t>Child of </a:t>
                      </a:r>
                      <a:r>
                        <a:rPr lang="en-US" sz="900" dirty="0" err="1">
                          <a:effectLst/>
                        </a:rPr>
                        <a:t>FilterOutputStream</a:t>
                      </a:r>
                      <a:r>
                        <a:rPr lang="en-US" sz="900" dirty="0">
                          <a:effectLst/>
                        </a:rPr>
                        <a:t>, which is a child of </a:t>
                      </a:r>
                      <a:r>
                        <a:rPr lang="en-US" sz="900" dirty="0" err="1">
                          <a:effectLst/>
                        </a:rPr>
                        <a:t>OutputStream</a:t>
                      </a:r>
                      <a:r>
                        <a:rPr lang="en-US" sz="900" dirty="0">
                          <a:effectLst/>
                        </a:rPr>
                        <a:t>;</a:t>
                      </a:r>
                      <a:endParaRPr lang="en-US" sz="1100" dirty="0">
                        <a:effectLst/>
                      </a:endParaRPr>
                    </a:p>
                    <a:p>
                      <a:pPr marL="0" marR="0">
                        <a:lnSpc>
                          <a:spcPct val="115000"/>
                        </a:lnSpc>
                        <a:spcBef>
                          <a:spcPts val="0"/>
                        </a:spcBef>
                        <a:spcAft>
                          <a:spcPts val="0"/>
                        </a:spcAft>
                      </a:pPr>
                      <a:r>
                        <a:rPr lang="en-US" sz="900" dirty="0" err="1">
                          <a:effectLst/>
                        </a:rPr>
                        <a:t>System.out</a:t>
                      </a:r>
                      <a:r>
                        <a:rPr lang="en-US" sz="900" dirty="0">
                          <a:effectLst/>
                        </a:rPr>
                        <a:t> is a </a:t>
                      </a:r>
                      <a:r>
                        <a:rPr lang="en-US" sz="900" dirty="0" err="1">
                          <a:effectLst/>
                        </a:rPr>
                        <a:t>PrintStream</a:t>
                      </a:r>
                      <a:r>
                        <a:rPr lang="en-US" sz="900" dirty="0">
                          <a:effectLst/>
                        </a:rPr>
                        <a:t> object</a:t>
                      </a:r>
                      <a:endParaRPr lang="en-US" sz="1100" dirty="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9265">
                <a:tc>
                  <a:txBody>
                    <a:bodyPr/>
                    <a:lstStyle/>
                    <a:p>
                      <a:pPr marL="0" marR="0">
                        <a:lnSpc>
                          <a:spcPct val="115000"/>
                        </a:lnSpc>
                        <a:spcBef>
                          <a:spcPts val="0"/>
                        </a:spcBef>
                        <a:spcAft>
                          <a:spcPts val="0"/>
                        </a:spcAft>
                      </a:pPr>
                      <a:r>
                        <a:rPr lang="en-US" sz="900">
                          <a:effectLst/>
                        </a:rPr>
                        <a:t>Reader</a:t>
                      </a:r>
                      <a:endParaRPr lang="en-US" sz="110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900" dirty="0">
                          <a:effectLst/>
                        </a:rPr>
                        <a:t>Abstract class for reading character streams; the only methods that a</a:t>
                      </a:r>
                      <a:endParaRPr lang="en-US" sz="1100" dirty="0">
                        <a:effectLst/>
                      </a:endParaRPr>
                    </a:p>
                    <a:p>
                      <a:pPr marL="0" marR="0">
                        <a:lnSpc>
                          <a:spcPct val="115000"/>
                        </a:lnSpc>
                        <a:spcBef>
                          <a:spcPts val="0"/>
                        </a:spcBef>
                        <a:spcAft>
                          <a:spcPts val="0"/>
                        </a:spcAft>
                      </a:pPr>
                      <a:r>
                        <a:rPr lang="en-US" sz="900" dirty="0">
                          <a:effectLst/>
                        </a:rPr>
                        <a:t>subclass must implement are read(char[], </a:t>
                      </a:r>
                      <a:r>
                        <a:rPr lang="en-US" sz="900" dirty="0" err="1">
                          <a:effectLst/>
                        </a:rPr>
                        <a:t>int</a:t>
                      </a:r>
                      <a:r>
                        <a:rPr lang="en-US" sz="900" dirty="0">
                          <a:effectLst/>
                        </a:rPr>
                        <a:t>, </a:t>
                      </a:r>
                      <a:r>
                        <a:rPr lang="en-US" sz="900" dirty="0" err="1">
                          <a:effectLst/>
                        </a:rPr>
                        <a:t>int</a:t>
                      </a:r>
                      <a:r>
                        <a:rPr lang="en-US" sz="900" dirty="0">
                          <a:effectLst/>
                        </a:rPr>
                        <a:t>) and close()</a:t>
                      </a:r>
                      <a:endParaRPr lang="en-US" sz="1100" dirty="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7200">
                <a:tc>
                  <a:txBody>
                    <a:bodyPr/>
                    <a:lstStyle/>
                    <a:p>
                      <a:pPr marL="0" marR="0">
                        <a:lnSpc>
                          <a:spcPct val="115000"/>
                        </a:lnSpc>
                        <a:spcBef>
                          <a:spcPts val="0"/>
                        </a:spcBef>
                        <a:spcAft>
                          <a:spcPts val="0"/>
                        </a:spcAft>
                      </a:pPr>
                      <a:r>
                        <a:rPr lang="en-US" sz="900">
                          <a:effectLst/>
                        </a:rPr>
                        <a:t>BufferedReader</a:t>
                      </a:r>
                      <a:endParaRPr lang="en-US" sz="110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900" dirty="0">
                          <a:effectLst/>
                        </a:rPr>
                        <a:t>Reads text from a character-input stream, buffering characters to provide</a:t>
                      </a:r>
                      <a:endParaRPr lang="en-US" sz="1100" dirty="0">
                        <a:effectLst/>
                      </a:endParaRPr>
                    </a:p>
                    <a:p>
                      <a:pPr marL="0" marR="0">
                        <a:lnSpc>
                          <a:spcPct val="115000"/>
                        </a:lnSpc>
                        <a:spcBef>
                          <a:spcPts val="0"/>
                        </a:spcBef>
                        <a:spcAft>
                          <a:spcPts val="0"/>
                        </a:spcAft>
                      </a:pPr>
                      <a:r>
                        <a:rPr lang="en-US" sz="900" dirty="0">
                          <a:effectLst/>
                        </a:rPr>
                        <a:t>for efficient reading of characters, arrays, and lines</a:t>
                      </a:r>
                      <a:endParaRPr lang="en-US" sz="1100" dirty="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6720">
                <a:tc>
                  <a:txBody>
                    <a:bodyPr/>
                    <a:lstStyle/>
                    <a:p>
                      <a:pPr marL="0" marR="0">
                        <a:lnSpc>
                          <a:spcPct val="115000"/>
                        </a:lnSpc>
                        <a:spcBef>
                          <a:spcPts val="0"/>
                        </a:spcBef>
                        <a:spcAft>
                          <a:spcPts val="0"/>
                        </a:spcAft>
                      </a:pPr>
                      <a:r>
                        <a:rPr lang="en-US" sz="900">
                          <a:effectLst/>
                        </a:rPr>
                        <a:t>BufferedWriter</a:t>
                      </a:r>
                      <a:endParaRPr lang="en-US" sz="110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900" dirty="0">
                          <a:effectLst/>
                        </a:rPr>
                        <a:t>Writes text to a character-output stream, buffering characters to provide</a:t>
                      </a:r>
                      <a:endParaRPr lang="en-US" sz="1100" dirty="0">
                        <a:effectLst/>
                      </a:endParaRPr>
                    </a:p>
                    <a:p>
                      <a:pPr marL="0" marR="0">
                        <a:lnSpc>
                          <a:spcPct val="115000"/>
                        </a:lnSpc>
                        <a:spcBef>
                          <a:spcPts val="0"/>
                        </a:spcBef>
                        <a:spcAft>
                          <a:spcPts val="0"/>
                        </a:spcAft>
                      </a:pPr>
                      <a:r>
                        <a:rPr lang="en-US" sz="900" dirty="0">
                          <a:effectLst/>
                        </a:rPr>
                        <a:t>for the efficient writing of characters, arrays, and lines</a:t>
                      </a:r>
                      <a:endParaRPr lang="en-US" sz="1100" dirty="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Slide Number Placeholder 5"/>
          <p:cNvSpPr>
            <a:spLocks noGrp="1"/>
          </p:cNvSpPr>
          <p:nvPr>
            <p:ph type="sldNum" sz="quarter" idx="11"/>
          </p:nvPr>
        </p:nvSpPr>
        <p:spPr/>
        <p:txBody>
          <a:bodyPr/>
          <a:lstStyle/>
          <a:p>
            <a:pPr>
              <a:defRPr/>
            </a:pPr>
            <a:fld id="{9ECD56D9-ECDE-4831-B7DF-27CAF5FB4DA9}" type="slidenum">
              <a:rPr lang="en-US"/>
              <a:pPr>
                <a:defRPr/>
              </a:pPr>
              <a:t>22</a:t>
            </a:fld>
            <a:endParaRPr lang="en-US" dirty="0"/>
          </a:p>
        </p:txBody>
      </p:sp>
      <p:sp>
        <p:nvSpPr>
          <p:cNvPr id="5" name="Footer Placeholder 4"/>
          <p:cNvSpPr>
            <a:spLocks noGrp="1"/>
          </p:cNvSpPr>
          <p:nvPr>
            <p:ph type="ftr" sz="quarter" idx="12"/>
          </p:nvPr>
        </p:nvSpPr>
        <p:spPr>
          <a:xfrm>
            <a:off x="0" y="6324600"/>
            <a:ext cx="5867400" cy="381000"/>
          </a:xfrm>
        </p:spPr>
        <p:txBody>
          <a:bodyPr/>
          <a:lstStyle/>
          <a:p>
            <a:pPr>
              <a:defRPr/>
            </a:pPr>
            <a:r>
              <a:rPr lang="en-US" dirty="0"/>
              <a:t>Java Programming, Seventh Edition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en-US" dirty="0" smtClean="0"/>
              <a:t>Writing to a </a:t>
            </a:r>
            <a:r>
              <a:rPr lang="en-US" altLang="en-US" dirty="0"/>
              <a:t>File – Part 1</a:t>
            </a:r>
            <a:endParaRPr lang="en-US" altLang="en-US" dirty="0" smtClean="0"/>
          </a:p>
        </p:txBody>
      </p:sp>
      <p:sp>
        <p:nvSpPr>
          <p:cNvPr id="50179" name="Rectangle 3"/>
          <p:cNvSpPr>
            <a:spLocks noGrp="1" noChangeArrowheads="1"/>
          </p:cNvSpPr>
          <p:nvPr>
            <p:ph idx="1"/>
          </p:nvPr>
        </p:nvSpPr>
        <p:spPr/>
        <p:txBody>
          <a:bodyPr/>
          <a:lstStyle/>
          <a:p>
            <a:r>
              <a:rPr lang="en-US" altLang="en-US" dirty="0" smtClean="0"/>
              <a:t>Assign file to the </a:t>
            </a:r>
            <a:r>
              <a:rPr lang="en-US" altLang="en-US" dirty="0" err="1" smtClean="0">
                <a:latin typeface="Courier New" pitchFamily="49" charset="0"/>
                <a:cs typeface="Courier New" pitchFamily="49" charset="0"/>
              </a:rPr>
              <a:t>OutputStream</a:t>
            </a:r>
            <a:endParaRPr lang="en-US" altLang="en-US" dirty="0" smtClean="0">
              <a:latin typeface="Courier New" pitchFamily="49" charset="0"/>
              <a:cs typeface="Courier New" pitchFamily="49" charset="0"/>
            </a:endParaRPr>
          </a:p>
          <a:p>
            <a:pPr lvl="1"/>
            <a:r>
              <a:rPr lang="en-US" altLang="en-US" dirty="0" smtClean="0"/>
              <a:t>Construct  a </a:t>
            </a:r>
            <a:r>
              <a:rPr lang="en-US" altLang="en-US" dirty="0" err="1" smtClean="0">
                <a:latin typeface="Courier New" pitchFamily="49" charset="0"/>
                <a:cs typeface="Courier New" pitchFamily="49" charset="0"/>
              </a:rPr>
              <a:t>BufferedOutputStream</a:t>
            </a:r>
            <a:r>
              <a:rPr lang="en-US" altLang="en-US" dirty="0" smtClean="0"/>
              <a:t> object </a:t>
            </a:r>
          </a:p>
          <a:p>
            <a:pPr lvl="1"/>
            <a:r>
              <a:rPr lang="en-US" altLang="en-US" dirty="0" smtClean="0"/>
              <a:t>Assign it to the </a:t>
            </a:r>
            <a:r>
              <a:rPr lang="en-US" altLang="en-US" dirty="0" err="1" smtClean="0">
                <a:latin typeface="Courier New" pitchFamily="49" charset="0"/>
                <a:cs typeface="Courier New" pitchFamily="49" charset="0"/>
              </a:rPr>
              <a:t>OutputStream</a:t>
            </a:r>
            <a:endParaRPr lang="en-US" altLang="en-US" dirty="0" smtClean="0">
              <a:latin typeface="Courier New" pitchFamily="49" charset="0"/>
              <a:cs typeface="Courier New" pitchFamily="49" charset="0"/>
            </a:endParaRPr>
          </a:p>
          <a:p>
            <a:r>
              <a:rPr lang="en-US" altLang="en-US" dirty="0" smtClean="0"/>
              <a:t>Create a writeable file by using the </a:t>
            </a:r>
            <a:r>
              <a:rPr lang="en-US" altLang="en-US" dirty="0" smtClean="0">
                <a:latin typeface="Courier New" pitchFamily="49" charset="0"/>
                <a:cs typeface="Courier New" pitchFamily="49" charset="0"/>
              </a:rPr>
              <a:t>Path</a:t>
            </a:r>
            <a:r>
              <a:rPr lang="en-US" altLang="en-US" dirty="0" smtClean="0"/>
              <a:t> class </a:t>
            </a:r>
            <a:r>
              <a:rPr lang="en-US" altLang="en-US" dirty="0" err="1" smtClean="0">
                <a:latin typeface="Courier New" pitchFamily="49" charset="0"/>
                <a:cs typeface="Courier New" pitchFamily="49" charset="0"/>
              </a:rPr>
              <a:t>newOutputStream</a:t>
            </a:r>
            <a:r>
              <a:rPr lang="en-US" altLang="en-US" dirty="0" smtClean="0">
                <a:latin typeface="Courier New" pitchFamily="49" charset="0"/>
                <a:cs typeface="Courier New" pitchFamily="49" charset="0"/>
              </a:rPr>
              <a:t>()</a:t>
            </a:r>
            <a:r>
              <a:rPr lang="en-US" altLang="en-US" dirty="0" smtClean="0"/>
              <a:t> method</a:t>
            </a:r>
          </a:p>
          <a:p>
            <a:pPr lvl="1"/>
            <a:r>
              <a:rPr lang="en-US" altLang="en-US" dirty="0" smtClean="0"/>
              <a:t>Creates a file if it does not already exist</a:t>
            </a:r>
          </a:p>
          <a:p>
            <a:pPr lvl="1"/>
            <a:r>
              <a:rPr lang="en-US" altLang="en-US" dirty="0" smtClean="0"/>
              <a:t>Opens the file for writing and returns an </a:t>
            </a:r>
            <a:r>
              <a:rPr lang="en-US" altLang="en-US" sz="2600" dirty="0" err="1" smtClean="0">
                <a:latin typeface="Courier New" pitchFamily="49" charset="0"/>
                <a:cs typeface="Courier New" pitchFamily="49" charset="0"/>
              </a:rPr>
              <a:t>OutputStream</a:t>
            </a:r>
            <a:r>
              <a:rPr lang="en-US" altLang="en-US" dirty="0" smtClean="0"/>
              <a:t> that can be used to write bytes to the file</a:t>
            </a:r>
            <a:endParaRPr lang="en-US" altLang="en-US" dirty="0" smtClean="0">
              <a:latin typeface="Courier New" pitchFamily="49" charset="0"/>
              <a:cs typeface="Courier New" pitchFamily="49" charset="0"/>
            </a:endParaRPr>
          </a:p>
        </p:txBody>
      </p:sp>
      <p:sp>
        <p:nvSpPr>
          <p:cNvPr id="5" name="Slide Number Placeholder 4"/>
          <p:cNvSpPr>
            <a:spLocks noGrp="1"/>
          </p:cNvSpPr>
          <p:nvPr>
            <p:ph type="sldNum" sz="quarter" idx="10"/>
          </p:nvPr>
        </p:nvSpPr>
        <p:spPr/>
        <p:txBody>
          <a:bodyPr/>
          <a:lstStyle/>
          <a:p>
            <a:pPr>
              <a:defRPr/>
            </a:pPr>
            <a:fld id="{596732A4-F533-445F-A10E-2480C4FAA01E}" type="slidenum">
              <a:rPr lang="en-US"/>
              <a:pPr>
                <a:defRPr/>
              </a:pPr>
              <a:t>23</a:t>
            </a:fld>
            <a:endParaRPr lang="en-US" dirty="0"/>
          </a:p>
        </p:txBody>
      </p:sp>
      <p:sp>
        <p:nvSpPr>
          <p:cNvPr id="4" name="Footer Placeholder 3"/>
          <p:cNvSpPr>
            <a:spLocks noGrp="1"/>
          </p:cNvSpPr>
          <p:nvPr>
            <p:ph type="ftr" sz="quarter" idx="11"/>
          </p:nvPr>
        </p:nvSpPr>
        <p:spPr>
          <a:xfrm>
            <a:off x="0" y="6324600"/>
            <a:ext cx="5867400" cy="381000"/>
          </a:xfrm>
        </p:spPr>
        <p:txBody>
          <a:bodyPr/>
          <a:lstStyle/>
          <a:p>
            <a:pPr>
              <a:defRPr/>
            </a:pPr>
            <a:r>
              <a:rPr lang="en-US" dirty="0"/>
              <a:t>Java Programming, Seventh Edition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en-US" dirty="0" smtClean="0"/>
              <a:t>Writing to a File </a:t>
            </a:r>
            <a:r>
              <a:rPr lang="en-US" altLang="en-US" dirty="0"/>
              <a:t>– Part </a:t>
            </a:r>
            <a:r>
              <a:rPr lang="en-US" altLang="en-US" dirty="0" smtClean="0"/>
              <a:t>2</a:t>
            </a:r>
          </a:p>
        </p:txBody>
      </p:sp>
      <p:sp>
        <p:nvSpPr>
          <p:cNvPr id="3" name="TextBox 2"/>
          <p:cNvSpPr txBox="1"/>
          <p:nvPr/>
        </p:nvSpPr>
        <p:spPr>
          <a:xfrm>
            <a:off x="1219200" y="5510272"/>
            <a:ext cx="6248400" cy="400110"/>
          </a:xfrm>
          <a:prstGeom prst="rect">
            <a:avLst/>
          </a:prstGeom>
          <a:noFill/>
        </p:spPr>
        <p:txBody>
          <a:bodyPr wrap="square" rtlCol="0">
            <a:spAutoFit/>
          </a:bodyPr>
          <a:lstStyle/>
          <a:p>
            <a:r>
              <a:rPr lang="en-US" dirty="0">
                <a:solidFill>
                  <a:schemeClr val="tx1"/>
                </a:solidFill>
              </a:rPr>
              <a:t>Table </a:t>
            </a:r>
            <a:r>
              <a:rPr lang="en-US" dirty="0" smtClean="0">
                <a:solidFill>
                  <a:schemeClr val="tx1"/>
                </a:solidFill>
              </a:rPr>
              <a:t>13-4	  Selected </a:t>
            </a:r>
            <a:r>
              <a:rPr lang="en-US" dirty="0" err="1">
                <a:solidFill>
                  <a:schemeClr val="tx1"/>
                </a:solidFill>
              </a:rPr>
              <a:t>StandardOpenOption</a:t>
            </a:r>
            <a:r>
              <a:rPr lang="en-US" dirty="0">
                <a:solidFill>
                  <a:schemeClr val="tx1"/>
                </a:solidFill>
              </a:rPr>
              <a:t> constants</a:t>
            </a:r>
          </a:p>
        </p:txBody>
      </p:sp>
      <p:graphicFrame>
        <p:nvGraphicFramePr>
          <p:cNvPr id="2" name="Table 1"/>
          <p:cNvGraphicFramePr>
            <a:graphicFrameLocks noGrp="1"/>
          </p:cNvGraphicFramePr>
          <p:nvPr>
            <p:extLst>
              <p:ext uri="{D42A27DB-BD31-4B8C-83A1-F6EECF244321}">
                <p14:modId xmlns:p14="http://schemas.microsoft.com/office/powerpoint/2010/main" val="4148597665"/>
              </p:ext>
            </p:extLst>
          </p:nvPr>
        </p:nvGraphicFramePr>
        <p:xfrm>
          <a:off x="914400" y="1981200"/>
          <a:ext cx="7291070" cy="2919730"/>
        </p:xfrm>
        <a:graphic>
          <a:graphicData uri="http://schemas.openxmlformats.org/drawingml/2006/table">
            <a:tbl>
              <a:tblPr firstRow="1">
                <a:tableStyleId>{5C22544A-7EE6-4342-B048-85BDC9FD1C3A}</a:tableStyleId>
              </a:tblPr>
              <a:tblGrid>
                <a:gridCol w="1844675"/>
                <a:gridCol w="5446395"/>
              </a:tblGrid>
              <a:tr h="216535">
                <a:tc>
                  <a:txBody>
                    <a:bodyPr/>
                    <a:lstStyle/>
                    <a:p>
                      <a:pPr marL="0" marR="0">
                        <a:lnSpc>
                          <a:spcPct val="115000"/>
                        </a:lnSpc>
                        <a:spcBef>
                          <a:spcPts val="0"/>
                        </a:spcBef>
                        <a:spcAft>
                          <a:spcPts val="0"/>
                        </a:spcAft>
                      </a:pPr>
                      <a:r>
                        <a:rPr lang="en-US" sz="1100" dirty="0" err="1" smtClean="0">
                          <a:effectLst/>
                        </a:rPr>
                        <a:t>StandardOpenOption</a:t>
                      </a:r>
                      <a:endParaRPr lang="en-US" sz="1100" dirty="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effectLst/>
                        </a:rPr>
                        <a:t>Description</a:t>
                      </a:r>
                      <a:endParaRPr lang="en-US" sz="1100" dirty="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675">
                <a:tc>
                  <a:txBody>
                    <a:bodyPr/>
                    <a:lstStyle/>
                    <a:p>
                      <a:pPr marL="0" marR="0">
                        <a:lnSpc>
                          <a:spcPct val="115000"/>
                        </a:lnSpc>
                        <a:spcBef>
                          <a:spcPts val="0"/>
                        </a:spcBef>
                        <a:spcAft>
                          <a:spcPts val="0"/>
                        </a:spcAft>
                      </a:pPr>
                      <a:r>
                        <a:rPr lang="en-US" sz="1100" dirty="0">
                          <a:effectLst/>
                        </a:rPr>
                        <a:t>WRITE</a:t>
                      </a:r>
                      <a:endParaRPr lang="en-US" sz="1100" dirty="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effectLst/>
                        </a:rPr>
                        <a:t>Opens the file for writing</a:t>
                      </a:r>
                      <a:endParaRPr lang="en-US" sz="110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930">
                <a:tc>
                  <a:txBody>
                    <a:bodyPr/>
                    <a:lstStyle/>
                    <a:p>
                      <a:pPr marL="0" marR="0">
                        <a:lnSpc>
                          <a:spcPct val="115000"/>
                        </a:lnSpc>
                        <a:spcBef>
                          <a:spcPts val="0"/>
                        </a:spcBef>
                        <a:spcAft>
                          <a:spcPts val="0"/>
                        </a:spcAft>
                      </a:pPr>
                      <a:r>
                        <a:rPr lang="en-US" sz="1100">
                          <a:effectLst/>
                        </a:rPr>
                        <a:t>APPEND</a:t>
                      </a:r>
                      <a:endParaRPr lang="en-US" sz="110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effectLst/>
                        </a:rPr>
                        <a:t>Appends new data to the end of the file; use this option with WRITE or CREATE</a:t>
                      </a:r>
                      <a:endParaRPr lang="en-US" sz="110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1340">
                <a:tc>
                  <a:txBody>
                    <a:bodyPr/>
                    <a:lstStyle/>
                    <a:p>
                      <a:pPr marL="0" marR="0">
                        <a:lnSpc>
                          <a:spcPct val="115000"/>
                        </a:lnSpc>
                        <a:spcBef>
                          <a:spcPts val="0"/>
                        </a:spcBef>
                        <a:spcAft>
                          <a:spcPts val="0"/>
                        </a:spcAft>
                      </a:pPr>
                      <a:r>
                        <a:rPr lang="en-US" sz="1100">
                          <a:effectLst/>
                        </a:rPr>
                        <a:t>TRUNCATE_EXISTING</a:t>
                      </a:r>
                      <a:endParaRPr lang="en-US" sz="110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effectLst/>
                        </a:rPr>
                        <a:t>Truncates the existing file to 0 bytes so the file contents are replaced; use</a:t>
                      </a:r>
                    </a:p>
                    <a:p>
                      <a:pPr marL="0" marR="0">
                        <a:lnSpc>
                          <a:spcPct val="115000"/>
                        </a:lnSpc>
                        <a:spcBef>
                          <a:spcPts val="0"/>
                        </a:spcBef>
                        <a:spcAft>
                          <a:spcPts val="0"/>
                        </a:spcAft>
                      </a:pPr>
                      <a:r>
                        <a:rPr lang="en-US" sz="1100">
                          <a:effectLst/>
                        </a:rPr>
                        <a:t>this option with the WRITE option</a:t>
                      </a:r>
                      <a:endParaRPr lang="en-US" sz="110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9595">
                <a:tc>
                  <a:txBody>
                    <a:bodyPr/>
                    <a:lstStyle/>
                    <a:p>
                      <a:pPr marL="0" marR="0">
                        <a:lnSpc>
                          <a:spcPct val="115000"/>
                        </a:lnSpc>
                        <a:spcBef>
                          <a:spcPts val="0"/>
                        </a:spcBef>
                        <a:spcAft>
                          <a:spcPts val="0"/>
                        </a:spcAft>
                      </a:pPr>
                      <a:r>
                        <a:rPr lang="en-US" sz="1100">
                          <a:effectLst/>
                        </a:rPr>
                        <a:t>CREATE_NEW</a:t>
                      </a:r>
                      <a:endParaRPr lang="en-US" sz="110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effectLst/>
                        </a:rPr>
                        <a:t>Creates a new file only if it does not exist; throws an exception if the file</a:t>
                      </a:r>
                    </a:p>
                    <a:p>
                      <a:pPr marL="0" marR="0">
                        <a:lnSpc>
                          <a:spcPct val="115000"/>
                        </a:lnSpc>
                        <a:spcBef>
                          <a:spcPts val="0"/>
                        </a:spcBef>
                        <a:spcAft>
                          <a:spcPts val="0"/>
                        </a:spcAft>
                      </a:pPr>
                      <a:r>
                        <a:rPr lang="en-US" sz="1100">
                          <a:effectLst/>
                        </a:rPr>
                        <a:t>already exists</a:t>
                      </a:r>
                      <a:endParaRPr lang="en-US" sz="110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7185">
                <a:tc>
                  <a:txBody>
                    <a:bodyPr/>
                    <a:lstStyle/>
                    <a:p>
                      <a:pPr marL="0" marR="0">
                        <a:lnSpc>
                          <a:spcPct val="115000"/>
                        </a:lnSpc>
                        <a:spcBef>
                          <a:spcPts val="0"/>
                        </a:spcBef>
                        <a:spcAft>
                          <a:spcPts val="0"/>
                        </a:spcAft>
                      </a:pPr>
                      <a:r>
                        <a:rPr lang="en-US" sz="1100">
                          <a:effectLst/>
                        </a:rPr>
                        <a:t>CREATE</a:t>
                      </a:r>
                      <a:endParaRPr lang="en-US" sz="110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effectLst/>
                        </a:rPr>
                        <a:t>Opens the file if it exists or creates a new file if it does not</a:t>
                      </a:r>
                      <a:endParaRPr lang="en-US" sz="110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85470">
                <a:tc>
                  <a:txBody>
                    <a:bodyPr/>
                    <a:lstStyle/>
                    <a:p>
                      <a:pPr marL="0" marR="0">
                        <a:lnSpc>
                          <a:spcPct val="115000"/>
                        </a:lnSpc>
                        <a:spcBef>
                          <a:spcPts val="0"/>
                        </a:spcBef>
                        <a:spcAft>
                          <a:spcPts val="0"/>
                        </a:spcAft>
                      </a:pPr>
                      <a:r>
                        <a:rPr lang="en-US" sz="1100">
                          <a:effectLst/>
                        </a:rPr>
                        <a:t>DELETE_ON_CLOSE</a:t>
                      </a:r>
                      <a:endParaRPr lang="en-US" sz="110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effectLst/>
                        </a:rPr>
                        <a:t>Deletes the file when the stream is closed; used most often for temporary</a:t>
                      </a:r>
                    </a:p>
                    <a:p>
                      <a:pPr marL="0" marR="0">
                        <a:lnSpc>
                          <a:spcPct val="115000"/>
                        </a:lnSpc>
                        <a:spcBef>
                          <a:spcPts val="0"/>
                        </a:spcBef>
                        <a:spcAft>
                          <a:spcPts val="0"/>
                        </a:spcAft>
                      </a:pPr>
                      <a:r>
                        <a:rPr lang="en-US" sz="1100" dirty="0">
                          <a:effectLst/>
                        </a:rPr>
                        <a:t>files that exist only for the duration of the program</a:t>
                      </a:r>
                      <a:endParaRPr lang="en-US" sz="1100" dirty="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Slide Number Placeholder 4"/>
          <p:cNvSpPr>
            <a:spLocks noGrp="1"/>
          </p:cNvSpPr>
          <p:nvPr>
            <p:ph type="sldNum" sz="quarter" idx="10"/>
          </p:nvPr>
        </p:nvSpPr>
        <p:spPr/>
        <p:txBody>
          <a:bodyPr/>
          <a:lstStyle/>
          <a:p>
            <a:pPr>
              <a:defRPr/>
            </a:pPr>
            <a:fld id="{40595476-774D-4B85-99A5-E792E8967B88}" type="slidenum">
              <a:rPr lang="en-US"/>
              <a:pPr>
                <a:defRPr/>
              </a:pPr>
              <a:t>24</a:t>
            </a:fld>
            <a:endParaRPr lang="en-US" dirty="0"/>
          </a:p>
        </p:txBody>
      </p:sp>
      <p:sp>
        <p:nvSpPr>
          <p:cNvPr id="4" name="Footer Placeholder 3"/>
          <p:cNvSpPr>
            <a:spLocks noGrp="1"/>
          </p:cNvSpPr>
          <p:nvPr>
            <p:ph type="ftr" sz="quarter" idx="11"/>
          </p:nvPr>
        </p:nvSpPr>
        <p:spPr>
          <a:xfrm>
            <a:off x="0" y="6324600"/>
            <a:ext cx="5867400" cy="381000"/>
          </a:xfrm>
        </p:spPr>
        <p:txBody>
          <a:bodyPr/>
          <a:lstStyle/>
          <a:p>
            <a:pPr>
              <a:defRPr/>
            </a:pPr>
            <a:r>
              <a:rPr lang="en-US" dirty="0"/>
              <a:t>Java Programming, Seventh Edition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6206"/>
            <a:ext cx="8229600" cy="1143000"/>
          </a:xfrm>
        </p:spPr>
        <p:txBody>
          <a:bodyPr/>
          <a:lstStyle/>
          <a:p>
            <a:r>
              <a:rPr lang="en-US" dirty="0" smtClean="0"/>
              <a:t>Figure 13-17 The </a:t>
            </a:r>
            <a:r>
              <a:rPr lang="en-US" dirty="0" err="1" smtClean="0"/>
              <a:t>FileOut</a:t>
            </a:r>
            <a:r>
              <a:rPr lang="en-US" dirty="0" smtClean="0"/>
              <a:t> class</a:t>
            </a:r>
            <a:endParaRPr lang="en-US" dirty="0"/>
          </a:p>
        </p:txBody>
      </p:sp>
      <p:pic>
        <p:nvPicPr>
          <p:cNvPr id="52228" name="Picture 2" descr="Figure 13-17 The FileOut class. Figure 13-17 shows an application that writes a String of bytes to a file. The only differences from the preceding ScreenOut class are shaded in the figure and summarized here: Additional import statements are used, import java.nio.file.*;. 1) The class name is changed to FileOut. 2) A Path is declared for a Grades.txt file. 3) Instead of assigning System.out to the OutputStream reference, a BufferedOutputStream object is assigned. &#10;import java.nio.file.*;&#10;import java.io.*;&#10;import static java.nio.file.StandardOpenOption.*;&#10;public class FileOut&#10;{&#10;public static void main(String[] args)&#10;{&#10;Path file =&#10;Paths.get(&quot;C:\\Java\\Chapter.13\\Grades.txt&quot;);&#10;String s = &quot;ABCDF&quot;;&#10;byte[] data = s.getBytes();&#10;OutputStream output = null;&#10;try&#10;{&#10;output = new&#10;BufferedOutputStream(Files.newOutputStream(file, CREATE));&#10;output.write(data);&#10;output.flush();&#10;output.close();&#10;}&#10;catch(Exception e)&#10;{&#10;System.out.println(&quot;Message: &quot; + e);&#10;}&#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990600"/>
            <a:ext cx="57912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0"/>
          </p:nvPr>
        </p:nvSpPr>
        <p:spPr/>
        <p:txBody>
          <a:bodyPr/>
          <a:lstStyle/>
          <a:p>
            <a:pPr>
              <a:defRPr/>
            </a:pPr>
            <a:fld id="{41BA801B-6448-4C47-A208-E6B34A15536C}" type="slidenum">
              <a:rPr lang="en-US"/>
              <a:pPr>
                <a:defRPr/>
              </a:pPr>
              <a:t>25</a:t>
            </a:fld>
            <a:endParaRPr lang="en-US" dirty="0"/>
          </a:p>
        </p:txBody>
      </p:sp>
      <p:sp>
        <p:nvSpPr>
          <p:cNvPr id="4" name="Footer Placeholder 3"/>
          <p:cNvSpPr>
            <a:spLocks noGrp="1"/>
          </p:cNvSpPr>
          <p:nvPr>
            <p:ph type="ftr" sz="quarter" idx="11"/>
          </p:nvPr>
        </p:nvSpPr>
        <p:spPr>
          <a:xfrm>
            <a:off x="0" y="6324600"/>
            <a:ext cx="5867400" cy="381000"/>
          </a:xfrm>
        </p:spPr>
        <p:txBody>
          <a:bodyPr/>
          <a:lstStyle/>
          <a:p>
            <a:pPr>
              <a:defRPr/>
            </a:pPr>
            <a:r>
              <a:rPr lang="en-US" dirty="0"/>
              <a:t>Java Programming, Seventh Edition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en-US" dirty="0" smtClean="0"/>
              <a:t>Reading from a </a:t>
            </a:r>
            <a:r>
              <a:rPr lang="en-US" altLang="en-US" dirty="0"/>
              <a:t>File – Part 1</a:t>
            </a:r>
            <a:endParaRPr lang="en-US" altLang="en-US" dirty="0" smtClean="0"/>
          </a:p>
        </p:txBody>
      </p:sp>
      <p:sp>
        <p:nvSpPr>
          <p:cNvPr id="53251" name="Rectangle 3"/>
          <p:cNvSpPr>
            <a:spLocks noGrp="1" noChangeArrowheads="1"/>
          </p:cNvSpPr>
          <p:nvPr>
            <p:ph idx="1"/>
          </p:nvPr>
        </p:nvSpPr>
        <p:spPr/>
        <p:txBody>
          <a:bodyPr/>
          <a:lstStyle/>
          <a:p>
            <a:r>
              <a:rPr lang="en-US" altLang="en-US" dirty="0" smtClean="0"/>
              <a:t>Use an </a:t>
            </a:r>
            <a:r>
              <a:rPr lang="en-US" altLang="en-US" dirty="0" err="1" smtClean="0">
                <a:latin typeface="Courier New" pitchFamily="49" charset="0"/>
                <a:cs typeface="Courier New" pitchFamily="49" charset="0"/>
              </a:rPr>
              <a:t>InputStream</a:t>
            </a:r>
            <a:r>
              <a:rPr lang="en-US" altLang="en-US" dirty="0" smtClean="0"/>
              <a:t> like you use an </a:t>
            </a:r>
            <a:r>
              <a:rPr lang="en-US" altLang="en-US" dirty="0" err="1" smtClean="0">
                <a:latin typeface="Courier New" pitchFamily="49" charset="0"/>
                <a:cs typeface="Courier New" pitchFamily="49" charset="0"/>
              </a:rPr>
              <a:t>OutputStream</a:t>
            </a:r>
            <a:endParaRPr lang="en-US" altLang="en-US" dirty="0" smtClean="0">
              <a:latin typeface="Courier New" pitchFamily="49" charset="0"/>
              <a:cs typeface="Courier New" pitchFamily="49" charset="0"/>
            </a:endParaRPr>
          </a:p>
          <a:p>
            <a:r>
              <a:rPr lang="en-US" altLang="en-US" dirty="0" smtClean="0"/>
              <a:t>Open a file for reading with the </a:t>
            </a:r>
            <a:r>
              <a:rPr lang="en-US" altLang="en-US" dirty="0" err="1" smtClean="0">
                <a:latin typeface="Courier New" pitchFamily="49" charset="0"/>
                <a:cs typeface="Courier New" pitchFamily="49" charset="0"/>
              </a:rPr>
              <a:t>newInputStream</a:t>
            </a:r>
            <a:r>
              <a:rPr lang="en-US" altLang="en-US" dirty="0" smtClean="0">
                <a:latin typeface="Courier New" pitchFamily="49" charset="0"/>
                <a:cs typeface="Courier New" pitchFamily="49" charset="0"/>
              </a:rPr>
              <a:t>()</a:t>
            </a:r>
            <a:r>
              <a:rPr lang="en-US" altLang="en-US" dirty="0" smtClean="0"/>
              <a:t> method</a:t>
            </a:r>
          </a:p>
          <a:p>
            <a:pPr lvl="1"/>
            <a:r>
              <a:rPr lang="en-US" altLang="en-US" dirty="0" smtClean="0"/>
              <a:t>The method returns a stream that can read bytes from a file</a:t>
            </a:r>
          </a:p>
        </p:txBody>
      </p:sp>
      <p:sp>
        <p:nvSpPr>
          <p:cNvPr id="5" name="Slide Number Placeholder 4"/>
          <p:cNvSpPr>
            <a:spLocks noGrp="1"/>
          </p:cNvSpPr>
          <p:nvPr>
            <p:ph type="sldNum" sz="quarter" idx="10"/>
          </p:nvPr>
        </p:nvSpPr>
        <p:spPr/>
        <p:txBody>
          <a:bodyPr/>
          <a:lstStyle/>
          <a:p>
            <a:pPr>
              <a:defRPr/>
            </a:pPr>
            <a:fld id="{6019604A-C997-43B4-9189-C31E2B026E20}" type="slidenum">
              <a:rPr lang="en-US"/>
              <a:pPr>
                <a:defRPr/>
              </a:pPr>
              <a:t>26</a:t>
            </a:fld>
            <a:endParaRPr lang="en-US" dirty="0"/>
          </a:p>
        </p:txBody>
      </p:sp>
      <p:sp>
        <p:nvSpPr>
          <p:cNvPr id="4" name="Footer Placeholder 3"/>
          <p:cNvSpPr>
            <a:spLocks noGrp="1"/>
          </p:cNvSpPr>
          <p:nvPr>
            <p:ph type="ftr" sz="quarter" idx="11"/>
          </p:nvPr>
        </p:nvSpPr>
        <p:spPr>
          <a:xfrm>
            <a:off x="0" y="6324600"/>
            <a:ext cx="5867400" cy="381000"/>
          </a:xfrm>
        </p:spPr>
        <p:txBody>
          <a:bodyPr/>
          <a:lstStyle/>
          <a:p>
            <a:pPr>
              <a:defRPr/>
            </a:pPr>
            <a:r>
              <a:rPr lang="en-US" dirty="0"/>
              <a:t>Java Programming, Seventh Edition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lstStyle/>
          <a:p>
            <a:r>
              <a:rPr lang="en-US" dirty="0" smtClean="0"/>
              <a:t>Figure</a:t>
            </a:r>
            <a:r>
              <a:rPr lang="en-US" baseline="0" dirty="0" smtClean="0"/>
              <a:t> 13-19  </a:t>
            </a:r>
            <a:r>
              <a:rPr lang="en-US" baseline="0" dirty="0" err="1" smtClean="0"/>
              <a:t>TheReadFile</a:t>
            </a:r>
            <a:r>
              <a:rPr lang="en-US" baseline="0" dirty="0" smtClean="0"/>
              <a:t> class</a:t>
            </a:r>
            <a:endParaRPr lang="en-US" dirty="0"/>
          </a:p>
        </p:txBody>
      </p:sp>
      <p:pic>
        <p:nvPicPr>
          <p:cNvPr id="54276" name="Picture 2" descr="Figure 13-19 The Readfile class. To open a file for reading, you can use the Files class newInputStream() method. This method accepts a Path parameter and returns a stream that can read bytes from a file. Figure 13-19 shows a ReadFile class that reads from the Grades.txt file created earlier. The Path is declared, an InputStream is declared using the Path, and, in the first shaded statement in the figure, a stream is assigned to the InputStream reference.In the second shaded statement in the ReadFile class, a BufferedReader is declared. A BufferedReader reads a line of text from a character-input stream, buffering characters so that reading is more efficient.&#10;import java.nio.file.*;&#10;import java.io.*;&#10;public class ReadFile&#10;{&#10;public static void main(String[] args)&#10;{&#10;Path file = Paths.get(&quot;C:\\Java\\Chapter.13\\Grades.txt&quot;);&#10;InputStream input = null;&#10;try&#10;{&#10;input = Files.newInputStream(file);&#10;BufferedReader reader = new&#10;BufferedReader(new InputStreamReader(input));&#10;String s = null;&#10;s = reader.readLine();&#10;System.out.println(s);&#10;input.close();&#10;}&#10;catch (IOException e)&#10;{&#10;System.out.println(e);&#10;}&#10;}&#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673894"/>
            <a:ext cx="6759575"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0"/>
          </p:nvPr>
        </p:nvSpPr>
        <p:spPr/>
        <p:txBody>
          <a:bodyPr/>
          <a:lstStyle/>
          <a:p>
            <a:pPr>
              <a:defRPr/>
            </a:pPr>
            <a:fld id="{FDE252CA-FEAA-4590-8BCB-7270C49C1368}" type="slidenum">
              <a:rPr lang="en-US"/>
              <a:pPr>
                <a:defRPr/>
              </a:pPr>
              <a:t>27</a:t>
            </a:fld>
            <a:endParaRPr lang="en-US" dirty="0"/>
          </a:p>
        </p:txBody>
      </p:sp>
      <p:sp>
        <p:nvSpPr>
          <p:cNvPr id="4" name="Footer Placeholder 3"/>
          <p:cNvSpPr>
            <a:spLocks noGrp="1"/>
          </p:cNvSpPr>
          <p:nvPr>
            <p:ph type="ftr" sz="quarter" idx="11"/>
          </p:nvPr>
        </p:nvSpPr>
        <p:spPr>
          <a:xfrm>
            <a:off x="0" y="6324600"/>
            <a:ext cx="5867400" cy="381000"/>
          </a:xfrm>
        </p:spPr>
        <p:txBody>
          <a:bodyPr/>
          <a:lstStyle/>
          <a:p>
            <a:pPr>
              <a:defRPr/>
            </a:pPr>
            <a:r>
              <a:rPr lang="en-US" dirty="0"/>
              <a:t>Java Programming, Seventh Edition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dirty="0" smtClean="0"/>
              <a:t>Reading from a File – </a:t>
            </a:r>
            <a:r>
              <a:rPr lang="en-US" altLang="en-US" dirty="0"/>
              <a:t>Part </a:t>
            </a:r>
            <a:r>
              <a:rPr lang="en-US" altLang="en-US" dirty="0" smtClean="0"/>
              <a:t>2</a:t>
            </a:r>
          </a:p>
        </p:txBody>
      </p:sp>
      <p:sp>
        <p:nvSpPr>
          <p:cNvPr id="5" name="Slide Number Placeholder 4"/>
          <p:cNvSpPr>
            <a:spLocks noGrp="1"/>
          </p:cNvSpPr>
          <p:nvPr>
            <p:ph type="sldNum" sz="quarter" idx="10"/>
          </p:nvPr>
        </p:nvSpPr>
        <p:spPr/>
        <p:txBody>
          <a:bodyPr/>
          <a:lstStyle/>
          <a:p>
            <a:pPr>
              <a:defRPr/>
            </a:pPr>
            <a:fld id="{5D033FE2-2DE0-4AC3-9031-E7F396782509}" type="slidenum">
              <a:rPr lang="en-US"/>
              <a:pPr>
                <a:defRPr/>
              </a:pPr>
              <a:t>28</a:t>
            </a:fld>
            <a:endParaRPr lang="en-US" dirty="0"/>
          </a:p>
        </p:txBody>
      </p:sp>
      <p:sp>
        <p:nvSpPr>
          <p:cNvPr id="4" name="Footer Placeholder 3"/>
          <p:cNvSpPr>
            <a:spLocks noGrp="1"/>
          </p:cNvSpPr>
          <p:nvPr>
            <p:ph type="ftr" sz="quarter" idx="11"/>
          </p:nvPr>
        </p:nvSpPr>
        <p:spPr>
          <a:xfrm>
            <a:off x="0" y="6324600"/>
            <a:ext cx="5867400" cy="381000"/>
          </a:xfrm>
        </p:spPr>
        <p:txBody>
          <a:bodyPr/>
          <a:lstStyle/>
          <a:p>
            <a:pPr>
              <a:defRPr/>
            </a:pPr>
            <a:r>
              <a:rPr lang="en-US" dirty="0"/>
              <a:t>Java Programming, Seventh Edition</a:t>
            </a:r>
          </a:p>
        </p:txBody>
      </p:sp>
      <p:graphicFrame>
        <p:nvGraphicFramePr>
          <p:cNvPr id="3" name="Table 2"/>
          <p:cNvGraphicFramePr>
            <a:graphicFrameLocks noGrp="1"/>
          </p:cNvGraphicFramePr>
          <p:nvPr>
            <p:extLst>
              <p:ext uri="{D42A27DB-BD31-4B8C-83A1-F6EECF244321}">
                <p14:modId xmlns:p14="http://schemas.microsoft.com/office/powerpoint/2010/main" val="4025137615"/>
              </p:ext>
            </p:extLst>
          </p:nvPr>
        </p:nvGraphicFramePr>
        <p:xfrm>
          <a:off x="1066800" y="2590800"/>
          <a:ext cx="7315200" cy="2081784"/>
        </p:xfrm>
        <a:graphic>
          <a:graphicData uri="http://schemas.openxmlformats.org/drawingml/2006/table">
            <a:tbl>
              <a:tblPr firstRow="1">
                <a:tableStyleId>{5C22544A-7EE6-4342-B048-85BDC9FD1C3A}</a:tableStyleId>
              </a:tblPr>
              <a:tblGrid>
                <a:gridCol w="2228850"/>
                <a:gridCol w="5086350"/>
              </a:tblGrid>
              <a:tr h="220345">
                <a:tc>
                  <a:txBody>
                    <a:bodyPr/>
                    <a:lstStyle/>
                    <a:p>
                      <a:pPr marL="0" marR="0">
                        <a:lnSpc>
                          <a:spcPct val="115000"/>
                        </a:lnSpc>
                        <a:spcBef>
                          <a:spcPts val="0"/>
                        </a:spcBef>
                        <a:spcAft>
                          <a:spcPts val="0"/>
                        </a:spcAft>
                      </a:pPr>
                      <a:r>
                        <a:rPr lang="en-US" sz="1400" dirty="0" err="1">
                          <a:effectLst/>
                        </a:rPr>
                        <a:t>BufferedReader</a:t>
                      </a:r>
                      <a:r>
                        <a:rPr lang="en-US" sz="1400" dirty="0">
                          <a:effectLst/>
                        </a:rPr>
                        <a:t> Method</a:t>
                      </a:r>
                      <a:endParaRPr lang="en-US" sz="1100" dirty="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effectLst/>
                        </a:rPr>
                        <a:t>Description</a:t>
                      </a:r>
                      <a:endParaRPr lang="en-US" sz="1100" dirty="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8135">
                <a:tc>
                  <a:txBody>
                    <a:bodyPr/>
                    <a:lstStyle/>
                    <a:p>
                      <a:pPr marL="0" marR="0">
                        <a:lnSpc>
                          <a:spcPct val="115000"/>
                        </a:lnSpc>
                        <a:spcBef>
                          <a:spcPts val="0"/>
                        </a:spcBef>
                        <a:spcAft>
                          <a:spcPts val="0"/>
                        </a:spcAft>
                      </a:pPr>
                      <a:r>
                        <a:rPr lang="en-US" sz="1400" dirty="0">
                          <a:effectLst/>
                        </a:rPr>
                        <a:t>close()</a:t>
                      </a:r>
                      <a:endParaRPr lang="en-US" sz="1100" dirty="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effectLst/>
                        </a:rPr>
                        <a:t>Closes the stream and any resources associated with it</a:t>
                      </a:r>
                      <a:endParaRPr lang="en-US" sz="110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645">
                <a:tc>
                  <a:txBody>
                    <a:bodyPr/>
                    <a:lstStyle/>
                    <a:p>
                      <a:pPr marL="0" marR="0">
                        <a:lnSpc>
                          <a:spcPct val="115000"/>
                        </a:lnSpc>
                        <a:spcBef>
                          <a:spcPts val="0"/>
                        </a:spcBef>
                        <a:spcAft>
                          <a:spcPts val="0"/>
                        </a:spcAft>
                      </a:pPr>
                      <a:r>
                        <a:rPr lang="en-US" sz="1400">
                          <a:effectLst/>
                        </a:rPr>
                        <a:t>read()</a:t>
                      </a:r>
                      <a:endParaRPr lang="en-US" sz="110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effectLst/>
                        </a:rPr>
                        <a:t>Reads a single character</a:t>
                      </a:r>
                      <a:endParaRPr lang="en-US" sz="110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marL="0" marR="0">
                        <a:lnSpc>
                          <a:spcPct val="115000"/>
                        </a:lnSpc>
                        <a:spcBef>
                          <a:spcPts val="0"/>
                        </a:spcBef>
                        <a:spcAft>
                          <a:spcPts val="0"/>
                        </a:spcAft>
                      </a:pPr>
                      <a:r>
                        <a:rPr lang="en-US" sz="1400">
                          <a:effectLst/>
                        </a:rPr>
                        <a:t>read(char[] buffer, int</a:t>
                      </a:r>
                      <a:endParaRPr lang="en-US" sz="110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effectLst/>
                        </a:rPr>
                        <a:t>Reads characters into a portion of an array from position off for len</a:t>
                      </a:r>
                      <a:endParaRPr lang="en-US" sz="110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7495">
                <a:tc>
                  <a:txBody>
                    <a:bodyPr/>
                    <a:lstStyle/>
                    <a:p>
                      <a:pPr marL="0" marR="0">
                        <a:lnSpc>
                          <a:spcPct val="115000"/>
                        </a:lnSpc>
                        <a:spcBef>
                          <a:spcPts val="0"/>
                        </a:spcBef>
                        <a:spcAft>
                          <a:spcPts val="0"/>
                        </a:spcAft>
                      </a:pPr>
                      <a:r>
                        <a:rPr lang="en-US" sz="1400">
                          <a:effectLst/>
                        </a:rPr>
                        <a:t>off, int len)</a:t>
                      </a:r>
                      <a:endParaRPr lang="en-US" sz="110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effectLst/>
                        </a:rPr>
                        <a:t>characters</a:t>
                      </a:r>
                      <a:endParaRPr lang="en-US" sz="110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900">
                <a:tc>
                  <a:txBody>
                    <a:bodyPr/>
                    <a:lstStyle/>
                    <a:p>
                      <a:pPr marL="0" marR="0">
                        <a:lnSpc>
                          <a:spcPct val="115000"/>
                        </a:lnSpc>
                        <a:spcBef>
                          <a:spcPts val="0"/>
                        </a:spcBef>
                        <a:spcAft>
                          <a:spcPts val="0"/>
                        </a:spcAft>
                      </a:pPr>
                      <a:r>
                        <a:rPr lang="en-US" sz="1400">
                          <a:effectLst/>
                        </a:rPr>
                        <a:t>readLine()</a:t>
                      </a:r>
                      <a:endParaRPr lang="en-US" sz="110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effectLst/>
                        </a:rPr>
                        <a:t>Reads a line of text</a:t>
                      </a:r>
                      <a:endParaRPr lang="en-US" sz="110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7495">
                <a:tc>
                  <a:txBody>
                    <a:bodyPr/>
                    <a:lstStyle/>
                    <a:p>
                      <a:pPr marL="0" marR="0">
                        <a:lnSpc>
                          <a:spcPct val="115000"/>
                        </a:lnSpc>
                        <a:spcBef>
                          <a:spcPts val="0"/>
                        </a:spcBef>
                        <a:spcAft>
                          <a:spcPts val="0"/>
                        </a:spcAft>
                      </a:pPr>
                      <a:r>
                        <a:rPr lang="en-US" sz="1400">
                          <a:effectLst/>
                        </a:rPr>
                        <a:t>skip(long n)</a:t>
                      </a:r>
                      <a:endParaRPr lang="en-US" sz="110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effectLst/>
                        </a:rPr>
                        <a:t>Skips the specified number of characters</a:t>
                      </a:r>
                      <a:endParaRPr lang="en-US" sz="1100" dirty="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TextBox 5"/>
          <p:cNvSpPr txBox="1"/>
          <p:nvPr/>
        </p:nvSpPr>
        <p:spPr>
          <a:xfrm>
            <a:off x="1524000" y="5181600"/>
            <a:ext cx="6019800" cy="400110"/>
          </a:xfrm>
          <a:prstGeom prst="rect">
            <a:avLst/>
          </a:prstGeom>
          <a:noFill/>
        </p:spPr>
        <p:txBody>
          <a:bodyPr wrap="square" rtlCol="0">
            <a:spAutoFit/>
          </a:bodyPr>
          <a:lstStyle/>
          <a:p>
            <a:r>
              <a:rPr lang="en-US" dirty="0">
                <a:solidFill>
                  <a:schemeClr val="tx1"/>
                </a:solidFill>
              </a:rPr>
              <a:t>Table </a:t>
            </a:r>
            <a:r>
              <a:rPr lang="en-US" dirty="0" smtClean="0">
                <a:solidFill>
                  <a:schemeClr val="tx1"/>
                </a:solidFill>
              </a:rPr>
              <a:t>13-5	Selected </a:t>
            </a:r>
            <a:r>
              <a:rPr lang="en-US" dirty="0" err="1">
                <a:solidFill>
                  <a:schemeClr val="tx1"/>
                </a:solidFill>
              </a:rPr>
              <a:t>BufferedReader</a:t>
            </a:r>
            <a:r>
              <a:rPr lang="en-US" dirty="0">
                <a:solidFill>
                  <a:schemeClr val="tx1"/>
                </a:solidFill>
              </a:rPr>
              <a:t> methods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en-US" dirty="0" smtClean="0"/>
              <a:t>Creating and Using Sequential Data </a:t>
            </a:r>
            <a:r>
              <a:rPr lang="en-US" altLang="en-US" dirty="0"/>
              <a:t>Files – Part 1</a:t>
            </a:r>
            <a:endParaRPr lang="en-US" altLang="en-US" dirty="0" smtClean="0"/>
          </a:p>
        </p:txBody>
      </p:sp>
      <p:sp>
        <p:nvSpPr>
          <p:cNvPr id="56323" name="Rectangle 3"/>
          <p:cNvSpPr>
            <a:spLocks noGrp="1" noChangeArrowheads="1"/>
          </p:cNvSpPr>
          <p:nvPr>
            <p:ph idx="1"/>
          </p:nvPr>
        </p:nvSpPr>
        <p:spPr/>
        <p:txBody>
          <a:bodyPr/>
          <a:lstStyle/>
          <a:p>
            <a:r>
              <a:rPr lang="en-US" altLang="en-US" dirty="0" err="1" smtClean="0">
                <a:latin typeface="Courier New" pitchFamily="49" charset="0"/>
                <a:cs typeface="Courier New" pitchFamily="49" charset="0"/>
              </a:rPr>
              <a:t>BufferedWriter</a:t>
            </a:r>
            <a:r>
              <a:rPr lang="en-US" altLang="en-US" dirty="0" smtClean="0"/>
              <a:t> class </a:t>
            </a:r>
          </a:p>
          <a:p>
            <a:pPr lvl="1"/>
            <a:r>
              <a:rPr lang="en-US" altLang="en-US" dirty="0" smtClean="0"/>
              <a:t>Counterpart to </a:t>
            </a:r>
            <a:r>
              <a:rPr lang="en-US" altLang="en-US" dirty="0" err="1" smtClean="0">
                <a:latin typeface="Courier New" pitchFamily="49" charset="0"/>
                <a:cs typeface="Courier New" pitchFamily="49" charset="0"/>
              </a:rPr>
              <a:t>BufferedReader</a:t>
            </a:r>
            <a:endParaRPr lang="en-US" altLang="en-US" dirty="0" smtClean="0">
              <a:latin typeface="Courier New" pitchFamily="49" charset="0"/>
              <a:cs typeface="Courier New" pitchFamily="49" charset="0"/>
            </a:endParaRPr>
          </a:p>
          <a:p>
            <a:pPr lvl="1"/>
            <a:r>
              <a:rPr lang="en-US" altLang="en-US" dirty="0" smtClean="0"/>
              <a:t>Writes text to an output stream, buffering the characters</a:t>
            </a:r>
          </a:p>
          <a:p>
            <a:pPr lvl="1"/>
            <a:r>
              <a:rPr lang="en-US" altLang="en-US" dirty="0" smtClean="0"/>
              <a:t>The class has three overloaded </a:t>
            </a:r>
            <a:r>
              <a:rPr lang="en-US" altLang="en-US" dirty="0" smtClean="0">
                <a:latin typeface="Courier New" pitchFamily="49" charset="0"/>
                <a:cs typeface="Courier New" pitchFamily="49" charset="0"/>
              </a:rPr>
              <a:t>write()</a:t>
            </a:r>
            <a:r>
              <a:rPr lang="en-US" altLang="en-US" dirty="0" smtClean="0"/>
              <a:t> methods that provide for efficient writing of characters, arrays, and strings, respectively</a:t>
            </a:r>
            <a:endParaRPr lang="en-US" altLang="en-US" dirty="0" smtClean="0">
              <a:latin typeface="Courier New" pitchFamily="49" charset="0"/>
              <a:cs typeface="Courier New" pitchFamily="49" charset="0"/>
            </a:endParaRPr>
          </a:p>
        </p:txBody>
      </p:sp>
      <p:sp>
        <p:nvSpPr>
          <p:cNvPr id="5" name="Slide Number Placeholder 4"/>
          <p:cNvSpPr>
            <a:spLocks noGrp="1"/>
          </p:cNvSpPr>
          <p:nvPr>
            <p:ph type="sldNum" sz="quarter" idx="10"/>
          </p:nvPr>
        </p:nvSpPr>
        <p:spPr/>
        <p:txBody>
          <a:bodyPr/>
          <a:lstStyle/>
          <a:p>
            <a:pPr>
              <a:defRPr/>
            </a:pPr>
            <a:fld id="{C82DF4AA-F36A-489B-B7A5-1490A40ABAD5}" type="slidenum">
              <a:rPr lang="en-US"/>
              <a:pPr>
                <a:defRPr/>
              </a:pPr>
              <a:t>29</a:t>
            </a:fld>
            <a:endParaRPr lang="en-US" dirty="0"/>
          </a:p>
        </p:txBody>
      </p:sp>
      <p:sp>
        <p:nvSpPr>
          <p:cNvPr id="4" name="Footer Placeholder 3"/>
          <p:cNvSpPr>
            <a:spLocks noGrp="1"/>
          </p:cNvSpPr>
          <p:nvPr>
            <p:ph type="ftr" sz="quarter" idx="11"/>
          </p:nvPr>
        </p:nvSpPr>
        <p:spPr>
          <a:xfrm>
            <a:off x="0" y="6324600"/>
            <a:ext cx="5867400" cy="381000"/>
          </a:xfrm>
        </p:spPr>
        <p:txBody>
          <a:bodyPr/>
          <a:lstStyle/>
          <a:p>
            <a:pPr>
              <a:defRPr/>
            </a:pPr>
            <a:r>
              <a:rPr lang="en-US" dirty="0"/>
              <a:t>Java Programming, Seventh Edition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dirty="0" smtClean="0"/>
              <a:t>Understanding Computer Files – Part 1</a:t>
            </a:r>
          </a:p>
        </p:txBody>
      </p:sp>
      <p:sp>
        <p:nvSpPr>
          <p:cNvPr id="29699" name="Rectangle 3"/>
          <p:cNvSpPr>
            <a:spLocks noGrp="1" noChangeArrowheads="1"/>
          </p:cNvSpPr>
          <p:nvPr>
            <p:ph idx="1"/>
          </p:nvPr>
        </p:nvSpPr>
        <p:spPr/>
        <p:txBody>
          <a:bodyPr/>
          <a:lstStyle/>
          <a:p>
            <a:r>
              <a:rPr lang="en-US" altLang="en-US" smtClean="0"/>
              <a:t>Volatile storage </a:t>
            </a:r>
          </a:p>
          <a:p>
            <a:pPr lvl="1"/>
            <a:r>
              <a:rPr lang="en-US" altLang="en-US" smtClean="0"/>
              <a:t>Computer memory or random access memory (RAM)</a:t>
            </a:r>
          </a:p>
          <a:p>
            <a:pPr lvl="1"/>
            <a:r>
              <a:rPr lang="en-US" altLang="en-US" smtClean="0"/>
              <a:t>Temporary</a:t>
            </a:r>
          </a:p>
          <a:p>
            <a:r>
              <a:rPr lang="en-US" altLang="en-US" smtClean="0"/>
              <a:t>Nonvolatile storage</a:t>
            </a:r>
          </a:p>
          <a:p>
            <a:pPr lvl="1"/>
            <a:r>
              <a:rPr lang="en-US" altLang="en-US" smtClean="0"/>
              <a:t>Not lost when computer loses power</a:t>
            </a:r>
          </a:p>
          <a:p>
            <a:pPr lvl="1"/>
            <a:r>
              <a:rPr lang="en-US" altLang="en-US" smtClean="0"/>
              <a:t>Permanent</a:t>
            </a:r>
          </a:p>
          <a:p>
            <a:r>
              <a:rPr lang="en-US" altLang="en-US" smtClean="0"/>
              <a:t>Computer file </a:t>
            </a:r>
          </a:p>
          <a:p>
            <a:pPr lvl="1"/>
            <a:r>
              <a:rPr lang="en-US" altLang="en-US" smtClean="0"/>
              <a:t>Collection of information stored on nonvolatile device in computer system</a:t>
            </a:r>
          </a:p>
        </p:txBody>
      </p:sp>
      <p:sp>
        <p:nvSpPr>
          <p:cNvPr id="5" name="Slide Number Placeholder 4"/>
          <p:cNvSpPr>
            <a:spLocks noGrp="1"/>
          </p:cNvSpPr>
          <p:nvPr>
            <p:ph type="sldNum" sz="quarter" idx="10"/>
          </p:nvPr>
        </p:nvSpPr>
        <p:spPr/>
        <p:txBody>
          <a:bodyPr/>
          <a:lstStyle/>
          <a:p>
            <a:pPr>
              <a:defRPr/>
            </a:pPr>
            <a:fld id="{79237AE3-49B7-421D-A8EF-4C8DF46638D5}" type="slidenum">
              <a:rPr lang="en-US"/>
              <a:pPr>
                <a:defRPr/>
              </a:pPr>
              <a:t>3</a:t>
            </a:fld>
            <a:endParaRPr lang="en-US" dirty="0"/>
          </a:p>
        </p:txBody>
      </p:sp>
      <p:sp>
        <p:nvSpPr>
          <p:cNvPr id="4" name="Footer Placeholder 3"/>
          <p:cNvSpPr>
            <a:spLocks noGrp="1"/>
          </p:cNvSpPr>
          <p:nvPr>
            <p:ph type="ftr" sz="quarter" idx="11"/>
          </p:nvPr>
        </p:nvSpPr>
        <p:spPr>
          <a:xfrm>
            <a:off x="0" y="6324600"/>
            <a:ext cx="5867400" cy="381000"/>
          </a:xfrm>
        </p:spPr>
        <p:txBody>
          <a:bodyPr/>
          <a:lstStyle/>
          <a:p>
            <a:pPr>
              <a:defRPr/>
            </a:pPr>
            <a:r>
              <a:rPr lang="en-US" dirty="0"/>
              <a:t>Java Programming, Seventh Edition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pPr>
              <a:defRPr/>
            </a:pPr>
            <a:fld id="{2C048D19-68C4-4AC9-ADBF-6F29C1C0B5AF}" type="slidenum">
              <a:rPr lang="en-US"/>
              <a:pPr>
                <a:defRPr/>
              </a:pPr>
              <a:t>30</a:t>
            </a:fld>
            <a:endParaRPr lang="en-US" dirty="0"/>
          </a:p>
        </p:txBody>
      </p:sp>
      <p:sp>
        <p:nvSpPr>
          <p:cNvPr id="4" name="Footer Placeholder 3"/>
          <p:cNvSpPr>
            <a:spLocks noGrp="1"/>
          </p:cNvSpPr>
          <p:nvPr>
            <p:ph type="ftr" sz="quarter" idx="11"/>
          </p:nvPr>
        </p:nvSpPr>
        <p:spPr>
          <a:xfrm>
            <a:off x="0" y="6324600"/>
            <a:ext cx="5867400" cy="381000"/>
          </a:xfrm>
        </p:spPr>
        <p:txBody>
          <a:bodyPr/>
          <a:lstStyle/>
          <a:p>
            <a:pPr>
              <a:defRPr/>
            </a:pPr>
            <a:r>
              <a:rPr lang="en-US" dirty="0"/>
              <a:t>Java Programming, Seventh Edition</a:t>
            </a:r>
          </a:p>
        </p:txBody>
      </p:sp>
      <p:pic>
        <p:nvPicPr>
          <p:cNvPr id="57348" name="Picture 2" descr="Figure 13-21 The WriteEmployee class. The first shaded statement in the WriteEmployeeFile program creates a BufferedWriter named writer. The BufferedWriter class is the counterpart to BufferedReader. It writes text to an output stream, buffering the characters. The class has three overloaded write() methods that provide for efficient writing of characters, arrays, and strings, respectively. Table 13-6 contains all the methods defined in the BufferedWriter class.&#10;import java.nio.file.*;&#10;import java.io.*;&#10;import static java.nio.file.StandardOpenOption.*;&#10;import java.util.Scanner;&#10;public class WriteEmployeeFile&#10;{&#10;public static void main(String[] args)&#10;{&#10;Scanner input = new Scanner(System.in);&#10;Path file =&#10;Paths.get(&quot;C:\\Java\\Chapter.13\\Employees.txt&quot;);&#10;String s = &quot;&quot;;&#10;String delimiter = &quot;,&quot;;&#10;int id;&#10;String name;&#10;double payRate;&#10;final int QUIT = 999;&#10;try&#10;{&#10;OutputStream output = new&#10;BufferedOutputStream(Files.newOutputStream(file, CREATE));&#10;BufferedWriter writer = new&#10;BufferedWriter(new OutputStreamWriter(output));&#10;System.out.print(&quot;Enter employee ID number &gt;&gt; &quot;);&#10;id = input.nextInt();&#10;while(id != QUIT)&#10;{&#10;System.out.print(&quot;Enter name for employee #&quot; +&#10;id + &quot; &gt;&gt; &quot;);&#10;input.nextLine();&#10;name = input.nextLine();&#10;System.out.print(&quot;Enter pay rate &gt;&gt; &quot;);&#10;payRate = input.nextDouble();&#10;s = id + delimiter + name + delimiter + payRate;&#10;writer.write(s, 0, s.length());&#10;writer.newLine();&#10;System.out.print(&quot;Enter next ID number or &quot; +&#10;QUIT + &quot; to quit &gt;&gt; &quot;);&#10;id = input.nextInt();&#10;}&#10;writer.close();&#10;}&#10;catch(Exception e)&#10;{&#10;System.out.println(&quot;Message: &quot; + e);&#10;}&#10;}&#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0812" y="533400"/>
            <a:ext cx="3781425" cy="612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66724" y="-304800"/>
            <a:ext cx="8229600" cy="1143000"/>
          </a:xfrm>
        </p:spPr>
        <p:txBody>
          <a:bodyPr/>
          <a:lstStyle/>
          <a:p>
            <a:r>
              <a:rPr lang="en-US" sz="2000" dirty="0" smtClean="0"/>
              <a:t>Figure 13-21 </a:t>
            </a:r>
            <a:r>
              <a:rPr lang="en-US" sz="2000" baseline="0" dirty="0" smtClean="0"/>
              <a:t> </a:t>
            </a:r>
            <a:r>
              <a:rPr lang="en-US" sz="2000" baseline="0" dirty="0" err="1" smtClean="0"/>
              <a:t>TheWriteEmployeeFile</a:t>
            </a:r>
            <a:r>
              <a:rPr lang="en-US" sz="2000" baseline="0" dirty="0" smtClean="0"/>
              <a:t> class</a:t>
            </a:r>
            <a:endParaRPr lang="en-US" sz="2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en-US" dirty="0" smtClean="0"/>
              <a:t>Creating and Using Sequential Data Files </a:t>
            </a:r>
            <a:r>
              <a:rPr lang="en-US" altLang="en-US" dirty="0"/>
              <a:t>– Part </a:t>
            </a:r>
            <a:r>
              <a:rPr lang="en-US" altLang="en-US" dirty="0" smtClean="0"/>
              <a:t>2</a:t>
            </a:r>
          </a:p>
        </p:txBody>
      </p:sp>
      <p:sp>
        <p:nvSpPr>
          <p:cNvPr id="5" name="Slide Number Placeholder 4"/>
          <p:cNvSpPr>
            <a:spLocks noGrp="1"/>
          </p:cNvSpPr>
          <p:nvPr>
            <p:ph type="sldNum" sz="quarter" idx="10"/>
          </p:nvPr>
        </p:nvSpPr>
        <p:spPr/>
        <p:txBody>
          <a:bodyPr/>
          <a:lstStyle/>
          <a:p>
            <a:pPr>
              <a:defRPr/>
            </a:pPr>
            <a:fld id="{C7CD0C26-2601-4EA6-8E70-046D618EC2A7}" type="slidenum">
              <a:rPr lang="en-US"/>
              <a:pPr>
                <a:defRPr/>
              </a:pPr>
              <a:t>31</a:t>
            </a:fld>
            <a:endParaRPr lang="en-US" dirty="0"/>
          </a:p>
        </p:txBody>
      </p:sp>
      <p:sp>
        <p:nvSpPr>
          <p:cNvPr id="4" name="Footer Placeholder 3"/>
          <p:cNvSpPr>
            <a:spLocks noGrp="1"/>
          </p:cNvSpPr>
          <p:nvPr>
            <p:ph type="ftr" sz="quarter" idx="11"/>
          </p:nvPr>
        </p:nvSpPr>
        <p:spPr>
          <a:xfrm>
            <a:off x="0" y="6324600"/>
            <a:ext cx="5867400" cy="381000"/>
          </a:xfrm>
        </p:spPr>
        <p:txBody>
          <a:bodyPr/>
          <a:lstStyle/>
          <a:p>
            <a:pPr>
              <a:defRPr/>
            </a:pPr>
            <a:r>
              <a:rPr lang="en-US" dirty="0"/>
              <a:t>Java Programming, Seventh Edition</a:t>
            </a:r>
          </a:p>
        </p:txBody>
      </p:sp>
      <p:graphicFrame>
        <p:nvGraphicFramePr>
          <p:cNvPr id="2" name="Table 1"/>
          <p:cNvGraphicFramePr>
            <a:graphicFrameLocks noGrp="1"/>
          </p:cNvGraphicFramePr>
          <p:nvPr>
            <p:extLst>
              <p:ext uri="{D42A27DB-BD31-4B8C-83A1-F6EECF244321}">
                <p14:modId xmlns:p14="http://schemas.microsoft.com/office/powerpoint/2010/main" val="3442634401"/>
              </p:ext>
            </p:extLst>
          </p:nvPr>
        </p:nvGraphicFramePr>
        <p:xfrm>
          <a:off x="1371600" y="2514600"/>
          <a:ext cx="6431915" cy="2153920"/>
        </p:xfrm>
        <a:graphic>
          <a:graphicData uri="http://schemas.openxmlformats.org/drawingml/2006/table">
            <a:tbl>
              <a:tblPr firstRow="1">
                <a:tableStyleId>{5C22544A-7EE6-4342-B048-85BDC9FD1C3A}</a:tableStyleId>
              </a:tblPr>
              <a:tblGrid>
                <a:gridCol w="3205480"/>
                <a:gridCol w="3226435"/>
              </a:tblGrid>
              <a:tr h="189230">
                <a:tc>
                  <a:txBody>
                    <a:bodyPr/>
                    <a:lstStyle/>
                    <a:p>
                      <a:pPr marL="0" marR="0">
                        <a:lnSpc>
                          <a:spcPct val="115000"/>
                        </a:lnSpc>
                        <a:spcBef>
                          <a:spcPts val="0"/>
                        </a:spcBef>
                        <a:spcAft>
                          <a:spcPts val="0"/>
                        </a:spcAft>
                      </a:pPr>
                      <a:r>
                        <a:rPr lang="en-US" sz="900" dirty="0" err="1">
                          <a:effectLst/>
                        </a:rPr>
                        <a:t>BufferedWriter</a:t>
                      </a:r>
                      <a:r>
                        <a:rPr lang="en-US" sz="900" dirty="0">
                          <a:effectLst/>
                        </a:rPr>
                        <a:t> Method</a:t>
                      </a:r>
                      <a:endParaRPr lang="en-US" sz="1100" dirty="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900" dirty="0">
                          <a:effectLst/>
                        </a:rPr>
                        <a:t>Description</a:t>
                      </a:r>
                      <a:endParaRPr lang="en-US" sz="1100" dirty="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3050">
                <a:tc>
                  <a:txBody>
                    <a:bodyPr/>
                    <a:lstStyle/>
                    <a:p>
                      <a:pPr marL="0" marR="0">
                        <a:lnSpc>
                          <a:spcPct val="115000"/>
                        </a:lnSpc>
                        <a:spcBef>
                          <a:spcPts val="0"/>
                        </a:spcBef>
                        <a:spcAft>
                          <a:spcPts val="0"/>
                        </a:spcAft>
                      </a:pPr>
                      <a:r>
                        <a:rPr lang="en-US" sz="900" dirty="0">
                          <a:effectLst/>
                        </a:rPr>
                        <a:t>close()</a:t>
                      </a:r>
                      <a:endParaRPr lang="en-US" sz="1100" dirty="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900">
                          <a:effectLst/>
                        </a:rPr>
                        <a:t>Closes the stream, flushing it first</a:t>
                      </a:r>
                      <a:endParaRPr lang="en-US" sz="110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4005">
                <a:tc>
                  <a:txBody>
                    <a:bodyPr/>
                    <a:lstStyle/>
                    <a:p>
                      <a:pPr marL="0" marR="0">
                        <a:lnSpc>
                          <a:spcPct val="115000"/>
                        </a:lnSpc>
                        <a:spcBef>
                          <a:spcPts val="0"/>
                        </a:spcBef>
                        <a:spcAft>
                          <a:spcPts val="0"/>
                        </a:spcAft>
                      </a:pPr>
                      <a:r>
                        <a:rPr lang="en-US" sz="900">
                          <a:effectLst/>
                        </a:rPr>
                        <a:t>flush()</a:t>
                      </a:r>
                      <a:endParaRPr lang="en-US" sz="110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900">
                          <a:effectLst/>
                        </a:rPr>
                        <a:t>Flushes the stream</a:t>
                      </a:r>
                      <a:endParaRPr lang="en-US" sz="110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4005">
                <a:tc>
                  <a:txBody>
                    <a:bodyPr/>
                    <a:lstStyle/>
                    <a:p>
                      <a:pPr marL="0" marR="0">
                        <a:lnSpc>
                          <a:spcPct val="115000"/>
                        </a:lnSpc>
                        <a:spcBef>
                          <a:spcPts val="0"/>
                        </a:spcBef>
                        <a:spcAft>
                          <a:spcPts val="0"/>
                        </a:spcAft>
                      </a:pPr>
                      <a:r>
                        <a:rPr lang="en-US" sz="900">
                          <a:effectLst/>
                        </a:rPr>
                        <a:t>newline()</a:t>
                      </a:r>
                      <a:endParaRPr lang="en-US" sz="110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900">
                          <a:effectLst/>
                        </a:rPr>
                        <a:t>Writes a ine separator</a:t>
                      </a:r>
                      <a:endParaRPr lang="en-US" sz="110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845">
                <a:tc>
                  <a:txBody>
                    <a:bodyPr/>
                    <a:lstStyle/>
                    <a:p>
                      <a:pPr marL="0" marR="0">
                        <a:lnSpc>
                          <a:spcPct val="115000"/>
                        </a:lnSpc>
                        <a:spcBef>
                          <a:spcPts val="0"/>
                        </a:spcBef>
                        <a:spcAft>
                          <a:spcPts val="0"/>
                        </a:spcAft>
                      </a:pPr>
                      <a:r>
                        <a:rPr lang="en-US" sz="900">
                          <a:effectLst/>
                        </a:rPr>
                        <a:t>write(String </a:t>
                      </a:r>
                      <a:r>
                        <a:rPr lang="en-US" sz="900" spc="300">
                          <a:effectLst/>
                        </a:rPr>
                        <a:t>s,</a:t>
                      </a:r>
                      <a:r>
                        <a:rPr lang="en-US" sz="900">
                          <a:effectLst/>
                        </a:rPr>
                        <a:t> int off, int len)</a:t>
                      </a:r>
                      <a:endParaRPr lang="en-US" sz="110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900">
                          <a:effectLst/>
                        </a:rPr>
                        <a:t>Writes a String from position off for length len</a:t>
                      </a:r>
                      <a:endParaRPr lang="en-US" sz="110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4190">
                <a:tc>
                  <a:txBody>
                    <a:bodyPr/>
                    <a:lstStyle/>
                    <a:p>
                      <a:pPr marL="0" marR="0">
                        <a:lnSpc>
                          <a:spcPct val="115000"/>
                        </a:lnSpc>
                        <a:spcBef>
                          <a:spcPts val="0"/>
                        </a:spcBef>
                        <a:spcAft>
                          <a:spcPts val="0"/>
                        </a:spcAft>
                      </a:pPr>
                      <a:r>
                        <a:rPr lang="en-US" sz="900">
                          <a:effectLst/>
                        </a:rPr>
                        <a:t>write(char[] array, int off, int len)</a:t>
                      </a:r>
                      <a:endParaRPr lang="en-US" sz="110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900">
                          <a:effectLst/>
                        </a:rPr>
                        <a:t>Writes a character array from position off for</a:t>
                      </a:r>
                      <a:endParaRPr lang="en-US" sz="1100">
                        <a:effectLst/>
                      </a:endParaRPr>
                    </a:p>
                    <a:p>
                      <a:pPr marL="0" marR="0">
                        <a:lnSpc>
                          <a:spcPct val="115000"/>
                        </a:lnSpc>
                        <a:spcBef>
                          <a:spcPts val="0"/>
                        </a:spcBef>
                        <a:spcAft>
                          <a:spcPts val="0"/>
                        </a:spcAft>
                      </a:pPr>
                      <a:r>
                        <a:rPr lang="en-US" sz="900">
                          <a:effectLst/>
                        </a:rPr>
                        <a:t>length len</a:t>
                      </a:r>
                      <a:endParaRPr lang="en-US" sz="110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5595">
                <a:tc>
                  <a:txBody>
                    <a:bodyPr/>
                    <a:lstStyle/>
                    <a:p>
                      <a:pPr marL="0" marR="0">
                        <a:lnSpc>
                          <a:spcPct val="115000"/>
                        </a:lnSpc>
                        <a:spcBef>
                          <a:spcPts val="0"/>
                        </a:spcBef>
                        <a:spcAft>
                          <a:spcPts val="0"/>
                        </a:spcAft>
                      </a:pPr>
                      <a:r>
                        <a:rPr lang="en-US" sz="900">
                          <a:effectLst/>
                        </a:rPr>
                        <a:t>write(int c)</a:t>
                      </a:r>
                      <a:endParaRPr lang="en-US" sz="110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900" dirty="0">
                          <a:effectLst/>
                        </a:rPr>
                        <a:t>Writes a single character</a:t>
                      </a:r>
                      <a:endParaRPr lang="en-US" sz="1100" dirty="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TextBox 2"/>
          <p:cNvSpPr txBox="1"/>
          <p:nvPr/>
        </p:nvSpPr>
        <p:spPr>
          <a:xfrm>
            <a:off x="1981200" y="5103019"/>
            <a:ext cx="4800600" cy="400110"/>
          </a:xfrm>
          <a:prstGeom prst="rect">
            <a:avLst/>
          </a:prstGeom>
          <a:noFill/>
        </p:spPr>
        <p:txBody>
          <a:bodyPr wrap="square" rtlCol="0">
            <a:spAutoFit/>
          </a:bodyPr>
          <a:lstStyle/>
          <a:p>
            <a:r>
              <a:rPr lang="en-US" b="1" dirty="0">
                <a:solidFill>
                  <a:schemeClr val="tx1"/>
                </a:solidFill>
              </a:rPr>
              <a:t>Table </a:t>
            </a:r>
            <a:r>
              <a:rPr lang="en-US" b="1" dirty="0" smtClean="0">
                <a:solidFill>
                  <a:schemeClr val="tx1"/>
                </a:solidFill>
              </a:rPr>
              <a:t>13-6</a:t>
            </a:r>
            <a:r>
              <a:rPr lang="en-US" dirty="0">
                <a:solidFill>
                  <a:schemeClr val="tx1"/>
                </a:solidFill>
              </a:rPr>
              <a:t>	</a:t>
            </a:r>
            <a:r>
              <a:rPr lang="en-US" b="1" dirty="0" err="1" smtClean="0">
                <a:solidFill>
                  <a:schemeClr val="tx1"/>
                </a:solidFill>
              </a:rPr>
              <a:t>BufferedWriter</a:t>
            </a:r>
            <a:r>
              <a:rPr lang="en-US" b="1" dirty="0" smtClean="0">
                <a:solidFill>
                  <a:schemeClr val="tx1"/>
                </a:solidFill>
              </a:rPr>
              <a:t> </a:t>
            </a:r>
            <a:r>
              <a:rPr lang="en-US" b="1" dirty="0">
                <a:solidFill>
                  <a:schemeClr val="tx1"/>
                </a:solidFill>
              </a:rPr>
              <a:t>methods</a:t>
            </a:r>
            <a:endParaRPr lang="en-US" dirty="0">
              <a:solidFill>
                <a:schemeClr val="tx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pPr>
              <a:defRPr/>
            </a:pPr>
            <a:fld id="{C8D03829-C935-472D-8C68-36542160A050}" type="slidenum">
              <a:rPr lang="en-US"/>
              <a:pPr>
                <a:defRPr/>
              </a:pPr>
              <a:t>32</a:t>
            </a:fld>
            <a:endParaRPr lang="en-US" dirty="0"/>
          </a:p>
        </p:txBody>
      </p:sp>
      <p:sp>
        <p:nvSpPr>
          <p:cNvPr id="4" name="Footer Placeholder 3"/>
          <p:cNvSpPr>
            <a:spLocks noGrp="1"/>
          </p:cNvSpPr>
          <p:nvPr>
            <p:ph type="ftr" sz="quarter" idx="11"/>
          </p:nvPr>
        </p:nvSpPr>
        <p:spPr>
          <a:xfrm>
            <a:off x="0" y="6324600"/>
            <a:ext cx="5867400" cy="381000"/>
          </a:xfrm>
        </p:spPr>
        <p:txBody>
          <a:bodyPr/>
          <a:lstStyle/>
          <a:p>
            <a:pPr>
              <a:defRPr/>
            </a:pPr>
            <a:r>
              <a:rPr lang="en-US" dirty="0"/>
              <a:t>Java Programming, Seventh Edition</a:t>
            </a:r>
          </a:p>
        </p:txBody>
      </p:sp>
      <p:pic>
        <p:nvPicPr>
          <p:cNvPr id="59396" name="Picture 2" descr="Figure 13-24 The ReadEmployeeFile class. Figure 13-24 shows a program that reads the Employees.txt file created by the WriteEmployeeFile program. The program declares an InputStream for the file, then creates a BufferedReader using the InputStream. The first line is read into a String; as long as the readLine() method does not return null, the String is displayed and a new line is read.&#10;import java.nio.file.*;&#10;import java.io.*;&#10;public class ReadEmployeeFile&#10;{&#10;public static void main(String[] args)&#10;{&#10;Path file =&#10;Paths.get(&quot;C:\\Java\\Chapter.13\\Employees.txt&quot;);&#10;String s = &quot;&quot;;&#10;try&#10;{&#10;InputStream input = new&#10;BufferedInputStream(Files.newInputStream(file));&#10;BufferedReader reader = new&#10;BufferedReader(new InputStreamReader(input));&#10;s = reader.readLine();&#10;while(s != null)&#10;{&#10;System.out.println(s);&#10;s = reader.readLine();&#10;}&#10;reader.close();&#10;}&#10;catch(Exception e)&#10;{&#10;System.out.println(&quot;Message: &quot; + e);&#10;}&#10;}&#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1656" y="381000"/>
            <a:ext cx="5486400" cy="603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304800" y="-381000"/>
            <a:ext cx="8229600" cy="1143000"/>
          </a:xfrm>
        </p:spPr>
        <p:txBody>
          <a:bodyPr/>
          <a:lstStyle/>
          <a:p>
            <a:r>
              <a:rPr lang="en-US" sz="3000" dirty="0" smtClean="0"/>
              <a:t>Figure 13-24  </a:t>
            </a:r>
            <a:r>
              <a:rPr lang="en-US" sz="3000" dirty="0" err="1" smtClean="0"/>
              <a:t>TheReadEmplyeeFile</a:t>
            </a:r>
            <a:r>
              <a:rPr lang="en-US" sz="3000" baseline="0" dirty="0" smtClean="0"/>
              <a:t> class</a:t>
            </a:r>
            <a:endParaRPr lang="en-US" sz="3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en-US" dirty="0" smtClean="0"/>
              <a:t>Learning About Random</a:t>
            </a:r>
            <a:r>
              <a:rPr lang="en-US" altLang="en-US" baseline="0" dirty="0" smtClean="0"/>
              <a:t> </a:t>
            </a:r>
            <a:r>
              <a:rPr lang="en-US" altLang="en-US" dirty="0" smtClean="0"/>
              <a:t>Access </a:t>
            </a:r>
            <a:r>
              <a:rPr lang="en-US" altLang="en-US" dirty="0"/>
              <a:t>Files – Part 1</a:t>
            </a:r>
            <a:endParaRPr lang="en-US" altLang="en-US" dirty="0" smtClean="0"/>
          </a:p>
        </p:txBody>
      </p:sp>
      <p:sp>
        <p:nvSpPr>
          <p:cNvPr id="60419" name="Rectangle 3"/>
          <p:cNvSpPr>
            <a:spLocks noGrp="1" noChangeArrowheads="1"/>
          </p:cNvSpPr>
          <p:nvPr>
            <p:ph idx="1"/>
          </p:nvPr>
        </p:nvSpPr>
        <p:spPr/>
        <p:txBody>
          <a:bodyPr/>
          <a:lstStyle/>
          <a:p>
            <a:r>
              <a:rPr lang="en-US" altLang="en-US" smtClean="0"/>
              <a:t>Sequential access files</a:t>
            </a:r>
          </a:p>
          <a:p>
            <a:pPr lvl="1"/>
            <a:r>
              <a:rPr lang="en-US" altLang="en-US" smtClean="0"/>
              <a:t>Access records sequentially from beginning to end</a:t>
            </a:r>
          </a:p>
          <a:p>
            <a:pPr lvl="1"/>
            <a:r>
              <a:rPr lang="en-US" altLang="en-US" smtClean="0"/>
              <a:t>Good for </a:t>
            </a:r>
            <a:r>
              <a:rPr lang="en-US" altLang="en-US" b="1" smtClean="0"/>
              <a:t>batch processing</a:t>
            </a:r>
          </a:p>
          <a:p>
            <a:pPr lvl="2"/>
            <a:r>
              <a:rPr lang="en-US" altLang="en-US" smtClean="0"/>
              <a:t>Same tasks with many records one after the other</a:t>
            </a:r>
          </a:p>
          <a:p>
            <a:pPr lvl="1"/>
            <a:r>
              <a:rPr lang="en-US" altLang="en-US" smtClean="0"/>
              <a:t>Inefficient for many applications</a:t>
            </a:r>
          </a:p>
          <a:p>
            <a:r>
              <a:rPr lang="en-US" altLang="en-US" b="1" smtClean="0"/>
              <a:t>Real-time</a:t>
            </a:r>
            <a:r>
              <a:rPr lang="en-US" altLang="en-US" smtClean="0"/>
              <a:t> applications</a:t>
            </a:r>
          </a:p>
          <a:p>
            <a:pPr lvl="1"/>
            <a:r>
              <a:rPr lang="en-US" altLang="en-US" smtClean="0"/>
              <a:t>Require immediate record access while client waits</a:t>
            </a:r>
          </a:p>
        </p:txBody>
      </p:sp>
      <p:sp>
        <p:nvSpPr>
          <p:cNvPr id="5" name="Slide Number Placeholder 4"/>
          <p:cNvSpPr>
            <a:spLocks noGrp="1"/>
          </p:cNvSpPr>
          <p:nvPr>
            <p:ph type="sldNum" sz="quarter" idx="10"/>
          </p:nvPr>
        </p:nvSpPr>
        <p:spPr/>
        <p:txBody>
          <a:bodyPr/>
          <a:lstStyle/>
          <a:p>
            <a:pPr>
              <a:defRPr/>
            </a:pPr>
            <a:fld id="{5CD5D59C-2AFB-4762-BBBC-07DC0932575E}" type="slidenum">
              <a:rPr lang="en-US"/>
              <a:pPr>
                <a:defRPr/>
              </a:pPr>
              <a:t>33</a:t>
            </a:fld>
            <a:endParaRPr lang="en-US" dirty="0"/>
          </a:p>
        </p:txBody>
      </p:sp>
      <p:sp>
        <p:nvSpPr>
          <p:cNvPr id="4" name="Footer Placeholder 3"/>
          <p:cNvSpPr>
            <a:spLocks noGrp="1"/>
          </p:cNvSpPr>
          <p:nvPr>
            <p:ph type="ftr" sz="quarter" idx="11"/>
          </p:nvPr>
        </p:nvSpPr>
        <p:spPr>
          <a:xfrm>
            <a:off x="0" y="6324600"/>
            <a:ext cx="5867400" cy="381000"/>
          </a:xfrm>
        </p:spPr>
        <p:txBody>
          <a:bodyPr/>
          <a:lstStyle/>
          <a:p>
            <a:pPr>
              <a:defRPr/>
            </a:pPr>
            <a:r>
              <a:rPr lang="en-US" dirty="0"/>
              <a:t>Java Programming, Seventh Edition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ltLang="en-US" dirty="0" smtClean="0"/>
              <a:t>Learning About Random</a:t>
            </a:r>
            <a:r>
              <a:rPr lang="en-US" altLang="en-US" baseline="0" dirty="0" smtClean="0"/>
              <a:t> </a:t>
            </a:r>
            <a:r>
              <a:rPr lang="en-US" altLang="en-US" dirty="0" smtClean="0"/>
              <a:t>Access Files </a:t>
            </a:r>
            <a:r>
              <a:rPr lang="en-US" altLang="en-US" dirty="0"/>
              <a:t>– Part </a:t>
            </a:r>
            <a:r>
              <a:rPr lang="en-US" altLang="en-US" dirty="0" smtClean="0"/>
              <a:t>2</a:t>
            </a:r>
          </a:p>
        </p:txBody>
      </p:sp>
      <p:sp>
        <p:nvSpPr>
          <p:cNvPr id="61443" name="Rectangle 3"/>
          <p:cNvSpPr>
            <a:spLocks noGrp="1" noChangeArrowheads="1"/>
          </p:cNvSpPr>
          <p:nvPr>
            <p:ph idx="1"/>
          </p:nvPr>
        </p:nvSpPr>
        <p:spPr/>
        <p:txBody>
          <a:bodyPr/>
          <a:lstStyle/>
          <a:p>
            <a:r>
              <a:rPr lang="en-US" altLang="en-US" b="1" dirty="0" smtClean="0"/>
              <a:t>Random access files</a:t>
            </a:r>
          </a:p>
          <a:p>
            <a:pPr lvl="1"/>
            <a:r>
              <a:rPr lang="en-US" altLang="en-US" dirty="0" smtClean="0"/>
              <a:t>Records can be located in any order</a:t>
            </a:r>
          </a:p>
          <a:p>
            <a:pPr lvl="1"/>
            <a:r>
              <a:rPr lang="en-US" altLang="en-US" dirty="0" smtClean="0"/>
              <a:t>Also called </a:t>
            </a:r>
            <a:r>
              <a:rPr lang="en-US" altLang="en-US" b="1" dirty="0" smtClean="0"/>
              <a:t>direct access files </a:t>
            </a:r>
            <a:r>
              <a:rPr lang="en-US" altLang="en-US" dirty="0" smtClean="0"/>
              <a:t>or </a:t>
            </a:r>
            <a:r>
              <a:rPr lang="en-US" altLang="en-US" b="1" dirty="0" smtClean="0"/>
              <a:t>instant access files</a:t>
            </a:r>
          </a:p>
          <a:p>
            <a:r>
              <a:rPr lang="en-US" altLang="en-US" b="1" dirty="0" smtClean="0"/>
              <a:t>File channel </a:t>
            </a:r>
            <a:r>
              <a:rPr lang="en-US" altLang="en-US" dirty="0" smtClean="0"/>
              <a:t>object</a:t>
            </a:r>
          </a:p>
          <a:p>
            <a:pPr lvl="1"/>
            <a:r>
              <a:rPr lang="en-US" altLang="en-US" dirty="0" smtClean="0"/>
              <a:t>An avenue for reading and writing a file</a:t>
            </a:r>
          </a:p>
          <a:p>
            <a:pPr lvl="1"/>
            <a:r>
              <a:rPr lang="en-US" altLang="en-US" dirty="0" smtClean="0"/>
              <a:t>You can search for a specific file location, and operations can start at any specified position</a:t>
            </a:r>
          </a:p>
          <a:p>
            <a:r>
              <a:rPr lang="en-US" altLang="en-US" dirty="0" err="1" smtClean="0">
                <a:latin typeface="Courier New" pitchFamily="49" charset="0"/>
                <a:cs typeface="Courier New" pitchFamily="49" charset="0"/>
              </a:rPr>
              <a:t>ByteBuffer</a:t>
            </a:r>
            <a:r>
              <a:rPr lang="en-US" altLang="en-US" dirty="0" smtClean="0">
                <a:latin typeface="Courier New" pitchFamily="49" charset="0"/>
                <a:cs typeface="Courier New" pitchFamily="49" charset="0"/>
              </a:rPr>
              <a:t> wrap()</a:t>
            </a:r>
            <a:r>
              <a:rPr lang="en-US" altLang="en-US" dirty="0" smtClean="0"/>
              <a:t> method</a:t>
            </a:r>
          </a:p>
          <a:p>
            <a:pPr lvl="1"/>
            <a:r>
              <a:rPr lang="en-US" altLang="en-US" dirty="0" smtClean="0"/>
              <a:t>Encompasses an array of bytes into a </a:t>
            </a:r>
            <a:r>
              <a:rPr lang="en-US" altLang="en-US" dirty="0" err="1" smtClean="0">
                <a:latin typeface="Courier New" pitchFamily="49" charset="0"/>
                <a:cs typeface="Courier New" pitchFamily="49" charset="0"/>
              </a:rPr>
              <a:t>ByteBuffer</a:t>
            </a:r>
            <a:endParaRPr lang="en-US" altLang="en-US" dirty="0" smtClean="0">
              <a:latin typeface="Courier New" pitchFamily="49" charset="0"/>
              <a:cs typeface="Courier New" pitchFamily="49" charset="0"/>
            </a:endParaRPr>
          </a:p>
        </p:txBody>
      </p:sp>
      <p:sp>
        <p:nvSpPr>
          <p:cNvPr id="5" name="Slide Number Placeholder 4"/>
          <p:cNvSpPr>
            <a:spLocks noGrp="1"/>
          </p:cNvSpPr>
          <p:nvPr>
            <p:ph type="sldNum" sz="quarter" idx="10"/>
          </p:nvPr>
        </p:nvSpPr>
        <p:spPr/>
        <p:txBody>
          <a:bodyPr/>
          <a:lstStyle/>
          <a:p>
            <a:pPr>
              <a:defRPr/>
            </a:pPr>
            <a:fld id="{3FA7C017-C5C0-4A97-9E1A-EAB6B610DC86}" type="slidenum">
              <a:rPr lang="en-US"/>
              <a:pPr>
                <a:defRPr/>
              </a:pPr>
              <a:t>34</a:t>
            </a:fld>
            <a:endParaRPr lang="en-US" dirty="0"/>
          </a:p>
        </p:txBody>
      </p:sp>
      <p:sp>
        <p:nvSpPr>
          <p:cNvPr id="4" name="Footer Placeholder 3"/>
          <p:cNvSpPr>
            <a:spLocks noGrp="1"/>
          </p:cNvSpPr>
          <p:nvPr>
            <p:ph type="ftr" sz="quarter" idx="11"/>
          </p:nvPr>
        </p:nvSpPr>
        <p:spPr>
          <a:xfrm>
            <a:off x="0" y="6324600"/>
            <a:ext cx="5867400" cy="381000"/>
          </a:xfrm>
        </p:spPr>
        <p:txBody>
          <a:bodyPr/>
          <a:lstStyle/>
          <a:p>
            <a:pPr>
              <a:defRPr/>
            </a:pPr>
            <a:r>
              <a:rPr lang="en-US" dirty="0"/>
              <a:t>Java Programming, Seventh Edition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ltLang="en-US" dirty="0" smtClean="0"/>
              <a:t>Learning About Random</a:t>
            </a:r>
            <a:r>
              <a:rPr lang="en-US" altLang="en-US" baseline="0" dirty="0" smtClean="0"/>
              <a:t> </a:t>
            </a:r>
            <a:r>
              <a:rPr lang="en-US" altLang="en-US" dirty="0" smtClean="0"/>
              <a:t>Access Files </a:t>
            </a:r>
            <a:r>
              <a:rPr lang="en-US" altLang="en-US" dirty="0"/>
              <a:t>– Part </a:t>
            </a:r>
            <a:r>
              <a:rPr lang="en-US" altLang="en-US" dirty="0" smtClean="0"/>
              <a:t>3</a:t>
            </a:r>
          </a:p>
        </p:txBody>
      </p:sp>
      <p:sp>
        <p:nvSpPr>
          <p:cNvPr id="5" name="Slide Number Placeholder 4"/>
          <p:cNvSpPr>
            <a:spLocks noGrp="1"/>
          </p:cNvSpPr>
          <p:nvPr>
            <p:ph type="sldNum" sz="quarter" idx="10"/>
          </p:nvPr>
        </p:nvSpPr>
        <p:spPr/>
        <p:txBody>
          <a:bodyPr/>
          <a:lstStyle/>
          <a:p>
            <a:pPr>
              <a:defRPr/>
            </a:pPr>
            <a:fld id="{FC2AB0DF-EADC-4B0F-9BD7-F5A9359B10F7}" type="slidenum">
              <a:rPr lang="en-US"/>
              <a:pPr>
                <a:defRPr/>
              </a:pPr>
              <a:t>35</a:t>
            </a:fld>
            <a:endParaRPr lang="en-US" dirty="0"/>
          </a:p>
        </p:txBody>
      </p:sp>
      <p:sp>
        <p:nvSpPr>
          <p:cNvPr id="4" name="Footer Placeholder 3"/>
          <p:cNvSpPr>
            <a:spLocks noGrp="1"/>
          </p:cNvSpPr>
          <p:nvPr>
            <p:ph type="ftr" sz="quarter" idx="11"/>
          </p:nvPr>
        </p:nvSpPr>
        <p:spPr>
          <a:xfrm>
            <a:off x="0" y="6324600"/>
            <a:ext cx="5867400" cy="381000"/>
          </a:xfrm>
        </p:spPr>
        <p:txBody>
          <a:bodyPr/>
          <a:lstStyle/>
          <a:p>
            <a:pPr>
              <a:defRPr/>
            </a:pPr>
            <a:r>
              <a:rPr lang="en-US" dirty="0"/>
              <a:t>Java Programming, Seventh Edition</a:t>
            </a:r>
          </a:p>
        </p:txBody>
      </p:sp>
      <p:graphicFrame>
        <p:nvGraphicFramePr>
          <p:cNvPr id="2" name="Table 1"/>
          <p:cNvGraphicFramePr>
            <a:graphicFrameLocks noGrp="1"/>
          </p:cNvGraphicFramePr>
          <p:nvPr>
            <p:extLst>
              <p:ext uri="{D42A27DB-BD31-4B8C-83A1-F6EECF244321}">
                <p14:modId xmlns:p14="http://schemas.microsoft.com/office/powerpoint/2010/main" val="3409017796"/>
              </p:ext>
            </p:extLst>
          </p:nvPr>
        </p:nvGraphicFramePr>
        <p:xfrm>
          <a:off x="838200" y="2209800"/>
          <a:ext cx="7428865" cy="2782570"/>
        </p:xfrm>
        <a:graphic>
          <a:graphicData uri="http://schemas.openxmlformats.org/drawingml/2006/table">
            <a:tbl>
              <a:tblPr firstRow="1">
                <a:tableStyleId>{5C22544A-7EE6-4342-B048-85BDC9FD1C3A}</a:tableStyleId>
              </a:tblPr>
              <a:tblGrid>
                <a:gridCol w="2751455"/>
                <a:gridCol w="4677410"/>
              </a:tblGrid>
              <a:tr h="315595">
                <a:tc>
                  <a:txBody>
                    <a:bodyPr/>
                    <a:lstStyle/>
                    <a:p>
                      <a:pPr marL="0" marR="0">
                        <a:lnSpc>
                          <a:spcPct val="115000"/>
                        </a:lnSpc>
                        <a:spcBef>
                          <a:spcPts val="0"/>
                        </a:spcBef>
                        <a:spcAft>
                          <a:spcPts val="0"/>
                        </a:spcAft>
                      </a:pPr>
                      <a:r>
                        <a:rPr lang="en-US" sz="1100" dirty="0" err="1">
                          <a:effectLst/>
                        </a:rPr>
                        <a:t>FileChannel</a:t>
                      </a:r>
                      <a:r>
                        <a:rPr lang="en-US" sz="1100" dirty="0">
                          <a:effectLst/>
                        </a:rPr>
                        <a:t> method</a:t>
                      </a:r>
                      <a:endParaRPr lang="en-US" sz="1100" dirty="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effectLst/>
                        </a:rPr>
                        <a:t>Description</a:t>
                      </a:r>
                      <a:endParaRPr lang="en-US" sz="1100" dirty="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2290">
                <a:tc>
                  <a:txBody>
                    <a:bodyPr/>
                    <a:lstStyle/>
                    <a:p>
                      <a:pPr marL="0" marR="0">
                        <a:lnSpc>
                          <a:spcPct val="115000"/>
                        </a:lnSpc>
                        <a:spcBef>
                          <a:spcPts val="0"/>
                        </a:spcBef>
                        <a:spcAft>
                          <a:spcPts val="0"/>
                        </a:spcAft>
                      </a:pPr>
                      <a:r>
                        <a:rPr lang="en-US" sz="1100" spc="50">
                          <a:effectLst/>
                        </a:rPr>
                        <a:t>FileChannel</a:t>
                      </a:r>
                      <a:r>
                        <a:rPr lang="en-US" sz="1100">
                          <a:effectLst/>
                        </a:rPr>
                        <a:t> </a:t>
                      </a:r>
                      <a:r>
                        <a:rPr lang="en-US" sz="1100" spc="50">
                          <a:effectLst/>
                        </a:rPr>
                        <a:t>open(Path</a:t>
                      </a:r>
                      <a:r>
                        <a:rPr lang="en-US" sz="1100">
                          <a:effectLst/>
                        </a:rPr>
                        <a:t> </a:t>
                      </a:r>
                      <a:r>
                        <a:rPr lang="en-US" sz="1100" spc="50">
                          <a:effectLst/>
                        </a:rPr>
                        <a:t>file,</a:t>
                      </a:r>
                      <a:endParaRPr lang="en-US" sz="1100">
                        <a:effectLst/>
                      </a:endParaRPr>
                    </a:p>
                    <a:p>
                      <a:pPr marL="0" marR="0">
                        <a:lnSpc>
                          <a:spcPct val="115000"/>
                        </a:lnSpc>
                        <a:spcBef>
                          <a:spcPts val="0"/>
                        </a:spcBef>
                        <a:spcAft>
                          <a:spcPts val="0"/>
                        </a:spcAft>
                      </a:pPr>
                      <a:r>
                        <a:rPr lang="en-US" sz="1100" spc="50">
                          <a:effectLst/>
                        </a:rPr>
                        <a:t>OpenOpti</a:t>
                      </a:r>
                      <a:r>
                        <a:rPr lang="en-US" sz="1100">
                          <a:effectLst/>
                        </a:rPr>
                        <a:t> </a:t>
                      </a:r>
                      <a:r>
                        <a:rPr lang="en-US" sz="1100" spc="50">
                          <a:effectLst/>
                        </a:rPr>
                        <a:t>on</a:t>
                      </a:r>
                      <a:r>
                        <a:rPr lang="en-US" sz="1100">
                          <a:effectLst/>
                        </a:rPr>
                        <a:t> </a:t>
                      </a:r>
                      <a:r>
                        <a:rPr lang="en-US" sz="1100" spc="50">
                          <a:effectLst/>
                        </a:rPr>
                        <a:t>...</a:t>
                      </a:r>
                      <a:r>
                        <a:rPr lang="en-US" sz="1100">
                          <a:effectLst/>
                        </a:rPr>
                        <a:t> </a:t>
                      </a:r>
                      <a:r>
                        <a:rPr lang="en-US" sz="1100" spc="50">
                          <a:effectLst/>
                        </a:rPr>
                        <a:t>options)</a:t>
                      </a:r>
                      <a:endParaRPr lang="en-US" sz="110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spc="50">
                          <a:effectLst/>
                        </a:rPr>
                        <a:t>Opens</a:t>
                      </a:r>
                      <a:r>
                        <a:rPr lang="en-US" sz="1100">
                          <a:effectLst/>
                        </a:rPr>
                        <a:t> </a:t>
                      </a:r>
                      <a:r>
                        <a:rPr lang="en-US" sz="1100" spc="50">
                          <a:effectLst/>
                        </a:rPr>
                        <a:t>or</a:t>
                      </a:r>
                      <a:r>
                        <a:rPr lang="en-US" sz="1100">
                          <a:effectLst/>
                        </a:rPr>
                        <a:t> </a:t>
                      </a:r>
                      <a:r>
                        <a:rPr lang="en-US" sz="1100" spc="50">
                          <a:effectLst/>
                        </a:rPr>
                        <a:t>creates</a:t>
                      </a:r>
                      <a:r>
                        <a:rPr lang="en-US" sz="1100">
                          <a:effectLst/>
                        </a:rPr>
                        <a:t> </a:t>
                      </a:r>
                      <a:r>
                        <a:rPr lang="en-US" sz="1100" spc="50">
                          <a:effectLst/>
                        </a:rPr>
                        <a:t>a</a:t>
                      </a:r>
                      <a:r>
                        <a:rPr lang="en-US" sz="1100">
                          <a:effectLst/>
                        </a:rPr>
                        <a:t> </a:t>
                      </a:r>
                      <a:r>
                        <a:rPr lang="en-US" sz="1100" spc="50">
                          <a:effectLst/>
                        </a:rPr>
                        <a:t>file,</a:t>
                      </a:r>
                      <a:r>
                        <a:rPr lang="en-US" sz="1100">
                          <a:effectLst/>
                        </a:rPr>
                        <a:t> </a:t>
                      </a:r>
                      <a:r>
                        <a:rPr lang="en-US" sz="1100" spc="50">
                          <a:effectLst/>
                        </a:rPr>
                        <a:t>returning</a:t>
                      </a:r>
                      <a:r>
                        <a:rPr lang="en-US" sz="1100">
                          <a:effectLst/>
                        </a:rPr>
                        <a:t> </a:t>
                      </a:r>
                      <a:r>
                        <a:rPr lang="en-US" sz="1100" spc="50">
                          <a:effectLst/>
                        </a:rPr>
                        <a:t>a</a:t>
                      </a:r>
                      <a:r>
                        <a:rPr lang="en-US" sz="1100">
                          <a:effectLst/>
                        </a:rPr>
                        <a:t> </a:t>
                      </a:r>
                      <a:r>
                        <a:rPr lang="en-US" sz="1100" spc="50">
                          <a:effectLst/>
                        </a:rPr>
                        <a:t>file</a:t>
                      </a:r>
                      <a:r>
                        <a:rPr lang="en-US" sz="1100">
                          <a:effectLst/>
                        </a:rPr>
                        <a:t> </a:t>
                      </a:r>
                      <a:r>
                        <a:rPr lang="en-US" sz="1100" spc="50">
                          <a:effectLst/>
                        </a:rPr>
                        <a:t>channel</a:t>
                      </a:r>
                      <a:r>
                        <a:rPr lang="en-US" sz="1100">
                          <a:effectLst/>
                        </a:rPr>
                        <a:t> </a:t>
                      </a:r>
                      <a:r>
                        <a:rPr lang="en-US" sz="1100" spc="50">
                          <a:effectLst/>
                        </a:rPr>
                        <a:t>to</a:t>
                      </a:r>
                      <a:r>
                        <a:rPr lang="en-US" sz="1100">
                          <a:effectLst/>
                        </a:rPr>
                        <a:t> </a:t>
                      </a:r>
                      <a:r>
                        <a:rPr lang="en-US" sz="1100" spc="50">
                          <a:effectLst/>
                        </a:rPr>
                        <a:t>access</a:t>
                      </a:r>
                      <a:r>
                        <a:rPr lang="en-US" sz="1100">
                          <a:effectLst/>
                        </a:rPr>
                        <a:t> </a:t>
                      </a:r>
                      <a:r>
                        <a:rPr lang="en-US" sz="1100" spc="50">
                          <a:effectLst/>
                        </a:rPr>
                        <a:t>the</a:t>
                      </a:r>
                      <a:r>
                        <a:rPr lang="en-US" sz="1100">
                          <a:effectLst/>
                        </a:rPr>
                        <a:t> </a:t>
                      </a:r>
                      <a:r>
                        <a:rPr lang="en-US" sz="1100" spc="50">
                          <a:effectLst/>
                        </a:rPr>
                        <a:t>file</a:t>
                      </a:r>
                      <a:endParaRPr lang="en-US" sz="110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470">
                <a:tc>
                  <a:txBody>
                    <a:bodyPr/>
                    <a:lstStyle/>
                    <a:p>
                      <a:pPr marL="0" marR="0">
                        <a:lnSpc>
                          <a:spcPct val="115000"/>
                        </a:lnSpc>
                        <a:spcBef>
                          <a:spcPts val="0"/>
                        </a:spcBef>
                        <a:spcAft>
                          <a:spcPts val="0"/>
                        </a:spcAft>
                      </a:pPr>
                      <a:r>
                        <a:rPr lang="en-US" sz="1100" spc="50">
                          <a:effectLst/>
                        </a:rPr>
                        <a:t>long</a:t>
                      </a:r>
                      <a:r>
                        <a:rPr lang="en-US" sz="1100">
                          <a:effectLst/>
                        </a:rPr>
                        <a:t> </a:t>
                      </a:r>
                      <a:r>
                        <a:rPr lang="en-US" sz="1100" spc="50">
                          <a:effectLst/>
                        </a:rPr>
                        <a:t>position()</a:t>
                      </a:r>
                      <a:endParaRPr lang="en-US" sz="110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spc="50">
                          <a:effectLst/>
                        </a:rPr>
                        <a:t>Returns</a:t>
                      </a:r>
                      <a:r>
                        <a:rPr lang="en-US" sz="1100">
                          <a:effectLst/>
                        </a:rPr>
                        <a:t> </a:t>
                      </a:r>
                      <a:r>
                        <a:rPr lang="en-US" sz="1100" spc="50">
                          <a:effectLst/>
                        </a:rPr>
                        <a:t>the</a:t>
                      </a:r>
                      <a:r>
                        <a:rPr lang="en-US" sz="1100">
                          <a:effectLst/>
                        </a:rPr>
                        <a:t> </a:t>
                      </a:r>
                      <a:r>
                        <a:rPr lang="en-US" sz="1100" spc="50">
                          <a:effectLst/>
                        </a:rPr>
                        <a:t>channel's</a:t>
                      </a:r>
                      <a:r>
                        <a:rPr lang="en-US" sz="1100">
                          <a:effectLst/>
                        </a:rPr>
                        <a:t> </a:t>
                      </a:r>
                      <a:r>
                        <a:rPr lang="en-US" sz="1100" spc="50">
                          <a:effectLst/>
                        </a:rPr>
                        <a:t>file</a:t>
                      </a:r>
                      <a:r>
                        <a:rPr lang="en-US" sz="1100">
                          <a:effectLst/>
                        </a:rPr>
                        <a:t> </a:t>
                      </a:r>
                      <a:r>
                        <a:rPr lang="en-US" sz="1100" spc="50">
                          <a:effectLst/>
                        </a:rPr>
                        <a:t>position</a:t>
                      </a:r>
                      <a:endParaRPr lang="en-US" sz="110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8165">
                <a:tc>
                  <a:txBody>
                    <a:bodyPr/>
                    <a:lstStyle/>
                    <a:p>
                      <a:pPr marL="0" marR="0">
                        <a:lnSpc>
                          <a:spcPct val="115000"/>
                        </a:lnSpc>
                        <a:spcBef>
                          <a:spcPts val="0"/>
                        </a:spcBef>
                        <a:spcAft>
                          <a:spcPts val="0"/>
                        </a:spcAft>
                      </a:pPr>
                      <a:r>
                        <a:rPr lang="en-US" sz="1100" spc="50">
                          <a:effectLst/>
                        </a:rPr>
                        <a:t>FileChannel</a:t>
                      </a:r>
                      <a:r>
                        <a:rPr lang="en-US" sz="1100">
                          <a:effectLst/>
                        </a:rPr>
                        <a:t> </a:t>
                      </a:r>
                      <a:r>
                        <a:rPr lang="en-US" sz="1100" spc="50">
                          <a:effectLst/>
                        </a:rPr>
                        <a:t>position(long</a:t>
                      </a:r>
                      <a:endParaRPr lang="en-US" sz="1100">
                        <a:effectLst/>
                      </a:endParaRPr>
                    </a:p>
                    <a:p>
                      <a:pPr marL="0" marR="0">
                        <a:lnSpc>
                          <a:spcPct val="115000"/>
                        </a:lnSpc>
                        <a:spcBef>
                          <a:spcPts val="0"/>
                        </a:spcBef>
                        <a:spcAft>
                          <a:spcPts val="0"/>
                        </a:spcAft>
                      </a:pPr>
                      <a:r>
                        <a:rPr lang="en-US" sz="1100" spc="50">
                          <a:effectLst/>
                        </a:rPr>
                        <a:t>newPosition)</a:t>
                      </a:r>
                      <a:endParaRPr lang="en-US" sz="110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spc="50">
                          <a:effectLst/>
                        </a:rPr>
                        <a:t>Sets</a:t>
                      </a:r>
                      <a:r>
                        <a:rPr lang="en-US" sz="1100">
                          <a:effectLst/>
                        </a:rPr>
                        <a:t> </a:t>
                      </a:r>
                      <a:r>
                        <a:rPr lang="en-US" sz="1100" spc="50">
                          <a:effectLst/>
                        </a:rPr>
                        <a:t>the</a:t>
                      </a:r>
                      <a:r>
                        <a:rPr lang="en-US" sz="1100">
                          <a:effectLst/>
                        </a:rPr>
                        <a:t> </a:t>
                      </a:r>
                      <a:r>
                        <a:rPr lang="en-US" sz="1100" spc="50">
                          <a:effectLst/>
                        </a:rPr>
                        <a:t>channel's</a:t>
                      </a:r>
                      <a:r>
                        <a:rPr lang="en-US" sz="1100">
                          <a:effectLst/>
                        </a:rPr>
                        <a:t> </a:t>
                      </a:r>
                      <a:r>
                        <a:rPr lang="en-US" sz="1100" spc="50">
                          <a:effectLst/>
                        </a:rPr>
                        <a:t>file</a:t>
                      </a:r>
                      <a:r>
                        <a:rPr lang="en-US" sz="1100">
                          <a:effectLst/>
                        </a:rPr>
                        <a:t> </a:t>
                      </a:r>
                      <a:r>
                        <a:rPr lang="en-US" sz="1100" spc="50">
                          <a:effectLst/>
                        </a:rPr>
                        <a:t>position</a:t>
                      </a:r>
                      <a:endParaRPr lang="en-US" sz="110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9725">
                <a:tc>
                  <a:txBody>
                    <a:bodyPr/>
                    <a:lstStyle/>
                    <a:p>
                      <a:pPr marL="0" marR="0">
                        <a:lnSpc>
                          <a:spcPct val="115000"/>
                        </a:lnSpc>
                        <a:spcBef>
                          <a:spcPts val="0"/>
                        </a:spcBef>
                        <a:spcAft>
                          <a:spcPts val="0"/>
                        </a:spcAft>
                      </a:pPr>
                      <a:r>
                        <a:rPr lang="en-US" sz="1100" spc="50">
                          <a:effectLst/>
                        </a:rPr>
                        <a:t>int</a:t>
                      </a:r>
                      <a:r>
                        <a:rPr lang="en-US" sz="1100">
                          <a:effectLst/>
                        </a:rPr>
                        <a:t> </a:t>
                      </a:r>
                      <a:r>
                        <a:rPr lang="en-US" sz="1100" spc="50">
                          <a:effectLst/>
                        </a:rPr>
                        <a:t>read(ByteBuffer</a:t>
                      </a:r>
                      <a:r>
                        <a:rPr lang="en-US" sz="1100">
                          <a:effectLst/>
                        </a:rPr>
                        <a:t> </a:t>
                      </a:r>
                      <a:r>
                        <a:rPr lang="en-US" sz="1100" spc="50">
                          <a:effectLst/>
                        </a:rPr>
                        <a:t>buffer)</a:t>
                      </a:r>
                      <a:endParaRPr lang="en-US" sz="110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spc="50">
                          <a:effectLst/>
                        </a:rPr>
                        <a:t>Reads</a:t>
                      </a:r>
                      <a:r>
                        <a:rPr lang="en-US" sz="1100">
                          <a:effectLst/>
                        </a:rPr>
                        <a:t> </a:t>
                      </a:r>
                      <a:r>
                        <a:rPr lang="en-US" sz="1100" spc="50">
                          <a:effectLst/>
                        </a:rPr>
                        <a:t>a</a:t>
                      </a:r>
                      <a:r>
                        <a:rPr lang="en-US" sz="1100">
                          <a:effectLst/>
                        </a:rPr>
                        <a:t> </a:t>
                      </a:r>
                      <a:r>
                        <a:rPr lang="en-US" sz="1100" spc="50">
                          <a:effectLst/>
                        </a:rPr>
                        <a:t>sequence</a:t>
                      </a:r>
                      <a:r>
                        <a:rPr lang="en-US" sz="1100">
                          <a:effectLst/>
                        </a:rPr>
                        <a:t> </a:t>
                      </a:r>
                      <a:r>
                        <a:rPr lang="en-US" sz="1100" spc="50">
                          <a:effectLst/>
                        </a:rPr>
                        <a:t>of</a:t>
                      </a:r>
                      <a:r>
                        <a:rPr lang="en-US" sz="1100">
                          <a:effectLst/>
                        </a:rPr>
                        <a:t> </a:t>
                      </a:r>
                      <a:r>
                        <a:rPr lang="en-US" sz="1100" spc="50">
                          <a:effectLst/>
                        </a:rPr>
                        <a:t>bytes</a:t>
                      </a:r>
                      <a:r>
                        <a:rPr lang="en-US" sz="1100">
                          <a:effectLst/>
                        </a:rPr>
                        <a:t> </a:t>
                      </a:r>
                      <a:r>
                        <a:rPr lang="en-US" sz="1100" spc="50">
                          <a:effectLst/>
                        </a:rPr>
                        <a:t>from</a:t>
                      </a:r>
                      <a:r>
                        <a:rPr lang="en-US" sz="1100">
                          <a:effectLst/>
                        </a:rPr>
                        <a:t> </a:t>
                      </a:r>
                      <a:r>
                        <a:rPr lang="en-US" sz="1100" spc="50">
                          <a:effectLst/>
                        </a:rPr>
                        <a:t>the</a:t>
                      </a:r>
                      <a:r>
                        <a:rPr lang="en-US" sz="1100">
                          <a:effectLst/>
                        </a:rPr>
                        <a:t> </a:t>
                      </a:r>
                      <a:r>
                        <a:rPr lang="en-US" sz="1100" spc="50">
                          <a:effectLst/>
                        </a:rPr>
                        <a:t>channel</a:t>
                      </a:r>
                      <a:r>
                        <a:rPr lang="en-US" sz="1100">
                          <a:effectLst/>
                        </a:rPr>
                        <a:t> </a:t>
                      </a:r>
                      <a:r>
                        <a:rPr lang="en-US" sz="1100" spc="50">
                          <a:effectLst/>
                        </a:rPr>
                        <a:t>into</a:t>
                      </a:r>
                      <a:r>
                        <a:rPr lang="en-US" sz="1100">
                          <a:effectLst/>
                        </a:rPr>
                        <a:t> </a:t>
                      </a:r>
                      <a:r>
                        <a:rPr lang="en-US" sz="1100" spc="50">
                          <a:effectLst/>
                        </a:rPr>
                        <a:t>the</a:t>
                      </a:r>
                      <a:r>
                        <a:rPr lang="en-US" sz="1100">
                          <a:effectLst/>
                        </a:rPr>
                        <a:t> </a:t>
                      </a:r>
                      <a:r>
                        <a:rPr lang="en-US" sz="1100" spc="50">
                          <a:effectLst/>
                        </a:rPr>
                        <a:t>buffer</a:t>
                      </a:r>
                      <a:endParaRPr lang="en-US" sz="110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470">
                <a:tc>
                  <a:txBody>
                    <a:bodyPr/>
                    <a:lstStyle/>
                    <a:p>
                      <a:pPr marL="0" marR="0">
                        <a:lnSpc>
                          <a:spcPct val="115000"/>
                        </a:lnSpc>
                        <a:spcBef>
                          <a:spcPts val="0"/>
                        </a:spcBef>
                        <a:spcAft>
                          <a:spcPts val="0"/>
                        </a:spcAft>
                      </a:pPr>
                      <a:r>
                        <a:rPr lang="en-US" sz="1100" spc="50">
                          <a:effectLst/>
                        </a:rPr>
                        <a:t>long</a:t>
                      </a:r>
                      <a:r>
                        <a:rPr lang="en-US" sz="1100">
                          <a:effectLst/>
                        </a:rPr>
                        <a:t> </a:t>
                      </a:r>
                      <a:r>
                        <a:rPr lang="en-US" sz="1100" spc="50">
                          <a:effectLst/>
                        </a:rPr>
                        <a:t>size()</a:t>
                      </a:r>
                      <a:endParaRPr lang="en-US" sz="110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spc="50">
                          <a:effectLst/>
                        </a:rPr>
                        <a:t>Returns</a:t>
                      </a:r>
                      <a:r>
                        <a:rPr lang="en-US" sz="1100">
                          <a:effectLst/>
                        </a:rPr>
                        <a:t> </a:t>
                      </a:r>
                      <a:r>
                        <a:rPr lang="en-US" sz="1100" spc="50">
                          <a:effectLst/>
                        </a:rPr>
                        <a:t>the</a:t>
                      </a:r>
                      <a:r>
                        <a:rPr lang="en-US" sz="1100">
                          <a:effectLst/>
                        </a:rPr>
                        <a:t> </a:t>
                      </a:r>
                      <a:r>
                        <a:rPr lang="en-US" sz="1100" spc="50">
                          <a:effectLst/>
                        </a:rPr>
                        <a:t>size</a:t>
                      </a:r>
                      <a:r>
                        <a:rPr lang="en-US" sz="1100">
                          <a:effectLst/>
                        </a:rPr>
                        <a:t> </a:t>
                      </a:r>
                      <a:r>
                        <a:rPr lang="en-US" sz="1100" spc="50">
                          <a:effectLst/>
                        </a:rPr>
                        <a:t>of</a:t>
                      </a:r>
                      <a:r>
                        <a:rPr lang="en-US" sz="1100">
                          <a:effectLst/>
                        </a:rPr>
                        <a:t> </a:t>
                      </a:r>
                      <a:r>
                        <a:rPr lang="en-US" sz="1100" spc="50">
                          <a:effectLst/>
                        </a:rPr>
                        <a:t>the</a:t>
                      </a:r>
                      <a:r>
                        <a:rPr lang="en-US" sz="1100">
                          <a:effectLst/>
                        </a:rPr>
                        <a:t> </a:t>
                      </a:r>
                      <a:r>
                        <a:rPr lang="en-US" sz="1100" spc="50">
                          <a:effectLst/>
                        </a:rPr>
                        <a:t>channel's</a:t>
                      </a:r>
                      <a:r>
                        <a:rPr lang="en-US" sz="1100">
                          <a:effectLst/>
                        </a:rPr>
                        <a:t> </a:t>
                      </a:r>
                      <a:r>
                        <a:rPr lang="en-US" sz="1100" spc="50">
                          <a:effectLst/>
                        </a:rPr>
                        <a:t>file</a:t>
                      </a:r>
                      <a:endParaRPr lang="en-US" sz="110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3855">
                <a:tc>
                  <a:txBody>
                    <a:bodyPr/>
                    <a:lstStyle/>
                    <a:p>
                      <a:pPr marL="0" marR="0">
                        <a:lnSpc>
                          <a:spcPct val="115000"/>
                        </a:lnSpc>
                        <a:spcBef>
                          <a:spcPts val="0"/>
                        </a:spcBef>
                        <a:spcAft>
                          <a:spcPts val="0"/>
                        </a:spcAft>
                      </a:pPr>
                      <a:r>
                        <a:rPr lang="en-US" sz="1100" spc="50">
                          <a:effectLst/>
                        </a:rPr>
                        <a:t>int</a:t>
                      </a:r>
                      <a:r>
                        <a:rPr lang="en-US" sz="1100">
                          <a:effectLst/>
                        </a:rPr>
                        <a:t> </a:t>
                      </a:r>
                      <a:r>
                        <a:rPr lang="en-US" sz="1100" spc="50">
                          <a:effectLst/>
                        </a:rPr>
                        <a:t>write(ByteBuffer</a:t>
                      </a:r>
                      <a:r>
                        <a:rPr lang="en-US" sz="1100">
                          <a:effectLst/>
                        </a:rPr>
                        <a:t> </a:t>
                      </a:r>
                      <a:r>
                        <a:rPr lang="en-US" sz="1100" spc="50">
                          <a:effectLst/>
                        </a:rPr>
                        <a:t>buffer)</a:t>
                      </a:r>
                      <a:endParaRPr lang="en-US" sz="110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spc="50" dirty="0">
                          <a:effectLst/>
                        </a:rPr>
                        <a:t>Writes</a:t>
                      </a:r>
                      <a:r>
                        <a:rPr lang="en-US" sz="1100" dirty="0">
                          <a:effectLst/>
                        </a:rPr>
                        <a:t> </a:t>
                      </a:r>
                      <a:r>
                        <a:rPr lang="en-US" sz="1100" spc="50" dirty="0">
                          <a:effectLst/>
                        </a:rPr>
                        <a:t>a</a:t>
                      </a:r>
                      <a:r>
                        <a:rPr lang="en-US" sz="1100" dirty="0">
                          <a:effectLst/>
                        </a:rPr>
                        <a:t> </a:t>
                      </a:r>
                      <a:r>
                        <a:rPr lang="en-US" sz="1100" spc="50" dirty="0">
                          <a:effectLst/>
                        </a:rPr>
                        <a:t>sequence</a:t>
                      </a:r>
                      <a:r>
                        <a:rPr lang="en-US" sz="1100" dirty="0">
                          <a:effectLst/>
                        </a:rPr>
                        <a:t> </a:t>
                      </a:r>
                      <a:r>
                        <a:rPr lang="en-US" sz="1100" spc="50" dirty="0">
                          <a:effectLst/>
                        </a:rPr>
                        <a:t>of</a:t>
                      </a:r>
                      <a:r>
                        <a:rPr lang="en-US" sz="1100" dirty="0">
                          <a:effectLst/>
                        </a:rPr>
                        <a:t> </a:t>
                      </a:r>
                      <a:r>
                        <a:rPr lang="en-US" sz="1100" spc="50" dirty="0">
                          <a:effectLst/>
                        </a:rPr>
                        <a:t>bytes</a:t>
                      </a:r>
                      <a:r>
                        <a:rPr lang="en-US" sz="1100" dirty="0">
                          <a:effectLst/>
                        </a:rPr>
                        <a:t> </a:t>
                      </a:r>
                      <a:r>
                        <a:rPr lang="en-US" sz="1100" spc="50" dirty="0">
                          <a:effectLst/>
                        </a:rPr>
                        <a:t>to</a:t>
                      </a:r>
                      <a:r>
                        <a:rPr lang="en-US" sz="1100" dirty="0">
                          <a:effectLst/>
                        </a:rPr>
                        <a:t> </a:t>
                      </a:r>
                      <a:r>
                        <a:rPr lang="en-US" sz="1100" spc="50" dirty="0">
                          <a:effectLst/>
                        </a:rPr>
                        <a:t>the</a:t>
                      </a:r>
                      <a:r>
                        <a:rPr lang="en-US" sz="1100" dirty="0">
                          <a:effectLst/>
                        </a:rPr>
                        <a:t> </a:t>
                      </a:r>
                      <a:r>
                        <a:rPr lang="en-US" sz="1100" spc="50" dirty="0">
                          <a:effectLst/>
                        </a:rPr>
                        <a:t>channel</a:t>
                      </a:r>
                      <a:r>
                        <a:rPr lang="en-US" sz="1100" dirty="0">
                          <a:effectLst/>
                        </a:rPr>
                        <a:t> </a:t>
                      </a:r>
                      <a:r>
                        <a:rPr lang="en-US" sz="1100" spc="50" dirty="0">
                          <a:effectLst/>
                        </a:rPr>
                        <a:t>from</a:t>
                      </a:r>
                      <a:r>
                        <a:rPr lang="en-US" sz="1100" dirty="0">
                          <a:effectLst/>
                        </a:rPr>
                        <a:t> </a:t>
                      </a:r>
                      <a:r>
                        <a:rPr lang="en-US" sz="1100" spc="50" dirty="0">
                          <a:effectLst/>
                        </a:rPr>
                        <a:t>the</a:t>
                      </a:r>
                      <a:r>
                        <a:rPr lang="en-US" sz="1100" dirty="0">
                          <a:effectLst/>
                        </a:rPr>
                        <a:t> </a:t>
                      </a:r>
                      <a:r>
                        <a:rPr lang="en-US" sz="1100" spc="50" dirty="0">
                          <a:effectLst/>
                        </a:rPr>
                        <a:t>buffer</a:t>
                      </a:r>
                      <a:endParaRPr lang="en-US" sz="1100" dirty="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TextBox 2"/>
          <p:cNvSpPr txBox="1"/>
          <p:nvPr/>
        </p:nvSpPr>
        <p:spPr>
          <a:xfrm>
            <a:off x="1066800" y="5257800"/>
            <a:ext cx="6477000" cy="400110"/>
          </a:xfrm>
          <a:prstGeom prst="rect">
            <a:avLst/>
          </a:prstGeom>
          <a:noFill/>
        </p:spPr>
        <p:txBody>
          <a:bodyPr wrap="square" rtlCol="0">
            <a:spAutoFit/>
          </a:bodyPr>
          <a:lstStyle/>
          <a:p>
            <a:r>
              <a:rPr lang="en-US" dirty="0">
                <a:solidFill>
                  <a:schemeClr val="tx1"/>
                </a:solidFill>
              </a:rPr>
              <a:t>Table </a:t>
            </a:r>
            <a:r>
              <a:rPr lang="en-US" dirty="0" smtClean="0">
                <a:solidFill>
                  <a:schemeClr val="tx1"/>
                </a:solidFill>
              </a:rPr>
              <a:t>13-7		Selected </a:t>
            </a:r>
            <a:r>
              <a:rPr lang="en-US" dirty="0" err="1">
                <a:solidFill>
                  <a:schemeClr val="tx1"/>
                </a:solidFill>
              </a:rPr>
              <a:t>FileChannel</a:t>
            </a:r>
            <a:r>
              <a:rPr lang="en-US" dirty="0">
                <a:solidFill>
                  <a:schemeClr val="tx1"/>
                </a:solidFill>
              </a:rPr>
              <a:t> methods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pPr>
              <a:defRPr/>
            </a:pPr>
            <a:fld id="{2B951508-0005-4901-99D1-E2175BEE336C}" type="slidenum">
              <a:rPr lang="en-US"/>
              <a:pPr>
                <a:defRPr/>
              </a:pPr>
              <a:t>36</a:t>
            </a:fld>
            <a:endParaRPr lang="en-US" dirty="0"/>
          </a:p>
        </p:txBody>
      </p:sp>
      <p:sp>
        <p:nvSpPr>
          <p:cNvPr id="4" name="Footer Placeholder 3"/>
          <p:cNvSpPr>
            <a:spLocks noGrp="1"/>
          </p:cNvSpPr>
          <p:nvPr>
            <p:ph type="ftr" sz="quarter" idx="11"/>
          </p:nvPr>
        </p:nvSpPr>
        <p:spPr>
          <a:xfrm>
            <a:off x="0" y="6324600"/>
            <a:ext cx="5867400" cy="381000"/>
          </a:xfrm>
        </p:spPr>
        <p:txBody>
          <a:bodyPr/>
          <a:lstStyle/>
          <a:p>
            <a:pPr>
              <a:defRPr/>
            </a:pPr>
            <a:r>
              <a:rPr lang="en-US" dirty="0"/>
              <a:t>Java Programming, Seventh Edition</a:t>
            </a:r>
          </a:p>
        </p:txBody>
      </p:sp>
      <p:grpSp>
        <p:nvGrpSpPr>
          <p:cNvPr id="63492" name="Group 2" descr="Figure 13-28 The RandomAccessTest class. Figure 13-28 employs all the steps to declare a file and write some bytes in it randomly at positions 0, 22, and 12, in that order.&#10;import java.nio.file.*;&#10;import java.io.*;&#10;import java.nio.channels.FileChannel;&#10;import java.nio.ByteBuffer;&#10;import static java.nio.file.StandardOpenOption.*;&#10;public class RandomAccessTest&#10;{&#10;public static void main(String[] args)&#10;{&#10;Path file =&#10;Paths.get(&quot;C:\\Java\\Chapter.13\\Numbers.txt&quot;);&#10;String s = &quot;XYZ&quot;;&#10;byte[] data = s.getBytes();&#10;ByteBuffer out = ByteBuffer.wrap(data);&#10;FileChannel fc = null;&#10;try&#10;{&#10;fc = (FileChannel)Files.newByteChannel(file, READ, WRITE);&#10;fc.position(0);&#10;while(out.hasRemaining())&#10;fc.write(out);&#10;out.rewind();&#10;fc.position(22);&#10;while(out.hasRemaining())&#10;fc.write(out);&#10;out.rewind();&#10;fc.position(12);&#10;while(out.hasRemaining())&#10;fc.write(out);&#10;fc.close();&#10;}&#10;catch (Exception e)&#10;{&#10;System.out.println(&quot;Error message: &quot; + e);&#10;}&#10;}&#10;}"/>
          <p:cNvGrpSpPr>
            <a:grpSpLocks/>
          </p:cNvGrpSpPr>
          <p:nvPr/>
        </p:nvGrpSpPr>
        <p:grpSpPr bwMode="auto">
          <a:xfrm>
            <a:off x="2227719" y="533400"/>
            <a:ext cx="4572000" cy="5942012"/>
            <a:chOff x="990600" y="0"/>
            <a:chExt cx="7162800" cy="9447797"/>
          </a:xfrm>
        </p:grpSpPr>
        <p:pic>
          <p:nvPicPr>
            <p:cNvPr id="6349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673" y="5466347"/>
              <a:ext cx="7125201" cy="398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0"/>
              <a:ext cx="7162800" cy="553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itle 1"/>
          <p:cNvSpPr>
            <a:spLocks noGrp="1"/>
          </p:cNvSpPr>
          <p:nvPr>
            <p:ph type="title"/>
          </p:nvPr>
        </p:nvSpPr>
        <p:spPr>
          <a:xfrm>
            <a:off x="398919" y="-304800"/>
            <a:ext cx="8229600" cy="1143000"/>
          </a:xfrm>
        </p:spPr>
        <p:txBody>
          <a:bodyPr/>
          <a:lstStyle/>
          <a:p>
            <a:r>
              <a:rPr lang="en-US" sz="3200" dirty="0" smtClean="0"/>
              <a:t>Figure 13-28  The </a:t>
            </a:r>
            <a:r>
              <a:rPr lang="en-US" sz="3200" dirty="0" err="1" smtClean="0"/>
              <a:t>RandomAccessTest</a:t>
            </a:r>
            <a:r>
              <a:rPr lang="en-US" sz="3200" dirty="0" smtClean="0"/>
              <a:t> class</a:t>
            </a:r>
            <a:endParaRPr lang="en-US" sz="32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ltLang="en-US" dirty="0" smtClean="0"/>
              <a:t>Writing Records to a Random</a:t>
            </a:r>
            <a:r>
              <a:rPr lang="en-US" altLang="en-US" baseline="0" dirty="0" smtClean="0"/>
              <a:t> </a:t>
            </a:r>
            <a:r>
              <a:rPr lang="en-US" altLang="en-US" dirty="0" smtClean="0"/>
              <a:t>Access Data </a:t>
            </a:r>
            <a:r>
              <a:rPr lang="en-US" altLang="en-US" dirty="0"/>
              <a:t>File – Part 1</a:t>
            </a:r>
            <a:endParaRPr lang="en-US" altLang="en-US" dirty="0" smtClean="0"/>
          </a:p>
        </p:txBody>
      </p:sp>
      <p:sp>
        <p:nvSpPr>
          <p:cNvPr id="34821" name="Rectangle 3"/>
          <p:cNvSpPr>
            <a:spLocks noGrp="1" noChangeArrowheads="1"/>
          </p:cNvSpPr>
          <p:nvPr>
            <p:ph idx="1"/>
          </p:nvPr>
        </p:nvSpPr>
        <p:spPr/>
        <p:txBody>
          <a:bodyPr/>
          <a:lstStyle/>
          <a:p>
            <a:pPr>
              <a:buFont typeface="Arial" pitchFamily="34" charset="0"/>
              <a:buChar char="•"/>
              <a:defRPr/>
            </a:pPr>
            <a:r>
              <a:rPr lang="en-US" dirty="0" smtClean="0"/>
              <a:t>Access a particular record</a:t>
            </a:r>
          </a:p>
          <a:p>
            <a:pPr lvl="1" indent="0">
              <a:buFontTx/>
              <a:buNone/>
              <a:defRPr/>
            </a:pPr>
            <a:r>
              <a:rPr lang="en-US" dirty="0" smtClean="0">
                <a:latin typeface="Courier New" pitchFamily="49" charset="0"/>
                <a:cs typeface="Courier New" pitchFamily="49" charset="0"/>
              </a:rPr>
              <a:t>fc.position((n-1) * 50);</a:t>
            </a:r>
          </a:p>
          <a:p>
            <a:pPr>
              <a:buFont typeface="Arial" pitchFamily="34" charset="0"/>
              <a:buChar char="•"/>
              <a:defRPr/>
            </a:pPr>
            <a:r>
              <a:rPr lang="en-US" dirty="0" smtClean="0"/>
              <a:t>Place records into the file based on a key field</a:t>
            </a:r>
          </a:p>
          <a:p>
            <a:pPr>
              <a:buFont typeface="Arial" pitchFamily="34" charset="0"/>
              <a:buChar char="•"/>
              <a:defRPr/>
            </a:pPr>
            <a:r>
              <a:rPr lang="en-US" b="1" dirty="0" smtClean="0"/>
              <a:t>Key field</a:t>
            </a:r>
          </a:p>
          <a:p>
            <a:pPr lvl="1">
              <a:buFont typeface="Arial" pitchFamily="34" charset="0"/>
              <a:buChar char="–"/>
              <a:defRPr/>
            </a:pPr>
            <a:r>
              <a:rPr lang="en-US" dirty="0" smtClean="0"/>
              <a:t>A field that makes a record unique from all others</a:t>
            </a:r>
          </a:p>
        </p:txBody>
      </p:sp>
      <p:sp>
        <p:nvSpPr>
          <p:cNvPr id="5" name="Slide Number Placeholder 4"/>
          <p:cNvSpPr>
            <a:spLocks noGrp="1"/>
          </p:cNvSpPr>
          <p:nvPr>
            <p:ph type="sldNum" sz="quarter" idx="10"/>
          </p:nvPr>
        </p:nvSpPr>
        <p:spPr/>
        <p:txBody>
          <a:bodyPr/>
          <a:lstStyle/>
          <a:p>
            <a:pPr>
              <a:defRPr/>
            </a:pPr>
            <a:fld id="{0651C0A9-1F05-4CCE-879E-10974866A9B6}" type="slidenum">
              <a:rPr lang="en-US"/>
              <a:pPr>
                <a:defRPr/>
              </a:pPr>
              <a:t>37</a:t>
            </a:fld>
            <a:endParaRPr lang="en-US" dirty="0"/>
          </a:p>
        </p:txBody>
      </p:sp>
      <p:sp>
        <p:nvSpPr>
          <p:cNvPr id="4" name="Footer Placeholder 3"/>
          <p:cNvSpPr>
            <a:spLocks noGrp="1"/>
          </p:cNvSpPr>
          <p:nvPr>
            <p:ph type="ftr" sz="quarter" idx="11"/>
          </p:nvPr>
        </p:nvSpPr>
        <p:spPr>
          <a:xfrm>
            <a:off x="0" y="6324600"/>
            <a:ext cx="5867400" cy="381000"/>
          </a:xfrm>
        </p:spPr>
        <p:txBody>
          <a:bodyPr/>
          <a:lstStyle/>
          <a:p>
            <a:pPr>
              <a:defRPr/>
            </a:pPr>
            <a:r>
              <a:rPr lang="en-US" dirty="0"/>
              <a:t>Java Programming, Seventh Edition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pPr>
              <a:defRPr/>
            </a:pPr>
            <a:fld id="{D86950A6-5242-4900-BDFA-D814D02F78FB}" type="slidenum">
              <a:rPr lang="en-US"/>
              <a:pPr>
                <a:defRPr/>
              </a:pPr>
              <a:t>38</a:t>
            </a:fld>
            <a:endParaRPr lang="en-US" dirty="0"/>
          </a:p>
        </p:txBody>
      </p:sp>
      <p:sp>
        <p:nvSpPr>
          <p:cNvPr id="5" name="Footer Placeholder 4"/>
          <p:cNvSpPr>
            <a:spLocks noGrp="1"/>
          </p:cNvSpPr>
          <p:nvPr>
            <p:ph type="ftr" sz="quarter" idx="12"/>
          </p:nvPr>
        </p:nvSpPr>
        <p:spPr>
          <a:xfrm>
            <a:off x="0" y="6324600"/>
            <a:ext cx="5867400" cy="381000"/>
          </a:xfrm>
        </p:spPr>
        <p:txBody>
          <a:bodyPr/>
          <a:lstStyle/>
          <a:p>
            <a:pPr>
              <a:defRPr/>
            </a:pPr>
            <a:r>
              <a:rPr lang="en-US" dirty="0"/>
              <a:t>Java Programming, Seventh Edition</a:t>
            </a:r>
          </a:p>
        </p:txBody>
      </p:sp>
      <p:pic>
        <p:nvPicPr>
          <p:cNvPr id="65540" name="Picture 6" descr="Figure 13-34 The CreateEmployeesRandomFiel class. A program that inserts one hard-coded employee record into a data file is not very useful. The program in Figure 13-34 accepts any number of records as user input and writes records to a file in a loop. As shown in the first shaded line in the figure, each employee’s data value is accepted from the keyboard as a String and converted to an integer using the parseInt() method. Then, as shown in the second shaded statement, the record’s desired position is computed by multiplying the ID number value by the record size.&#10;import java.nio.file.*;&#10;import java.io.*;&#10;import java.nio.channels.FileChannel;&#10;import java.nio.ByteBuffer;&#10;import static java.nio.file.StandardOpenOption.*;&#10;import java.util.Scanner;&#10;public class CreateEmployeesRandomFile&#10;{&#10;public static void main(String[] args)&#10;{&#10;Scanner input = new Scanner(System.in);&#10;Path file =&#10;Paths.get(&quot;C:\\Java\\Chapter.13\\RandomEmployees.txt&quot;);&#10;String s = &quot;000, ,00.00&quot; +&#10;System.getProperty(&quot;line.separator&quot;);&#10;final int RECSIZE = s.length();&#10;FileChannel fc = null;&#10;String delimiter = &quot;,&quot;;&#10;String idString;&#10;int id;&#10;String name;&#10;String payRate;&#10;final String QUIT = &quot;999&quot;;&#10;try&#10;{&#10;fc = (FileChannel)Files.newByteChannel(file, READ, WRITE);&#10;System.out.print(&quot;Enter employee ID number &gt;&gt; &quot;);&#10;idString = input.nextLine();&#10;while(!(idString.equals(QUIT)))&#10;{&#10;id = Integer.parseInt(idString);&#10;System.out.print(&quot;Enter name for employee #&quot; +&#10;id + &quot; &gt;&gt; &quot;);&#10;name = input.nextLine();&#10;System.out.print(&quot;Enter pay rate &gt;&gt; &quot;);&#10;payRate = input.nextLine();&#10;s = idString + delimiter + name + delimiter +&#10;payRate + System.getProperty(&quot;line.separator&quot;);&#10;byte[] data = s.getBytes();&#10;ByteBuffer buffer = ByteBuffer.wrap(data);&#10;fc.position(id * RECSIZE);&#10;fc.write(buffer);&#10;System.out.print(&quot;Enter next ID number or &quot; +&#10;QUIT + &quot; to quit &gt;&gt; &quot;);&#10;idString = input.nextLine();&#10;}&#10;fc.close();&#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838200"/>
            <a:ext cx="381000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8581" y="-152400"/>
            <a:ext cx="9067800" cy="1143000"/>
          </a:xfrm>
        </p:spPr>
        <p:txBody>
          <a:bodyPr/>
          <a:lstStyle/>
          <a:p>
            <a:r>
              <a:rPr lang="en-US" sz="2800" dirty="0" smtClean="0"/>
              <a:t>Figure 13-34  The </a:t>
            </a:r>
            <a:r>
              <a:rPr lang="en-US" sz="2800" dirty="0" err="1" smtClean="0"/>
              <a:t>CreateEmplyeesRandomFile</a:t>
            </a:r>
            <a:r>
              <a:rPr lang="en-US" sz="2800" dirty="0" smtClean="0"/>
              <a:t> class</a:t>
            </a:r>
            <a:endParaRPr lang="en-US" sz="28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ltLang="en-US" dirty="0" smtClean="0"/>
              <a:t>Writing Records to a Random</a:t>
            </a:r>
            <a:r>
              <a:rPr lang="en-US" altLang="en-US" baseline="0" dirty="0" smtClean="0"/>
              <a:t> </a:t>
            </a:r>
            <a:r>
              <a:rPr lang="en-US" altLang="en-US" dirty="0" smtClean="0"/>
              <a:t>Access File </a:t>
            </a:r>
            <a:r>
              <a:rPr lang="en-US" altLang="en-US" dirty="0"/>
              <a:t>– Part </a:t>
            </a:r>
            <a:r>
              <a:rPr lang="en-US" altLang="en-US" dirty="0" smtClean="0"/>
              <a:t>2</a:t>
            </a:r>
          </a:p>
        </p:txBody>
      </p:sp>
      <p:sp>
        <p:nvSpPr>
          <p:cNvPr id="6" name="Slide Number Placeholder 5"/>
          <p:cNvSpPr>
            <a:spLocks noGrp="1"/>
          </p:cNvSpPr>
          <p:nvPr>
            <p:ph type="sldNum" sz="quarter" idx="11"/>
          </p:nvPr>
        </p:nvSpPr>
        <p:spPr/>
        <p:txBody>
          <a:bodyPr/>
          <a:lstStyle/>
          <a:p>
            <a:pPr>
              <a:defRPr/>
            </a:pPr>
            <a:fld id="{673CE897-6AA4-487E-9D43-1DD7A0863BCD}" type="slidenum">
              <a:rPr lang="en-US"/>
              <a:pPr>
                <a:defRPr/>
              </a:pPr>
              <a:t>39</a:t>
            </a:fld>
            <a:endParaRPr lang="en-US" dirty="0"/>
          </a:p>
        </p:txBody>
      </p:sp>
      <p:sp>
        <p:nvSpPr>
          <p:cNvPr id="5" name="Footer Placeholder 4"/>
          <p:cNvSpPr>
            <a:spLocks noGrp="1"/>
          </p:cNvSpPr>
          <p:nvPr>
            <p:ph type="ftr" sz="quarter" idx="12"/>
          </p:nvPr>
        </p:nvSpPr>
        <p:spPr>
          <a:xfrm>
            <a:off x="0" y="6324600"/>
            <a:ext cx="5867400" cy="381000"/>
          </a:xfrm>
        </p:spPr>
        <p:txBody>
          <a:bodyPr/>
          <a:lstStyle/>
          <a:p>
            <a:pPr>
              <a:defRPr/>
            </a:pPr>
            <a:r>
              <a:rPr lang="en-US" dirty="0"/>
              <a:t>Java Programming, Seventh Edition</a:t>
            </a:r>
          </a:p>
        </p:txBody>
      </p:sp>
      <p:pic>
        <p:nvPicPr>
          <p:cNvPr id="66565" name="Picture 2" descr="Figure 13-34 The CreateEmployeesRandomFile class. A program that inserts one hard-coded employee record into a data file is not very useful. The program in Figure 13-34 accepts any number of records as user input and writes records to a file in a loop. As shown in the first shaded line in the figure, each employee’s data value is accepted from the keyboard as a String and converted to an integer using the parseInt() method. Then, as shown in the second shaded statement, the record’s desired position is computed by multiplying the ID number value by the record size.&#10;&#10;}&#10;catch (Exception e)&#10;{&#10;System.out.println(&quot;Error message: &quot; + e);&#10;}&#10;}&#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273300"/>
            <a:ext cx="6705600" cy="231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dirty="0" smtClean="0"/>
              <a:t>Understanding Computer Files </a:t>
            </a:r>
            <a:r>
              <a:rPr lang="en-US" altLang="en-US" dirty="0"/>
              <a:t>– Part </a:t>
            </a:r>
            <a:r>
              <a:rPr lang="en-US" altLang="en-US" dirty="0" smtClean="0"/>
              <a:t>2</a:t>
            </a:r>
          </a:p>
        </p:txBody>
      </p:sp>
      <p:sp>
        <p:nvSpPr>
          <p:cNvPr id="30723" name="Rectangle 3"/>
          <p:cNvSpPr>
            <a:spLocks noGrp="1" noChangeArrowheads="1"/>
          </p:cNvSpPr>
          <p:nvPr>
            <p:ph idx="1"/>
          </p:nvPr>
        </p:nvSpPr>
        <p:spPr/>
        <p:txBody>
          <a:bodyPr/>
          <a:lstStyle/>
          <a:p>
            <a:r>
              <a:rPr lang="en-US" altLang="en-US" smtClean="0"/>
              <a:t>Permanent storage devices</a:t>
            </a:r>
          </a:p>
          <a:p>
            <a:pPr lvl="1"/>
            <a:r>
              <a:rPr lang="en-US" altLang="en-US" smtClean="0"/>
              <a:t>Hard disks</a:t>
            </a:r>
          </a:p>
          <a:p>
            <a:pPr lvl="1"/>
            <a:r>
              <a:rPr lang="en-US" altLang="en-US" smtClean="0"/>
              <a:t>Zip disks</a:t>
            </a:r>
          </a:p>
          <a:p>
            <a:pPr lvl="1"/>
            <a:r>
              <a:rPr lang="en-US" altLang="en-US" smtClean="0"/>
              <a:t>USB drives</a:t>
            </a:r>
          </a:p>
          <a:p>
            <a:pPr lvl="1"/>
            <a:r>
              <a:rPr lang="en-US" altLang="en-US" smtClean="0"/>
              <a:t>Reels or cassettes of magnetic tape</a:t>
            </a:r>
          </a:p>
          <a:p>
            <a:pPr lvl="1"/>
            <a:r>
              <a:rPr lang="en-US" altLang="en-US" smtClean="0"/>
              <a:t>Compact discs</a:t>
            </a:r>
          </a:p>
          <a:p>
            <a:r>
              <a:rPr lang="en-US" altLang="en-US" smtClean="0"/>
              <a:t>Categories of files by the way they store data</a:t>
            </a:r>
          </a:p>
          <a:p>
            <a:pPr lvl="1"/>
            <a:r>
              <a:rPr lang="en-US" altLang="en-US" b="1" smtClean="0"/>
              <a:t>Text files</a:t>
            </a:r>
          </a:p>
          <a:p>
            <a:pPr lvl="1"/>
            <a:r>
              <a:rPr lang="en-US" altLang="en-US" b="1" smtClean="0"/>
              <a:t>Binary files</a:t>
            </a:r>
          </a:p>
        </p:txBody>
      </p:sp>
      <p:sp>
        <p:nvSpPr>
          <p:cNvPr id="5" name="Slide Number Placeholder 4"/>
          <p:cNvSpPr>
            <a:spLocks noGrp="1"/>
          </p:cNvSpPr>
          <p:nvPr>
            <p:ph type="sldNum" sz="quarter" idx="10"/>
          </p:nvPr>
        </p:nvSpPr>
        <p:spPr/>
        <p:txBody>
          <a:bodyPr/>
          <a:lstStyle/>
          <a:p>
            <a:pPr>
              <a:defRPr/>
            </a:pPr>
            <a:fld id="{1E31D9CE-C209-4782-AFB6-610E966E8C63}" type="slidenum">
              <a:rPr lang="en-US"/>
              <a:pPr>
                <a:defRPr/>
              </a:pPr>
              <a:t>4</a:t>
            </a:fld>
            <a:endParaRPr lang="en-US" dirty="0"/>
          </a:p>
        </p:txBody>
      </p:sp>
      <p:sp>
        <p:nvSpPr>
          <p:cNvPr id="4" name="Footer Placeholder 3"/>
          <p:cNvSpPr>
            <a:spLocks noGrp="1"/>
          </p:cNvSpPr>
          <p:nvPr>
            <p:ph type="ftr" sz="quarter" idx="11"/>
          </p:nvPr>
        </p:nvSpPr>
        <p:spPr>
          <a:xfrm>
            <a:off x="0" y="6324600"/>
            <a:ext cx="5867400" cy="381000"/>
          </a:xfrm>
        </p:spPr>
        <p:txBody>
          <a:bodyPr/>
          <a:lstStyle/>
          <a:p>
            <a:pPr>
              <a:defRPr/>
            </a:pPr>
            <a:r>
              <a:rPr lang="en-US" dirty="0"/>
              <a:t>Java Programming, Seventh Edition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ltLang="en-US" dirty="0" smtClean="0"/>
              <a:t>Reading Records from</a:t>
            </a:r>
            <a:r>
              <a:rPr lang="en-US" altLang="en-US" baseline="0" dirty="0" smtClean="0"/>
              <a:t> </a:t>
            </a:r>
            <a:r>
              <a:rPr lang="en-US" altLang="en-US" dirty="0" smtClean="0"/>
              <a:t>a Random Access File</a:t>
            </a:r>
          </a:p>
        </p:txBody>
      </p:sp>
      <p:sp>
        <p:nvSpPr>
          <p:cNvPr id="67587" name="Rectangle 3"/>
          <p:cNvSpPr>
            <a:spLocks noGrp="1" noChangeArrowheads="1"/>
          </p:cNvSpPr>
          <p:nvPr>
            <p:ph idx="1"/>
          </p:nvPr>
        </p:nvSpPr>
        <p:spPr/>
        <p:txBody>
          <a:bodyPr/>
          <a:lstStyle/>
          <a:p>
            <a:r>
              <a:rPr lang="en-US" altLang="en-US" dirty="0" smtClean="0"/>
              <a:t>You can process a random access file either sequentially or randomly</a:t>
            </a:r>
          </a:p>
        </p:txBody>
      </p:sp>
      <p:sp>
        <p:nvSpPr>
          <p:cNvPr id="5" name="Slide Number Placeholder 4"/>
          <p:cNvSpPr>
            <a:spLocks noGrp="1"/>
          </p:cNvSpPr>
          <p:nvPr>
            <p:ph type="sldNum" sz="quarter" idx="10"/>
          </p:nvPr>
        </p:nvSpPr>
        <p:spPr/>
        <p:txBody>
          <a:bodyPr/>
          <a:lstStyle/>
          <a:p>
            <a:pPr>
              <a:defRPr/>
            </a:pPr>
            <a:fld id="{5D1B7FC4-49BC-473F-9471-89D0CBC9AA06}" type="slidenum">
              <a:rPr lang="en-US"/>
              <a:pPr>
                <a:defRPr/>
              </a:pPr>
              <a:t>40</a:t>
            </a:fld>
            <a:endParaRPr lang="en-US" dirty="0"/>
          </a:p>
        </p:txBody>
      </p:sp>
      <p:sp>
        <p:nvSpPr>
          <p:cNvPr id="4" name="Footer Placeholder 3"/>
          <p:cNvSpPr>
            <a:spLocks noGrp="1"/>
          </p:cNvSpPr>
          <p:nvPr>
            <p:ph type="ftr" sz="quarter" idx="11"/>
          </p:nvPr>
        </p:nvSpPr>
        <p:spPr>
          <a:xfrm>
            <a:off x="0" y="6324600"/>
            <a:ext cx="5867400" cy="381000"/>
          </a:xfrm>
        </p:spPr>
        <p:txBody>
          <a:bodyPr/>
          <a:lstStyle/>
          <a:p>
            <a:pPr>
              <a:defRPr/>
            </a:pPr>
            <a:r>
              <a:rPr lang="en-US" dirty="0"/>
              <a:t>Java Programming, Seventh Edition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ltLang="en-US" dirty="0" smtClean="0"/>
              <a:t>Accessing a Random Access File Sequentially</a:t>
            </a:r>
          </a:p>
        </p:txBody>
      </p:sp>
      <p:sp>
        <p:nvSpPr>
          <p:cNvPr id="68611" name="Rectangle 3"/>
          <p:cNvSpPr>
            <a:spLocks noGrp="1" noChangeArrowheads="1"/>
          </p:cNvSpPr>
          <p:nvPr>
            <p:ph idx="1"/>
          </p:nvPr>
        </p:nvSpPr>
        <p:spPr/>
        <p:txBody>
          <a:bodyPr/>
          <a:lstStyle/>
          <a:p>
            <a:r>
              <a:rPr lang="en-US" altLang="en-US" dirty="0" err="1" smtClean="0">
                <a:latin typeface="Courier New" pitchFamily="49" charset="0"/>
                <a:cs typeface="Courier New" pitchFamily="49" charset="0"/>
              </a:rPr>
              <a:t>ReadEmployeesSequentially</a:t>
            </a:r>
            <a:r>
              <a:rPr lang="en-US" altLang="en-US" dirty="0" smtClean="0"/>
              <a:t> application</a:t>
            </a:r>
          </a:p>
          <a:p>
            <a:pPr lvl="1"/>
            <a:r>
              <a:rPr lang="en-US" altLang="en-US" dirty="0" smtClean="0"/>
              <a:t>Reads through 1,000-record </a:t>
            </a:r>
            <a:r>
              <a:rPr lang="en-US" altLang="en-US" dirty="0" err="1" smtClean="0"/>
              <a:t>RandomEmployees.txt</a:t>
            </a:r>
            <a:r>
              <a:rPr lang="en-US" altLang="en-US" dirty="0" smtClean="0"/>
              <a:t> file sequentially in a </a:t>
            </a:r>
            <a:r>
              <a:rPr lang="en-US" altLang="en-US" dirty="0" smtClean="0">
                <a:latin typeface="Courier New" pitchFamily="49" charset="0"/>
                <a:cs typeface="Courier New" pitchFamily="49" charset="0"/>
              </a:rPr>
              <a:t>for</a:t>
            </a:r>
            <a:r>
              <a:rPr lang="en-US" altLang="en-US" dirty="0" smtClean="0"/>
              <a:t> loop (shaded)</a:t>
            </a:r>
          </a:p>
          <a:p>
            <a:pPr lvl="1"/>
            <a:r>
              <a:rPr lang="en-US" altLang="en-US" dirty="0" smtClean="0"/>
              <a:t>When ID number value is 0:</a:t>
            </a:r>
          </a:p>
          <a:p>
            <a:pPr lvl="2"/>
            <a:r>
              <a:rPr lang="en-US" altLang="en-US" dirty="0" smtClean="0"/>
              <a:t>No user-entered records are stored at that point</a:t>
            </a:r>
          </a:p>
          <a:p>
            <a:pPr lvl="2"/>
            <a:r>
              <a:rPr lang="en-US" altLang="en-US" dirty="0" smtClean="0"/>
              <a:t>The application does not bother to print it</a:t>
            </a:r>
          </a:p>
        </p:txBody>
      </p:sp>
      <p:sp>
        <p:nvSpPr>
          <p:cNvPr id="5" name="Slide Number Placeholder 4"/>
          <p:cNvSpPr>
            <a:spLocks noGrp="1"/>
          </p:cNvSpPr>
          <p:nvPr>
            <p:ph type="sldNum" sz="quarter" idx="10"/>
          </p:nvPr>
        </p:nvSpPr>
        <p:spPr/>
        <p:txBody>
          <a:bodyPr/>
          <a:lstStyle/>
          <a:p>
            <a:pPr>
              <a:defRPr/>
            </a:pPr>
            <a:fld id="{E8047BB6-C101-4A24-A5B7-F923EFFD1C72}" type="slidenum">
              <a:rPr lang="en-US"/>
              <a:pPr>
                <a:defRPr/>
              </a:pPr>
              <a:t>41</a:t>
            </a:fld>
            <a:endParaRPr lang="en-US" dirty="0"/>
          </a:p>
        </p:txBody>
      </p:sp>
      <p:sp>
        <p:nvSpPr>
          <p:cNvPr id="4" name="Footer Placeholder 3"/>
          <p:cNvSpPr>
            <a:spLocks noGrp="1"/>
          </p:cNvSpPr>
          <p:nvPr>
            <p:ph type="ftr" sz="quarter" idx="11"/>
          </p:nvPr>
        </p:nvSpPr>
        <p:spPr>
          <a:xfrm>
            <a:off x="0" y="6324600"/>
            <a:ext cx="5867400" cy="381000"/>
          </a:xfrm>
        </p:spPr>
        <p:txBody>
          <a:bodyPr/>
          <a:lstStyle/>
          <a:p>
            <a:pPr>
              <a:defRPr/>
            </a:pPr>
            <a:r>
              <a:rPr lang="en-US" dirty="0"/>
              <a:t>Java Programming, Seventh Edition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ltLang="en-US" dirty="0" smtClean="0"/>
              <a:t>Accessing a Random Access File Randomly</a:t>
            </a:r>
          </a:p>
        </p:txBody>
      </p:sp>
      <p:sp>
        <p:nvSpPr>
          <p:cNvPr id="69635" name="Rectangle 3"/>
          <p:cNvSpPr>
            <a:spLocks noGrp="1" noChangeArrowheads="1"/>
          </p:cNvSpPr>
          <p:nvPr>
            <p:ph idx="1"/>
          </p:nvPr>
        </p:nvSpPr>
        <p:spPr/>
        <p:txBody>
          <a:bodyPr/>
          <a:lstStyle/>
          <a:p>
            <a:r>
              <a:rPr lang="en-US" altLang="en-US" smtClean="0"/>
              <a:t>To display records in order based on the key field, you do not need to create a random access file and waste unneeded storage</a:t>
            </a:r>
          </a:p>
          <a:p>
            <a:pPr lvl="1"/>
            <a:r>
              <a:rPr lang="en-US" altLang="en-US" smtClean="0"/>
              <a:t>Instead, sort the records</a:t>
            </a:r>
          </a:p>
          <a:p>
            <a:r>
              <a:rPr lang="en-US" altLang="en-US" smtClean="0"/>
              <a:t>By using a random access file, you retrieve specific record from the file directly without reading through other records</a:t>
            </a:r>
          </a:p>
        </p:txBody>
      </p:sp>
      <p:sp>
        <p:nvSpPr>
          <p:cNvPr id="5" name="Slide Number Placeholder 4"/>
          <p:cNvSpPr>
            <a:spLocks noGrp="1"/>
          </p:cNvSpPr>
          <p:nvPr>
            <p:ph type="sldNum" sz="quarter" idx="10"/>
          </p:nvPr>
        </p:nvSpPr>
        <p:spPr/>
        <p:txBody>
          <a:bodyPr/>
          <a:lstStyle/>
          <a:p>
            <a:pPr>
              <a:defRPr/>
            </a:pPr>
            <a:fld id="{2AA36AFB-96DD-4DB1-9E33-C3165404A1E0}" type="slidenum">
              <a:rPr lang="en-US"/>
              <a:pPr>
                <a:defRPr/>
              </a:pPr>
              <a:t>42</a:t>
            </a:fld>
            <a:endParaRPr lang="en-US" dirty="0"/>
          </a:p>
        </p:txBody>
      </p:sp>
      <p:sp>
        <p:nvSpPr>
          <p:cNvPr id="4" name="Footer Placeholder 3"/>
          <p:cNvSpPr>
            <a:spLocks noGrp="1"/>
          </p:cNvSpPr>
          <p:nvPr>
            <p:ph type="ftr" sz="quarter" idx="11"/>
          </p:nvPr>
        </p:nvSpPr>
        <p:spPr>
          <a:xfrm>
            <a:off x="0" y="6324600"/>
            <a:ext cx="5867400" cy="381000"/>
          </a:xfrm>
        </p:spPr>
        <p:txBody>
          <a:bodyPr/>
          <a:lstStyle/>
          <a:p>
            <a:pPr>
              <a:defRPr/>
            </a:pPr>
            <a:r>
              <a:rPr lang="en-US" dirty="0"/>
              <a:t>Java Programming, Seventh Edition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pPr>
              <a:defRPr/>
            </a:pPr>
            <a:fld id="{74D1C198-2B91-4616-B92E-95FAEADE91F3}" type="slidenum">
              <a:rPr lang="en-US"/>
              <a:pPr>
                <a:defRPr/>
              </a:pPr>
              <a:t>43</a:t>
            </a:fld>
            <a:endParaRPr lang="en-US" dirty="0"/>
          </a:p>
        </p:txBody>
      </p:sp>
      <p:sp>
        <p:nvSpPr>
          <p:cNvPr id="4" name="Footer Placeholder 3"/>
          <p:cNvSpPr>
            <a:spLocks noGrp="1"/>
          </p:cNvSpPr>
          <p:nvPr>
            <p:ph type="ftr" sz="quarter" idx="11"/>
          </p:nvPr>
        </p:nvSpPr>
        <p:spPr>
          <a:xfrm>
            <a:off x="0" y="6324600"/>
            <a:ext cx="5867400" cy="381000"/>
          </a:xfrm>
        </p:spPr>
        <p:txBody>
          <a:bodyPr/>
          <a:lstStyle/>
          <a:p>
            <a:pPr>
              <a:defRPr/>
            </a:pPr>
            <a:r>
              <a:rPr lang="en-US" dirty="0"/>
              <a:t>Java Programming, Seventh Edition</a:t>
            </a:r>
          </a:p>
        </p:txBody>
      </p:sp>
      <p:pic>
        <p:nvPicPr>
          <p:cNvPr id="70660" name="Picture 2" descr="Figure 13-39 The ReadEmployeesRandomly class. The ReadEmployeesRandomly application in Figure 13-39 allows the user to enter an employee’s ID number. The application calculates the correct record position in the data file (one less than the ID number) and positions the file pointer at the correct location to begin reading. The user is then prompted for an ID number, which is converted to an integer with the parseInt() method. (To keep this example brief, the application does not check for a valid ID number, so the parseInt() method might throw an exception to the operating system, ending the execution of the application.) In the shaded portion of the application in Figure 13-39, while the user does not enter 999 to quit, the position of the sought-after record is calculated by multiplying the ID number by the record size and then positioning the file pointer at the desired location. (Again, to keep the example short, the ID number is not checked to ensure that it is 999 or less.) The employee record is retrieved from the data file and displayed, and then the user is prompted for the next desired ID number. Figure 13-40 shows a typical execution. The statements fc.position(id * RECSIZE) and fc.read(buffer) are highlighted to indicate their importance.&#10;import java.nio.file.*;&#10;import java.io.*;&#10;import java.nio.channels.FileChannel;&#10;import java.nio.ByteBuffer;&#10;import static java.nio.file.StandardOpenOption.*;&#10;import java.util.Scanner;&#10;public class ReadEmployeesRandomly&#10;{&#10;public static void main(String[] args)&#10;{&#10;Scanner keyBoard = new Scanner(System.in);&#10;Path file =&#10;Paths.get(&quot;C:\\Java\\Chapter.13\\RandomEmployees.txt&quot;);&#10;String s = &quot;000, ,00.00&quot; +&#10;System.getProperty(&quot;line.separator&quot;);&#10;final int RECSIZE = s.length();&#10;byte[] data = s.getBytes();&#10;ByteBuffer buffer = ByteBuffer.wrap(data);&#10;FileChannel fc = null;&#10;String idString;&#10;int id;&#10;final String QUIT = &quot;999&quot;;&#10;try&#10;{&#10;fc = (FileChannel)Files.newByteChannel(file, READ, WRITE);&#10;System.out.print(&quot;Enter employee ID number or &quot; +&#10;QUIT + &quot; to quit &gt;&gt; &quot;);&#10;idString = keyBoard.nextLine();&#10;while(!idString.equals(QUIT))&#10;{&#10;id = Integer.parseInt(idString);&#10;buffer= ByteBuffer.wrap(data);&#10;fc.position(id * RECSIZE);&#10;fc.read(buffer);&#10;s = new String(data);&#10;System.out.println(&quot;ID #&quot; + id + &quot; &quot; + s);&#10;System.out.print(&quot;Enter employee ID number or &quot; +&#10;QUIT + &quot; to quit &gt;&gt; &quot;);&#10;idString = keyBoard.nextLine();&#10;}&#10;fc.close();&#10;}&#10;catch (Exception e)&#10;{&#10;System.out.println(&quot;Error message: &quot; + e);&#10;}&#10;}&#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6044" y="752475"/>
            <a:ext cx="3810000" cy="607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26244" y="-152400"/>
            <a:ext cx="8229600" cy="1143000"/>
          </a:xfrm>
        </p:spPr>
        <p:txBody>
          <a:bodyPr/>
          <a:lstStyle/>
          <a:p>
            <a:r>
              <a:rPr lang="en-US" sz="3200" dirty="0" smtClean="0"/>
              <a:t>Figure 13-39  </a:t>
            </a:r>
            <a:r>
              <a:rPr lang="en-US" sz="3200" dirty="0" err="1" smtClean="0"/>
              <a:t>TheReadEmplyeeRandom</a:t>
            </a:r>
            <a:r>
              <a:rPr lang="en-US" sz="3200" dirty="0" smtClean="0"/>
              <a:t> class</a:t>
            </a:r>
            <a:endParaRPr lang="en-US" sz="32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en-US" dirty="0" smtClean="0"/>
              <a:t>You Do It</a:t>
            </a:r>
          </a:p>
        </p:txBody>
      </p:sp>
      <p:sp>
        <p:nvSpPr>
          <p:cNvPr id="71683" name="Rectangle 3"/>
          <p:cNvSpPr>
            <a:spLocks noGrp="1" noChangeArrowheads="1"/>
          </p:cNvSpPr>
          <p:nvPr>
            <p:ph idx="1"/>
          </p:nvPr>
        </p:nvSpPr>
        <p:spPr/>
        <p:txBody>
          <a:bodyPr/>
          <a:lstStyle/>
          <a:p>
            <a:r>
              <a:rPr lang="en-US" altLang="en-US" dirty="0" smtClean="0"/>
              <a:t>Creating Multiple Random Access Files</a:t>
            </a:r>
          </a:p>
          <a:p>
            <a:r>
              <a:rPr lang="en-US" altLang="en-US" dirty="0" smtClean="0"/>
              <a:t>Writing a Method to Create an Empty File</a:t>
            </a:r>
          </a:p>
          <a:p>
            <a:r>
              <a:rPr lang="en-US" altLang="en-US" dirty="0" smtClean="0"/>
              <a:t>Adding Data Entry Capability to the Program</a:t>
            </a:r>
          </a:p>
          <a:p>
            <a:r>
              <a:rPr lang="en-US" altLang="en-US" dirty="0" smtClean="0"/>
              <a:t>Setting Up a Program to Read the Created Files</a:t>
            </a:r>
          </a:p>
          <a:p>
            <a:r>
              <a:rPr lang="en-US" altLang="en-US" dirty="0" smtClean="0"/>
              <a:t>Displaying File Statistics</a:t>
            </a:r>
          </a:p>
          <a:p>
            <a:r>
              <a:rPr lang="en-US" altLang="en-US" dirty="0" smtClean="0"/>
              <a:t>Reading a File Sequentially</a:t>
            </a:r>
          </a:p>
          <a:p>
            <a:r>
              <a:rPr lang="en-US" altLang="en-US" dirty="0" smtClean="0"/>
              <a:t>Reading a File Randomly</a:t>
            </a:r>
          </a:p>
        </p:txBody>
      </p:sp>
      <p:sp>
        <p:nvSpPr>
          <p:cNvPr id="5" name="Slide Number Placeholder 4"/>
          <p:cNvSpPr>
            <a:spLocks noGrp="1"/>
          </p:cNvSpPr>
          <p:nvPr>
            <p:ph type="sldNum" sz="quarter" idx="10"/>
          </p:nvPr>
        </p:nvSpPr>
        <p:spPr/>
        <p:txBody>
          <a:bodyPr/>
          <a:lstStyle/>
          <a:p>
            <a:pPr>
              <a:defRPr/>
            </a:pPr>
            <a:fld id="{F1E86E20-30D1-4A75-B0CE-4D89AC545259}" type="slidenum">
              <a:rPr lang="en-US"/>
              <a:pPr>
                <a:defRPr/>
              </a:pPr>
              <a:t>44</a:t>
            </a:fld>
            <a:endParaRPr lang="en-US" dirty="0"/>
          </a:p>
        </p:txBody>
      </p:sp>
      <p:sp>
        <p:nvSpPr>
          <p:cNvPr id="4" name="Footer Placeholder 3"/>
          <p:cNvSpPr>
            <a:spLocks noGrp="1"/>
          </p:cNvSpPr>
          <p:nvPr>
            <p:ph type="ftr" sz="quarter" idx="11"/>
          </p:nvPr>
        </p:nvSpPr>
        <p:spPr>
          <a:xfrm>
            <a:off x="0" y="6324600"/>
            <a:ext cx="5867400" cy="381000"/>
          </a:xfrm>
        </p:spPr>
        <p:txBody>
          <a:bodyPr/>
          <a:lstStyle/>
          <a:p>
            <a:pPr>
              <a:defRPr/>
            </a:pPr>
            <a:r>
              <a:rPr lang="en-US" dirty="0"/>
              <a:t>Java Programming, Seventh Edition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altLang="en-US" dirty="0" smtClean="0"/>
              <a:t>Don’t Do It</a:t>
            </a:r>
          </a:p>
        </p:txBody>
      </p:sp>
      <p:sp>
        <p:nvSpPr>
          <p:cNvPr id="72707" name="Content Placeholder 2"/>
          <p:cNvSpPr>
            <a:spLocks noGrp="1"/>
          </p:cNvSpPr>
          <p:nvPr>
            <p:ph idx="1"/>
          </p:nvPr>
        </p:nvSpPr>
        <p:spPr/>
        <p:txBody>
          <a:bodyPr/>
          <a:lstStyle/>
          <a:p>
            <a:r>
              <a:rPr lang="en-US" altLang="en-US" dirty="0" smtClean="0"/>
              <a:t>Don’t forget that a </a:t>
            </a:r>
            <a:r>
              <a:rPr lang="en-US" altLang="en-US" dirty="0" smtClean="0">
                <a:latin typeface="Courier New" pitchFamily="49" charset="0"/>
                <a:cs typeface="Courier New" pitchFamily="49" charset="0"/>
              </a:rPr>
              <a:t>Path</a:t>
            </a:r>
            <a:r>
              <a:rPr lang="en-US" altLang="en-US" dirty="0" smtClean="0"/>
              <a:t> name might be relative and that you might need to make the </a:t>
            </a:r>
            <a:r>
              <a:rPr lang="en-US" altLang="en-US" dirty="0" smtClean="0">
                <a:latin typeface="Courier New" pitchFamily="49" charset="0"/>
                <a:cs typeface="Courier New" pitchFamily="49" charset="0"/>
              </a:rPr>
              <a:t>Path</a:t>
            </a:r>
            <a:r>
              <a:rPr lang="en-US" altLang="en-US" dirty="0" smtClean="0"/>
              <a:t> absolute before accessing it</a:t>
            </a:r>
          </a:p>
          <a:p>
            <a:r>
              <a:rPr lang="en-US" altLang="en-US" dirty="0" smtClean="0"/>
              <a:t>Don’t forget that the backslash character starts the escape sequence in Java</a:t>
            </a:r>
          </a:p>
          <a:p>
            <a:pPr lvl="1"/>
            <a:r>
              <a:rPr lang="en-US" altLang="en-US" dirty="0" smtClean="0"/>
              <a:t>You must use two backslashes in a string that describes a </a:t>
            </a:r>
            <a:r>
              <a:rPr lang="en-US" altLang="en-US" dirty="0" smtClean="0">
                <a:latin typeface="Courier New" pitchFamily="49" charset="0"/>
                <a:cs typeface="Courier New" pitchFamily="49" charset="0"/>
              </a:rPr>
              <a:t>Path</a:t>
            </a:r>
            <a:r>
              <a:rPr lang="en-US" altLang="en-US" dirty="0" smtClean="0"/>
              <a:t> in the DOS operating system</a:t>
            </a:r>
          </a:p>
        </p:txBody>
      </p:sp>
      <p:sp>
        <p:nvSpPr>
          <p:cNvPr id="5" name="Slide Number Placeholder 4"/>
          <p:cNvSpPr>
            <a:spLocks noGrp="1"/>
          </p:cNvSpPr>
          <p:nvPr>
            <p:ph type="sldNum" sz="quarter" idx="10"/>
          </p:nvPr>
        </p:nvSpPr>
        <p:spPr/>
        <p:txBody>
          <a:bodyPr/>
          <a:lstStyle/>
          <a:p>
            <a:pPr>
              <a:defRPr/>
            </a:pPr>
            <a:fld id="{8684510E-0719-4E98-89A9-096DD2E637AE}" type="slidenum">
              <a:rPr lang="en-US"/>
              <a:pPr>
                <a:defRPr/>
              </a:pPr>
              <a:t>45</a:t>
            </a:fld>
            <a:endParaRPr lang="en-US" dirty="0"/>
          </a:p>
        </p:txBody>
      </p:sp>
      <p:sp>
        <p:nvSpPr>
          <p:cNvPr id="4" name="Footer Placeholder 3"/>
          <p:cNvSpPr>
            <a:spLocks noGrp="1"/>
          </p:cNvSpPr>
          <p:nvPr>
            <p:ph type="ftr" sz="quarter" idx="11"/>
          </p:nvPr>
        </p:nvSpPr>
        <p:spPr>
          <a:xfrm>
            <a:off x="0" y="6324600"/>
            <a:ext cx="5867400" cy="381000"/>
          </a:xfrm>
        </p:spPr>
        <p:txBody>
          <a:bodyPr/>
          <a:lstStyle/>
          <a:p>
            <a:pPr>
              <a:defRPr/>
            </a:pPr>
            <a:r>
              <a:rPr lang="en-US" dirty="0"/>
              <a:t>Java Programming, Seventh Edition</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ltLang="en-US" dirty="0"/>
              <a:t>Summary – Part 1</a:t>
            </a:r>
            <a:endParaRPr lang="en-US" altLang="en-US" dirty="0" smtClean="0"/>
          </a:p>
        </p:txBody>
      </p:sp>
      <p:sp>
        <p:nvSpPr>
          <p:cNvPr id="73731" name="Rectangle 3"/>
          <p:cNvSpPr>
            <a:spLocks noGrp="1" noChangeArrowheads="1"/>
          </p:cNvSpPr>
          <p:nvPr>
            <p:ph idx="1"/>
          </p:nvPr>
        </p:nvSpPr>
        <p:spPr/>
        <p:txBody>
          <a:bodyPr/>
          <a:lstStyle/>
          <a:p>
            <a:r>
              <a:rPr lang="en-US" altLang="en-US" smtClean="0"/>
              <a:t>Files </a:t>
            </a:r>
          </a:p>
          <a:p>
            <a:pPr lvl="1"/>
            <a:r>
              <a:rPr lang="en-US" altLang="en-US" smtClean="0"/>
              <a:t>Objects stored on nonvolatile, permanent storage</a:t>
            </a:r>
          </a:p>
          <a:p>
            <a:r>
              <a:rPr lang="en-US" altLang="en-US" smtClean="0">
                <a:latin typeface="Courier New" pitchFamily="49" charset="0"/>
                <a:cs typeface="Courier New" pitchFamily="49" charset="0"/>
              </a:rPr>
              <a:t>File</a:t>
            </a:r>
            <a:r>
              <a:rPr lang="en-US" altLang="en-US" smtClean="0"/>
              <a:t> and </a:t>
            </a:r>
            <a:r>
              <a:rPr lang="en-US" altLang="en-US" smtClean="0">
                <a:latin typeface="Courier New" pitchFamily="49" charset="0"/>
                <a:cs typeface="Courier New" pitchFamily="49" charset="0"/>
              </a:rPr>
              <a:t>Files</a:t>
            </a:r>
            <a:r>
              <a:rPr lang="en-US" altLang="en-US" smtClean="0"/>
              <a:t> class </a:t>
            </a:r>
          </a:p>
          <a:p>
            <a:pPr lvl="1"/>
            <a:r>
              <a:rPr lang="en-US" altLang="en-US" smtClean="0"/>
              <a:t>Gather file information</a:t>
            </a:r>
          </a:p>
          <a:p>
            <a:r>
              <a:rPr lang="en-US" altLang="en-US" smtClean="0"/>
              <a:t>Java views file as a series of bytes</a:t>
            </a:r>
          </a:p>
          <a:p>
            <a:pPr lvl="1"/>
            <a:r>
              <a:rPr lang="en-US" altLang="en-US" smtClean="0"/>
              <a:t>Views a stream as an object through which input and output data flows</a:t>
            </a:r>
          </a:p>
          <a:p>
            <a:r>
              <a:rPr lang="en-US" altLang="en-US" smtClean="0">
                <a:latin typeface="Courier New" pitchFamily="49" charset="0"/>
                <a:cs typeface="Courier New" pitchFamily="49" charset="0"/>
              </a:rPr>
              <a:t>DataOutputStream</a:t>
            </a:r>
            <a:r>
              <a:rPr lang="en-US" altLang="en-US" smtClean="0"/>
              <a:t> class </a:t>
            </a:r>
          </a:p>
          <a:p>
            <a:pPr lvl="1"/>
            <a:r>
              <a:rPr lang="en-US" altLang="en-US" smtClean="0"/>
              <a:t>Accomplishes formatted output </a:t>
            </a:r>
          </a:p>
        </p:txBody>
      </p:sp>
      <p:sp>
        <p:nvSpPr>
          <p:cNvPr id="5" name="Slide Number Placeholder 4"/>
          <p:cNvSpPr>
            <a:spLocks noGrp="1"/>
          </p:cNvSpPr>
          <p:nvPr>
            <p:ph type="sldNum" sz="quarter" idx="10"/>
          </p:nvPr>
        </p:nvSpPr>
        <p:spPr/>
        <p:txBody>
          <a:bodyPr/>
          <a:lstStyle/>
          <a:p>
            <a:pPr>
              <a:defRPr/>
            </a:pPr>
            <a:fld id="{4FADCD9E-BC8E-42A7-A715-AD56F289A1A5}" type="slidenum">
              <a:rPr lang="en-US"/>
              <a:pPr>
                <a:defRPr/>
              </a:pPr>
              <a:t>46</a:t>
            </a:fld>
            <a:endParaRPr lang="en-US" dirty="0"/>
          </a:p>
        </p:txBody>
      </p:sp>
      <p:sp>
        <p:nvSpPr>
          <p:cNvPr id="4" name="Footer Placeholder 3"/>
          <p:cNvSpPr>
            <a:spLocks noGrp="1"/>
          </p:cNvSpPr>
          <p:nvPr>
            <p:ph type="ftr" sz="quarter" idx="11"/>
          </p:nvPr>
        </p:nvSpPr>
        <p:spPr>
          <a:xfrm>
            <a:off x="0" y="6324600"/>
            <a:ext cx="5867400" cy="381000"/>
          </a:xfrm>
        </p:spPr>
        <p:txBody>
          <a:bodyPr/>
          <a:lstStyle/>
          <a:p>
            <a:pPr>
              <a:defRPr/>
            </a:pPr>
            <a:r>
              <a:rPr lang="en-US" dirty="0"/>
              <a:t>Java Programming, Seventh Edition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en-US" dirty="0" smtClean="0"/>
              <a:t>Summary </a:t>
            </a:r>
            <a:r>
              <a:rPr lang="en-US" altLang="en-US" dirty="0"/>
              <a:t>– Part </a:t>
            </a:r>
            <a:r>
              <a:rPr lang="en-US" altLang="en-US" dirty="0" smtClean="0"/>
              <a:t>2</a:t>
            </a:r>
          </a:p>
        </p:txBody>
      </p:sp>
      <p:sp>
        <p:nvSpPr>
          <p:cNvPr id="74755" name="Rectangle 3"/>
          <p:cNvSpPr>
            <a:spLocks noGrp="1" noChangeArrowheads="1"/>
          </p:cNvSpPr>
          <p:nvPr>
            <p:ph idx="1"/>
          </p:nvPr>
        </p:nvSpPr>
        <p:spPr/>
        <p:txBody>
          <a:bodyPr/>
          <a:lstStyle/>
          <a:p>
            <a:r>
              <a:rPr lang="en-US" altLang="en-US" dirty="0" err="1" smtClean="0">
                <a:latin typeface="Courier New" pitchFamily="49" charset="0"/>
                <a:cs typeface="Courier New" pitchFamily="49" charset="0"/>
              </a:rPr>
              <a:t>DataInputStream</a:t>
            </a:r>
            <a:r>
              <a:rPr lang="en-US" altLang="en-US" dirty="0" smtClean="0"/>
              <a:t> objects </a:t>
            </a:r>
          </a:p>
          <a:p>
            <a:pPr lvl="1"/>
            <a:r>
              <a:rPr lang="en-US" altLang="en-US" dirty="0" smtClean="0"/>
              <a:t>Read binary data from </a:t>
            </a:r>
            <a:r>
              <a:rPr lang="en-US" altLang="en-US" dirty="0" err="1" smtClean="0">
                <a:latin typeface="Courier New" pitchFamily="49" charset="0"/>
                <a:cs typeface="Courier New" pitchFamily="49" charset="0"/>
              </a:rPr>
              <a:t>InputStream</a:t>
            </a:r>
            <a:endParaRPr lang="en-US" altLang="en-US" dirty="0" smtClean="0">
              <a:latin typeface="Courier New" pitchFamily="49" charset="0"/>
              <a:cs typeface="Courier New" pitchFamily="49" charset="0"/>
            </a:endParaRPr>
          </a:p>
          <a:p>
            <a:r>
              <a:rPr lang="en-US" altLang="en-US" dirty="0" smtClean="0"/>
              <a:t>Random access files</a:t>
            </a:r>
          </a:p>
          <a:p>
            <a:pPr lvl="1"/>
            <a:r>
              <a:rPr lang="en-US" altLang="en-US" dirty="0" smtClean="0"/>
              <a:t>Records can be located in any order</a:t>
            </a:r>
          </a:p>
          <a:p>
            <a:pPr lvl="1"/>
            <a:r>
              <a:rPr lang="en-US" altLang="en-US" dirty="0" err="1" smtClean="0">
                <a:latin typeface="Courier New" pitchFamily="49" charset="0"/>
                <a:cs typeface="Courier New" pitchFamily="49" charset="0"/>
              </a:rPr>
              <a:t>RandomAccessFile</a:t>
            </a:r>
            <a:r>
              <a:rPr lang="en-US" altLang="en-US" dirty="0" smtClean="0"/>
              <a:t> class</a:t>
            </a:r>
          </a:p>
          <a:p>
            <a:r>
              <a:rPr lang="en-US" altLang="en-US" dirty="0" smtClean="0"/>
              <a:t>Write objects to files if they implement </a:t>
            </a:r>
            <a:r>
              <a:rPr lang="en-US" altLang="en-US" dirty="0" err="1" smtClean="0">
                <a:latin typeface="Courier New" pitchFamily="49" charset="0"/>
                <a:cs typeface="Courier New" pitchFamily="49" charset="0"/>
              </a:rPr>
              <a:t>Serializable</a:t>
            </a:r>
            <a:r>
              <a:rPr lang="en-US" altLang="en-US" dirty="0" smtClean="0">
                <a:latin typeface="Courier New" pitchFamily="49" charset="0"/>
                <a:cs typeface="Courier New" pitchFamily="49" charset="0"/>
              </a:rPr>
              <a:t> </a:t>
            </a:r>
            <a:r>
              <a:rPr lang="en-US" altLang="en-US" dirty="0" smtClean="0"/>
              <a:t>interface</a:t>
            </a:r>
          </a:p>
          <a:p>
            <a:endParaRPr lang="en-US" altLang="en-US" dirty="0" smtClean="0"/>
          </a:p>
        </p:txBody>
      </p:sp>
      <p:sp>
        <p:nvSpPr>
          <p:cNvPr id="5" name="Slide Number Placeholder 4"/>
          <p:cNvSpPr>
            <a:spLocks noGrp="1"/>
          </p:cNvSpPr>
          <p:nvPr>
            <p:ph type="sldNum" sz="quarter" idx="10"/>
          </p:nvPr>
        </p:nvSpPr>
        <p:spPr/>
        <p:txBody>
          <a:bodyPr/>
          <a:lstStyle/>
          <a:p>
            <a:pPr>
              <a:defRPr/>
            </a:pPr>
            <a:fld id="{55569DF7-3163-44CE-803A-EE7DE08E5EA6}" type="slidenum">
              <a:rPr lang="en-US"/>
              <a:pPr>
                <a:defRPr/>
              </a:pPr>
              <a:t>47</a:t>
            </a:fld>
            <a:endParaRPr lang="en-US" dirty="0"/>
          </a:p>
        </p:txBody>
      </p:sp>
      <p:sp>
        <p:nvSpPr>
          <p:cNvPr id="4" name="Footer Placeholder 3"/>
          <p:cNvSpPr>
            <a:spLocks noGrp="1"/>
          </p:cNvSpPr>
          <p:nvPr>
            <p:ph type="ftr" sz="quarter" idx="11"/>
          </p:nvPr>
        </p:nvSpPr>
        <p:spPr>
          <a:xfrm>
            <a:off x="0" y="6324600"/>
            <a:ext cx="5867400" cy="381000"/>
          </a:xfrm>
        </p:spPr>
        <p:txBody>
          <a:bodyPr/>
          <a:lstStyle/>
          <a:p>
            <a:pPr>
              <a:defRPr/>
            </a:pPr>
            <a:r>
              <a:rPr lang="en-US" dirty="0"/>
              <a:t>Java Programming, Seventh Edition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dirty="0" smtClean="0"/>
              <a:t>Understanding Computer Files </a:t>
            </a:r>
            <a:r>
              <a:rPr lang="en-US" altLang="en-US" dirty="0"/>
              <a:t>– Part 3</a:t>
            </a:r>
            <a:endParaRPr lang="en-US" altLang="en-US" dirty="0" smtClean="0"/>
          </a:p>
        </p:txBody>
      </p:sp>
      <p:sp>
        <p:nvSpPr>
          <p:cNvPr id="31747" name="Rectangle 3"/>
          <p:cNvSpPr>
            <a:spLocks noGrp="1" noChangeArrowheads="1"/>
          </p:cNvSpPr>
          <p:nvPr>
            <p:ph idx="1"/>
          </p:nvPr>
        </p:nvSpPr>
        <p:spPr/>
        <p:txBody>
          <a:bodyPr/>
          <a:lstStyle/>
          <a:p>
            <a:r>
              <a:rPr lang="en-US" altLang="en-US" b="1" dirty="0" smtClean="0"/>
              <a:t>Data files</a:t>
            </a:r>
          </a:p>
          <a:p>
            <a:pPr lvl="1"/>
            <a:r>
              <a:rPr lang="en-US" altLang="en-US" dirty="0" smtClean="0"/>
              <a:t>Contain facts and figures</a:t>
            </a:r>
          </a:p>
          <a:p>
            <a:r>
              <a:rPr lang="en-US" altLang="en-US" b="1" dirty="0" smtClean="0"/>
              <a:t>Program files </a:t>
            </a:r>
            <a:r>
              <a:rPr lang="en-US" altLang="en-US" dirty="0" smtClean="0"/>
              <a:t>or </a:t>
            </a:r>
            <a:r>
              <a:rPr lang="en-US" altLang="en-US" b="1" dirty="0" smtClean="0"/>
              <a:t>application files </a:t>
            </a:r>
          </a:p>
          <a:p>
            <a:pPr lvl="1"/>
            <a:r>
              <a:rPr lang="en-US" altLang="en-US" dirty="0" smtClean="0"/>
              <a:t>Store software instructions</a:t>
            </a:r>
          </a:p>
          <a:p>
            <a:r>
              <a:rPr lang="en-US" altLang="en-US" b="1" dirty="0" smtClean="0"/>
              <a:t>Root directory</a:t>
            </a:r>
          </a:p>
          <a:p>
            <a:r>
              <a:rPr lang="en-US" altLang="en-US" b="1" dirty="0" smtClean="0"/>
              <a:t>Folders</a:t>
            </a:r>
            <a:r>
              <a:rPr lang="en-US" altLang="en-US" dirty="0" smtClean="0"/>
              <a:t> or </a:t>
            </a:r>
            <a:r>
              <a:rPr lang="en-US" altLang="en-US" b="1" dirty="0" smtClean="0"/>
              <a:t>directories</a:t>
            </a:r>
          </a:p>
          <a:p>
            <a:r>
              <a:rPr lang="en-US" altLang="en-US" b="1" dirty="0" smtClean="0"/>
              <a:t>Path</a:t>
            </a:r>
          </a:p>
          <a:p>
            <a:pPr lvl="1"/>
            <a:r>
              <a:rPr lang="en-US" altLang="en-US" dirty="0" smtClean="0"/>
              <a:t>A complete list of disk drive plus the hierarchy of directories in which a file resides</a:t>
            </a:r>
          </a:p>
        </p:txBody>
      </p:sp>
      <p:sp>
        <p:nvSpPr>
          <p:cNvPr id="5" name="Slide Number Placeholder 4"/>
          <p:cNvSpPr>
            <a:spLocks noGrp="1"/>
          </p:cNvSpPr>
          <p:nvPr>
            <p:ph type="sldNum" sz="quarter" idx="10"/>
          </p:nvPr>
        </p:nvSpPr>
        <p:spPr/>
        <p:txBody>
          <a:bodyPr/>
          <a:lstStyle/>
          <a:p>
            <a:pPr>
              <a:defRPr/>
            </a:pPr>
            <a:fld id="{54228A89-B4C7-43A8-A86C-38C8D5BCEF7D}" type="slidenum">
              <a:rPr lang="en-US"/>
              <a:pPr>
                <a:defRPr/>
              </a:pPr>
              <a:t>5</a:t>
            </a:fld>
            <a:endParaRPr lang="en-US" dirty="0"/>
          </a:p>
        </p:txBody>
      </p:sp>
      <p:sp>
        <p:nvSpPr>
          <p:cNvPr id="4" name="Footer Placeholder 3"/>
          <p:cNvSpPr>
            <a:spLocks noGrp="1"/>
          </p:cNvSpPr>
          <p:nvPr>
            <p:ph type="ftr" sz="quarter" idx="11"/>
          </p:nvPr>
        </p:nvSpPr>
        <p:spPr>
          <a:xfrm>
            <a:off x="0" y="6324600"/>
            <a:ext cx="5867400" cy="381000"/>
          </a:xfrm>
        </p:spPr>
        <p:txBody>
          <a:bodyPr/>
          <a:lstStyle/>
          <a:p>
            <a:pPr>
              <a:defRPr/>
            </a:pPr>
            <a:r>
              <a:rPr lang="en-US" dirty="0"/>
              <a:t>Java Programming, Seventh Edition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dirty="0" smtClean="0"/>
              <a:t>Understanding Computer Files </a:t>
            </a:r>
            <a:r>
              <a:rPr lang="en-US" altLang="en-US" dirty="0"/>
              <a:t>– Part </a:t>
            </a:r>
            <a:r>
              <a:rPr lang="en-US" altLang="en-US" dirty="0" smtClean="0"/>
              <a:t>4</a:t>
            </a:r>
          </a:p>
        </p:txBody>
      </p:sp>
      <p:sp>
        <p:nvSpPr>
          <p:cNvPr id="32771" name="Rectangle 3"/>
          <p:cNvSpPr>
            <a:spLocks noGrp="1" noChangeArrowheads="1"/>
          </p:cNvSpPr>
          <p:nvPr>
            <p:ph idx="1"/>
          </p:nvPr>
        </p:nvSpPr>
        <p:spPr/>
        <p:txBody>
          <a:bodyPr/>
          <a:lstStyle/>
          <a:p>
            <a:r>
              <a:rPr lang="en-US" altLang="en-US" dirty="0" smtClean="0"/>
              <a:t>When you work with stored files in an application, you perform the following tasks:</a:t>
            </a:r>
          </a:p>
          <a:p>
            <a:pPr lvl="1"/>
            <a:r>
              <a:rPr lang="en-US" altLang="en-US" dirty="0" smtClean="0"/>
              <a:t>Determine whether and where a path or file exists</a:t>
            </a:r>
          </a:p>
          <a:p>
            <a:pPr lvl="1"/>
            <a:r>
              <a:rPr lang="en-US" altLang="en-US" dirty="0" smtClean="0"/>
              <a:t>Open a file</a:t>
            </a:r>
          </a:p>
          <a:p>
            <a:pPr lvl="1"/>
            <a:r>
              <a:rPr lang="en-US" altLang="en-US" dirty="0" smtClean="0"/>
              <a:t>Write information to a file</a:t>
            </a:r>
          </a:p>
          <a:p>
            <a:pPr lvl="1"/>
            <a:r>
              <a:rPr lang="en-US" altLang="en-US" dirty="0" smtClean="0"/>
              <a:t>Read data from a file</a:t>
            </a:r>
          </a:p>
          <a:p>
            <a:pPr lvl="1"/>
            <a:r>
              <a:rPr lang="en-US" altLang="en-US" dirty="0" smtClean="0"/>
              <a:t>Close a file</a:t>
            </a:r>
          </a:p>
          <a:p>
            <a:pPr lvl="1"/>
            <a:r>
              <a:rPr lang="en-US" altLang="en-US" dirty="0" smtClean="0"/>
              <a:t>Delete a file</a:t>
            </a:r>
          </a:p>
        </p:txBody>
      </p:sp>
      <p:sp>
        <p:nvSpPr>
          <p:cNvPr id="5" name="Slide Number Placeholder 4"/>
          <p:cNvSpPr>
            <a:spLocks noGrp="1"/>
          </p:cNvSpPr>
          <p:nvPr>
            <p:ph type="sldNum" sz="quarter" idx="10"/>
          </p:nvPr>
        </p:nvSpPr>
        <p:spPr/>
        <p:txBody>
          <a:bodyPr/>
          <a:lstStyle/>
          <a:p>
            <a:pPr>
              <a:defRPr/>
            </a:pPr>
            <a:fld id="{89F27EA7-F92D-4B2F-A5E7-47701761DB65}" type="slidenum">
              <a:rPr lang="en-US"/>
              <a:pPr>
                <a:defRPr/>
              </a:pPr>
              <a:t>6</a:t>
            </a:fld>
            <a:endParaRPr lang="en-US" dirty="0"/>
          </a:p>
        </p:txBody>
      </p:sp>
      <p:sp>
        <p:nvSpPr>
          <p:cNvPr id="4" name="Footer Placeholder 3"/>
          <p:cNvSpPr>
            <a:spLocks noGrp="1"/>
          </p:cNvSpPr>
          <p:nvPr>
            <p:ph type="ftr" sz="quarter" idx="11"/>
          </p:nvPr>
        </p:nvSpPr>
        <p:spPr>
          <a:xfrm>
            <a:off x="0" y="6324600"/>
            <a:ext cx="5867400" cy="381000"/>
          </a:xfrm>
        </p:spPr>
        <p:txBody>
          <a:bodyPr/>
          <a:lstStyle/>
          <a:p>
            <a:pPr>
              <a:defRPr/>
            </a:pPr>
            <a:r>
              <a:rPr lang="en-US" dirty="0"/>
              <a:t>Java Programming, Seventh Edition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dirty="0" smtClean="0"/>
              <a:t>Using the </a:t>
            </a:r>
            <a:r>
              <a:rPr lang="en-US" altLang="en-US" dirty="0" smtClean="0">
                <a:latin typeface="Courier New" pitchFamily="49" charset="0"/>
                <a:cs typeface="Courier New" pitchFamily="49" charset="0"/>
              </a:rPr>
              <a:t>Path</a:t>
            </a:r>
            <a:r>
              <a:rPr lang="en-US" altLang="en-US" dirty="0" smtClean="0"/>
              <a:t> and </a:t>
            </a:r>
            <a:r>
              <a:rPr lang="en-US" altLang="en-US" dirty="0" smtClean="0">
                <a:latin typeface="Courier New" pitchFamily="49" charset="0"/>
                <a:cs typeface="Courier New" pitchFamily="49" charset="0"/>
              </a:rPr>
              <a:t>Files</a:t>
            </a:r>
            <a:r>
              <a:rPr lang="en-US" altLang="en-US" dirty="0" smtClean="0"/>
              <a:t> Classes</a:t>
            </a:r>
          </a:p>
        </p:txBody>
      </p:sp>
      <p:sp>
        <p:nvSpPr>
          <p:cNvPr id="33795" name="Rectangle 3"/>
          <p:cNvSpPr>
            <a:spLocks noGrp="1" noChangeArrowheads="1"/>
          </p:cNvSpPr>
          <p:nvPr>
            <p:ph idx="1"/>
          </p:nvPr>
        </p:nvSpPr>
        <p:spPr>
          <a:xfrm>
            <a:off x="533400" y="1676400"/>
            <a:ext cx="8153400" cy="4572000"/>
          </a:xfrm>
        </p:spPr>
        <p:txBody>
          <a:bodyPr/>
          <a:lstStyle/>
          <a:p>
            <a:r>
              <a:rPr lang="en-US" altLang="en-US" b="1" dirty="0" smtClean="0">
                <a:latin typeface="Courier New" pitchFamily="49" charset="0"/>
                <a:cs typeface="Courier New" pitchFamily="49" charset="0"/>
              </a:rPr>
              <a:t>Path</a:t>
            </a:r>
            <a:r>
              <a:rPr lang="en-US" altLang="en-US" b="1" dirty="0" smtClean="0"/>
              <a:t> class </a:t>
            </a:r>
          </a:p>
          <a:p>
            <a:pPr lvl="1"/>
            <a:r>
              <a:rPr lang="en-US" altLang="en-US" dirty="0" smtClean="0"/>
              <a:t>Use it to create objects that contain information about files or directories</a:t>
            </a:r>
          </a:p>
          <a:p>
            <a:r>
              <a:rPr lang="en-US" altLang="en-US" b="1" dirty="0" smtClean="0">
                <a:latin typeface="Courier New" pitchFamily="49" charset="0"/>
                <a:cs typeface="Courier New" pitchFamily="49" charset="0"/>
              </a:rPr>
              <a:t>Files</a:t>
            </a:r>
            <a:r>
              <a:rPr lang="en-US" altLang="en-US" b="1" dirty="0" smtClean="0"/>
              <a:t> class</a:t>
            </a:r>
          </a:p>
          <a:p>
            <a:pPr lvl="1"/>
            <a:r>
              <a:rPr lang="en-US" altLang="en-US" dirty="0" smtClean="0"/>
              <a:t>Use it to perform operations on files and directories</a:t>
            </a:r>
          </a:p>
          <a:p>
            <a:r>
              <a:rPr lang="en-US" altLang="en-US" dirty="0" err="1" smtClean="0">
                <a:latin typeface="Courier New" pitchFamily="49" charset="0"/>
                <a:cs typeface="Courier New" pitchFamily="49" charset="0"/>
              </a:rPr>
              <a:t>java.nio.file</a:t>
            </a:r>
            <a:r>
              <a:rPr lang="en-US" altLang="en-US" dirty="0" smtClean="0"/>
              <a:t> package</a:t>
            </a:r>
          </a:p>
          <a:p>
            <a:pPr lvl="1"/>
            <a:r>
              <a:rPr lang="en-US" altLang="en-US" dirty="0" smtClean="0"/>
              <a:t>Include it to use both the </a:t>
            </a:r>
            <a:r>
              <a:rPr lang="en-US" altLang="en-US" dirty="0" smtClean="0">
                <a:latin typeface="Courier New" pitchFamily="49" charset="0"/>
                <a:cs typeface="Courier New" pitchFamily="49" charset="0"/>
              </a:rPr>
              <a:t>Path</a:t>
            </a:r>
            <a:r>
              <a:rPr lang="en-US" altLang="en-US" dirty="0" smtClean="0"/>
              <a:t> and </a:t>
            </a:r>
            <a:r>
              <a:rPr lang="en-US" altLang="en-US" dirty="0" smtClean="0">
                <a:latin typeface="Courier New" pitchFamily="49" charset="0"/>
                <a:cs typeface="Courier New" pitchFamily="49" charset="0"/>
              </a:rPr>
              <a:t>Files</a:t>
            </a:r>
            <a:r>
              <a:rPr lang="en-US" altLang="en-US" dirty="0" smtClean="0"/>
              <a:t> classes</a:t>
            </a:r>
          </a:p>
        </p:txBody>
      </p:sp>
      <p:sp>
        <p:nvSpPr>
          <p:cNvPr id="5" name="Slide Number Placeholder 4"/>
          <p:cNvSpPr>
            <a:spLocks noGrp="1"/>
          </p:cNvSpPr>
          <p:nvPr>
            <p:ph type="sldNum" sz="quarter" idx="10"/>
          </p:nvPr>
        </p:nvSpPr>
        <p:spPr/>
        <p:txBody>
          <a:bodyPr/>
          <a:lstStyle/>
          <a:p>
            <a:pPr>
              <a:defRPr/>
            </a:pPr>
            <a:fld id="{02E21570-86F4-4653-AEEA-5D2A4427DDD3}" type="slidenum">
              <a:rPr lang="en-US"/>
              <a:pPr>
                <a:defRPr/>
              </a:pPr>
              <a:t>7</a:t>
            </a:fld>
            <a:endParaRPr lang="en-US" dirty="0"/>
          </a:p>
        </p:txBody>
      </p:sp>
      <p:sp>
        <p:nvSpPr>
          <p:cNvPr id="4" name="Footer Placeholder 3"/>
          <p:cNvSpPr>
            <a:spLocks noGrp="1"/>
          </p:cNvSpPr>
          <p:nvPr>
            <p:ph type="ftr" sz="quarter" idx="11"/>
          </p:nvPr>
        </p:nvSpPr>
        <p:spPr>
          <a:xfrm>
            <a:off x="0" y="6324600"/>
            <a:ext cx="5867400" cy="381000"/>
          </a:xfrm>
        </p:spPr>
        <p:txBody>
          <a:bodyPr/>
          <a:lstStyle/>
          <a:p>
            <a:pPr>
              <a:defRPr/>
            </a:pPr>
            <a:r>
              <a:rPr lang="en-US" dirty="0"/>
              <a:t>Java Programming, Seventh Edition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dirty="0" smtClean="0"/>
              <a:t>Creating a Path</a:t>
            </a:r>
          </a:p>
        </p:txBody>
      </p:sp>
      <p:sp>
        <p:nvSpPr>
          <p:cNvPr id="11269" name="Rectangle 3"/>
          <p:cNvSpPr>
            <a:spLocks noGrp="1" noChangeArrowheads="1"/>
          </p:cNvSpPr>
          <p:nvPr>
            <p:ph idx="1"/>
          </p:nvPr>
        </p:nvSpPr>
        <p:spPr>
          <a:xfrm>
            <a:off x="533400" y="1676400"/>
            <a:ext cx="8153400" cy="4572000"/>
          </a:xfrm>
        </p:spPr>
        <p:txBody>
          <a:bodyPr/>
          <a:lstStyle/>
          <a:p>
            <a:pPr>
              <a:buFont typeface="Arial" pitchFamily="34" charset="0"/>
              <a:buChar char="•"/>
              <a:defRPr/>
            </a:pPr>
            <a:r>
              <a:rPr lang="en-US" dirty="0" smtClean="0"/>
              <a:t>First, </a:t>
            </a:r>
            <a:r>
              <a:rPr lang="en-US" dirty="0"/>
              <a:t>determine the default file system on the host computer</a:t>
            </a:r>
            <a:endParaRPr lang="en-US" b="1" dirty="0" smtClean="0"/>
          </a:p>
          <a:p>
            <a:pPr marL="457200" lvl="1" indent="0">
              <a:buFontTx/>
              <a:buNone/>
              <a:defRPr/>
            </a:pPr>
            <a:r>
              <a:rPr lang="en-US" dirty="0">
                <a:latin typeface="Courier New" pitchFamily="49" charset="0"/>
                <a:cs typeface="Courier New" pitchFamily="49" charset="0"/>
              </a:rPr>
              <a:t>FileSystem fs = FileSystems.getDefault();</a:t>
            </a:r>
            <a:endParaRPr lang="en-US" dirty="0" smtClean="0"/>
          </a:p>
          <a:p>
            <a:pPr>
              <a:buFont typeface="Arial" pitchFamily="34" charset="0"/>
              <a:buChar char="–"/>
              <a:defRPr/>
            </a:pPr>
            <a:r>
              <a:rPr lang="en-US" dirty="0"/>
              <a:t>D</a:t>
            </a:r>
            <a:r>
              <a:rPr lang="en-US" dirty="0" smtClean="0"/>
              <a:t>efine </a:t>
            </a:r>
            <a:r>
              <a:rPr lang="en-US" dirty="0"/>
              <a:t>a </a:t>
            </a:r>
            <a:r>
              <a:rPr lang="en-US" dirty="0">
                <a:latin typeface="Courier New" pitchFamily="49" charset="0"/>
                <a:cs typeface="Courier New" pitchFamily="49" charset="0"/>
              </a:rPr>
              <a:t>Path</a:t>
            </a:r>
            <a:r>
              <a:rPr lang="en-US" dirty="0"/>
              <a:t> using the </a:t>
            </a:r>
            <a:r>
              <a:rPr lang="en-US" dirty="0">
                <a:latin typeface="Courier New" pitchFamily="49" charset="0"/>
                <a:cs typeface="Courier New" pitchFamily="49" charset="0"/>
              </a:rPr>
              <a:t>getPath()</a:t>
            </a:r>
            <a:r>
              <a:rPr lang="en-US" dirty="0"/>
              <a:t> </a:t>
            </a:r>
            <a:r>
              <a:rPr lang="en-US" dirty="0" smtClean="0"/>
              <a:t>method</a:t>
            </a:r>
          </a:p>
          <a:p>
            <a:pPr marL="457200" lvl="1" indent="0">
              <a:buFontTx/>
              <a:buNone/>
              <a:defRPr/>
            </a:pPr>
            <a:r>
              <a:rPr lang="en-US" dirty="0">
                <a:latin typeface="Courier New" pitchFamily="49" charset="0"/>
                <a:cs typeface="Courier New" pitchFamily="49" charset="0"/>
              </a:rPr>
              <a:t>Path path = </a:t>
            </a:r>
            <a:r>
              <a:rPr lang="en-US" dirty="0" err="1" smtClean="0">
                <a:latin typeface="Courier New" pitchFamily="49" charset="0"/>
                <a:cs typeface="Courier New" pitchFamily="49" charset="0"/>
              </a:rPr>
              <a:t>fs.getPath</a:t>
            </a:r>
            <a:r>
              <a:rPr lang="en-US" dirty="0" smtClean="0">
                <a:latin typeface="Courier New" pitchFamily="49" charset="0"/>
                <a:cs typeface="Courier New" pitchFamily="49" charset="0"/>
              </a:rPr>
              <a:t> ("</a:t>
            </a:r>
            <a:r>
              <a:rPr lang="en-US" dirty="0">
                <a:latin typeface="Courier New" pitchFamily="49" charset="0"/>
                <a:cs typeface="Courier New" pitchFamily="49" charset="0"/>
              </a:rPr>
              <a:t>C:\\Java\\Chapter.13\\Data.txt</a:t>
            </a:r>
            <a:r>
              <a:rPr lang="en-US" dirty="0" smtClean="0">
                <a:latin typeface="Courier New" pitchFamily="49" charset="0"/>
                <a:cs typeface="Courier New" pitchFamily="49" charset="0"/>
              </a:rPr>
              <a:t>");</a:t>
            </a:r>
          </a:p>
          <a:p>
            <a:pPr>
              <a:buFont typeface="Arial" pitchFamily="34" charset="0"/>
              <a:buChar char="–"/>
              <a:defRPr/>
            </a:pPr>
            <a:r>
              <a:rPr lang="en-US" dirty="0"/>
              <a:t>Every </a:t>
            </a:r>
            <a:r>
              <a:rPr lang="en-US" dirty="0">
                <a:latin typeface="Courier New" pitchFamily="49" charset="0"/>
                <a:cs typeface="Courier New" pitchFamily="49" charset="0"/>
              </a:rPr>
              <a:t>Path</a:t>
            </a:r>
            <a:r>
              <a:rPr lang="en-US" dirty="0"/>
              <a:t> is either </a:t>
            </a:r>
            <a:r>
              <a:rPr lang="en-US" dirty="0" smtClean="0"/>
              <a:t>an </a:t>
            </a:r>
            <a:r>
              <a:rPr lang="en-US" b="1" dirty="0" smtClean="0"/>
              <a:t>absolute path </a:t>
            </a:r>
            <a:r>
              <a:rPr lang="en-US" dirty="0" smtClean="0"/>
              <a:t>or a </a:t>
            </a:r>
            <a:r>
              <a:rPr lang="en-US" b="1" dirty="0" smtClean="0"/>
              <a:t>relative</a:t>
            </a:r>
            <a:r>
              <a:rPr lang="en-US" dirty="0" smtClean="0"/>
              <a:t> </a:t>
            </a:r>
            <a:r>
              <a:rPr lang="en-US" b="1" dirty="0" smtClean="0"/>
              <a:t>path</a:t>
            </a:r>
          </a:p>
        </p:txBody>
      </p:sp>
      <p:sp>
        <p:nvSpPr>
          <p:cNvPr id="5" name="Slide Number Placeholder 4"/>
          <p:cNvSpPr>
            <a:spLocks noGrp="1"/>
          </p:cNvSpPr>
          <p:nvPr>
            <p:ph type="sldNum" sz="quarter" idx="10"/>
          </p:nvPr>
        </p:nvSpPr>
        <p:spPr/>
        <p:txBody>
          <a:bodyPr/>
          <a:lstStyle/>
          <a:p>
            <a:pPr>
              <a:defRPr/>
            </a:pPr>
            <a:fld id="{E168B672-97B9-4C49-B4F4-4BA91ED181DD}" type="slidenum">
              <a:rPr lang="en-US"/>
              <a:pPr>
                <a:defRPr/>
              </a:pPr>
              <a:t>8</a:t>
            </a:fld>
            <a:endParaRPr lang="en-US" dirty="0"/>
          </a:p>
        </p:txBody>
      </p:sp>
      <p:sp>
        <p:nvSpPr>
          <p:cNvPr id="4" name="Footer Placeholder 3"/>
          <p:cNvSpPr>
            <a:spLocks noGrp="1"/>
          </p:cNvSpPr>
          <p:nvPr>
            <p:ph type="ftr" sz="quarter" idx="11"/>
          </p:nvPr>
        </p:nvSpPr>
        <p:spPr>
          <a:xfrm>
            <a:off x="0" y="6324600"/>
            <a:ext cx="5867400" cy="381000"/>
          </a:xfrm>
        </p:spPr>
        <p:txBody>
          <a:bodyPr/>
          <a:lstStyle/>
          <a:p>
            <a:pPr>
              <a:defRPr/>
            </a:pPr>
            <a:r>
              <a:rPr lang="en-US" dirty="0"/>
              <a:t>Java Programming, Seventh Edition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dirty="0" smtClean="0"/>
              <a:t>Retrieving Information About a </a:t>
            </a:r>
            <a:r>
              <a:rPr lang="en-US" altLang="en-US" dirty="0"/>
              <a:t>Path – Part 1</a:t>
            </a:r>
            <a:endParaRPr lang="en-US" altLang="en-US" dirty="0" smtClean="0"/>
          </a:p>
        </p:txBody>
      </p:sp>
      <p:sp>
        <p:nvSpPr>
          <p:cNvPr id="3" name="TextBox 2"/>
          <p:cNvSpPr txBox="1"/>
          <p:nvPr/>
        </p:nvSpPr>
        <p:spPr>
          <a:xfrm>
            <a:off x="914400" y="5486400"/>
            <a:ext cx="7010400" cy="400110"/>
          </a:xfrm>
          <a:prstGeom prst="rect">
            <a:avLst/>
          </a:prstGeom>
          <a:noFill/>
        </p:spPr>
        <p:txBody>
          <a:bodyPr wrap="square" rtlCol="0">
            <a:spAutoFit/>
          </a:bodyPr>
          <a:lstStyle/>
          <a:p>
            <a:r>
              <a:rPr lang="en-US" dirty="0">
                <a:solidFill>
                  <a:schemeClr val="tx1"/>
                </a:solidFill>
              </a:rPr>
              <a:t>Table </a:t>
            </a:r>
            <a:r>
              <a:rPr lang="en-US" dirty="0" smtClean="0">
                <a:solidFill>
                  <a:schemeClr val="tx1"/>
                </a:solidFill>
              </a:rPr>
              <a:t>13-1		Selected </a:t>
            </a:r>
            <a:r>
              <a:rPr lang="en-US" dirty="0">
                <a:solidFill>
                  <a:schemeClr val="tx1"/>
                </a:solidFill>
              </a:rPr>
              <a:t>Path class methods</a:t>
            </a:r>
          </a:p>
        </p:txBody>
      </p:sp>
      <p:graphicFrame>
        <p:nvGraphicFramePr>
          <p:cNvPr id="2" name="Table 1"/>
          <p:cNvGraphicFramePr>
            <a:graphicFrameLocks noGrp="1"/>
          </p:cNvGraphicFramePr>
          <p:nvPr>
            <p:extLst>
              <p:ext uri="{D42A27DB-BD31-4B8C-83A1-F6EECF244321}">
                <p14:modId xmlns:p14="http://schemas.microsoft.com/office/powerpoint/2010/main" val="295161830"/>
              </p:ext>
            </p:extLst>
          </p:nvPr>
        </p:nvGraphicFramePr>
        <p:xfrm>
          <a:off x="685800" y="2133600"/>
          <a:ext cx="7792085" cy="2709418"/>
        </p:xfrm>
        <a:graphic>
          <a:graphicData uri="http://schemas.openxmlformats.org/drawingml/2006/table">
            <a:tbl>
              <a:tblPr firstRow="1">
                <a:tableStyleId>{5C22544A-7EE6-4342-B048-85BDC9FD1C3A}</a:tableStyleId>
              </a:tblPr>
              <a:tblGrid>
                <a:gridCol w="2099310"/>
                <a:gridCol w="5692775"/>
              </a:tblGrid>
              <a:tr h="347980">
                <a:tc>
                  <a:txBody>
                    <a:bodyPr/>
                    <a:lstStyle/>
                    <a:p>
                      <a:pPr marL="0" marR="0">
                        <a:lnSpc>
                          <a:spcPct val="115000"/>
                        </a:lnSpc>
                        <a:spcBef>
                          <a:spcPts val="0"/>
                        </a:spcBef>
                        <a:spcAft>
                          <a:spcPts val="0"/>
                        </a:spcAft>
                      </a:pPr>
                      <a:r>
                        <a:rPr lang="en-US" sz="1600" dirty="0">
                          <a:effectLst/>
                        </a:rPr>
                        <a:t>Method</a:t>
                      </a:r>
                      <a:endParaRPr lang="en-US" sz="1100" dirty="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rPr>
                        <a:t>Description</a:t>
                      </a:r>
                      <a:endParaRPr lang="en-US" sz="1100" dirty="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9755">
                <a:tc>
                  <a:txBody>
                    <a:bodyPr/>
                    <a:lstStyle/>
                    <a:p>
                      <a:pPr marL="0" marR="0">
                        <a:lnSpc>
                          <a:spcPct val="115000"/>
                        </a:lnSpc>
                        <a:spcBef>
                          <a:spcPts val="0"/>
                        </a:spcBef>
                        <a:spcAft>
                          <a:spcPts val="0"/>
                        </a:spcAft>
                      </a:pPr>
                      <a:r>
                        <a:rPr lang="en-US" sz="1600" dirty="0">
                          <a:effectLst/>
                        </a:rPr>
                        <a:t>String </a:t>
                      </a:r>
                      <a:r>
                        <a:rPr lang="en-US" sz="1600" dirty="0" err="1">
                          <a:effectLst/>
                        </a:rPr>
                        <a:t>toString</a:t>
                      </a:r>
                      <a:r>
                        <a:rPr lang="en-US" sz="1600" dirty="0">
                          <a:effectLst/>
                        </a:rPr>
                        <a:t>()</a:t>
                      </a:r>
                      <a:endParaRPr lang="en-US" sz="1100" dirty="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rPr>
                        <a:t>Returns the String representation of the Path, eliminating double</a:t>
                      </a:r>
                      <a:endParaRPr lang="en-US" sz="1100" dirty="0">
                        <a:effectLst/>
                      </a:endParaRPr>
                    </a:p>
                    <a:p>
                      <a:pPr marL="0" marR="0">
                        <a:lnSpc>
                          <a:spcPct val="115000"/>
                        </a:lnSpc>
                        <a:spcBef>
                          <a:spcPts val="0"/>
                        </a:spcBef>
                        <a:spcAft>
                          <a:spcPts val="0"/>
                        </a:spcAft>
                      </a:pPr>
                      <a:r>
                        <a:rPr lang="en-US" sz="1600" dirty="0">
                          <a:effectLst/>
                        </a:rPr>
                        <a:t>backslashes</a:t>
                      </a:r>
                      <a:endParaRPr lang="en-US" sz="1100" dirty="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8490">
                <a:tc>
                  <a:txBody>
                    <a:bodyPr/>
                    <a:lstStyle/>
                    <a:p>
                      <a:pPr marL="0" marR="0">
                        <a:lnSpc>
                          <a:spcPct val="115000"/>
                        </a:lnSpc>
                        <a:spcBef>
                          <a:spcPts val="0"/>
                        </a:spcBef>
                        <a:spcAft>
                          <a:spcPts val="0"/>
                        </a:spcAft>
                      </a:pPr>
                      <a:r>
                        <a:rPr lang="en-US" sz="1600">
                          <a:effectLst/>
                        </a:rPr>
                        <a:t>Path getFileName()</a:t>
                      </a:r>
                      <a:endParaRPr lang="en-US" sz="110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rPr>
                        <a:t>Returns the file </a:t>
                      </a:r>
                      <a:r>
                        <a:rPr lang="en-US" sz="1600" spc="-150" dirty="0">
                          <a:effectLst/>
                        </a:rPr>
                        <a:t>or</a:t>
                      </a:r>
                      <a:r>
                        <a:rPr lang="en-US" sz="1600" dirty="0">
                          <a:effectLst/>
                        </a:rPr>
                        <a:t> directory denoted by this Path; this is the last item in</a:t>
                      </a:r>
                      <a:endParaRPr lang="en-US" sz="1100" dirty="0">
                        <a:effectLst/>
                      </a:endParaRPr>
                    </a:p>
                    <a:p>
                      <a:pPr marL="0" marR="0">
                        <a:lnSpc>
                          <a:spcPct val="115000"/>
                        </a:lnSpc>
                        <a:spcBef>
                          <a:spcPts val="0"/>
                        </a:spcBef>
                        <a:spcAft>
                          <a:spcPts val="0"/>
                        </a:spcAft>
                      </a:pPr>
                      <a:r>
                        <a:rPr lang="en-US" sz="1600" dirty="0">
                          <a:effectLst/>
                        </a:rPr>
                        <a:t>the sequence of name elements</a:t>
                      </a:r>
                      <a:endParaRPr lang="en-US" sz="1100" dirty="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7980">
                <a:tc>
                  <a:txBody>
                    <a:bodyPr/>
                    <a:lstStyle/>
                    <a:p>
                      <a:pPr marL="0" marR="0">
                        <a:lnSpc>
                          <a:spcPct val="115000"/>
                        </a:lnSpc>
                        <a:spcBef>
                          <a:spcPts val="0"/>
                        </a:spcBef>
                        <a:spcAft>
                          <a:spcPts val="0"/>
                        </a:spcAft>
                      </a:pPr>
                      <a:r>
                        <a:rPr lang="en-US" sz="1600">
                          <a:effectLst/>
                        </a:rPr>
                        <a:t>int getNameCount()</a:t>
                      </a:r>
                      <a:endParaRPr lang="en-US" sz="110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rPr>
                        <a:t>Returns the number of name elements in the Path</a:t>
                      </a:r>
                      <a:endParaRPr lang="en-US" sz="1100" dirty="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2455">
                <a:tc>
                  <a:txBody>
                    <a:bodyPr/>
                    <a:lstStyle/>
                    <a:p>
                      <a:pPr marL="0" marR="0">
                        <a:lnSpc>
                          <a:spcPct val="115000"/>
                        </a:lnSpc>
                        <a:spcBef>
                          <a:spcPts val="0"/>
                        </a:spcBef>
                        <a:spcAft>
                          <a:spcPts val="0"/>
                        </a:spcAft>
                      </a:pPr>
                      <a:r>
                        <a:rPr lang="en-US" sz="1600">
                          <a:effectLst/>
                        </a:rPr>
                        <a:t>Path getName(int)</a:t>
                      </a:r>
                      <a:endParaRPr lang="en-US" sz="110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rPr>
                        <a:t>Returns the name in the position of the Path specified by </a:t>
                      </a:r>
                      <a:r>
                        <a:rPr lang="en-US" sz="1600" spc="-150" dirty="0">
                          <a:effectLst/>
                        </a:rPr>
                        <a:t>the</a:t>
                      </a:r>
                      <a:r>
                        <a:rPr lang="en-US" sz="1600" dirty="0">
                          <a:effectLst/>
                        </a:rPr>
                        <a:t> integer</a:t>
                      </a:r>
                      <a:endParaRPr lang="en-US" sz="1100" dirty="0">
                        <a:effectLst/>
                      </a:endParaRPr>
                    </a:p>
                    <a:p>
                      <a:pPr marL="0" marR="0">
                        <a:lnSpc>
                          <a:spcPct val="115000"/>
                        </a:lnSpc>
                        <a:spcBef>
                          <a:spcPts val="0"/>
                        </a:spcBef>
                        <a:spcAft>
                          <a:spcPts val="0"/>
                        </a:spcAft>
                      </a:pPr>
                      <a:r>
                        <a:rPr lang="en-US" sz="1600" dirty="0">
                          <a:effectLst/>
                        </a:rPr>
                        <a:t>parameter</a:t>
                      </a:r>
                      <a:endParaRPr lang="en-US" sz="1100" dirty="0">
                        <a:effectLst/>
                        <a:latin typeface="Calibri"/>
                        <a:ea typeface="Times New Roman"/>
                        <a:cs typeface="Times New Roman"/>
                      </a:endParaRP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Slide Number Placeholder 5"/>
          <p:cNvSpPr>
            <a:spLocks noGrp="1"/>
          </p:cNvSpPr>
          <p:nvPr>
            <p:ph type="sldNum" sz="quarter" idx="11"/>
          </p:nvPr>
        </p:nvSpPr>
        <p:spPr/>
        <p:txBody>
          <a:bodyPr/>
          <a:lstStyle/>
          <a:p>
            <a:pPr>
              <a:defRPr/>
            </a:pPr>
            <a:fld id="{8902FFC2-7F88-4EF4-B677-DF17BDBE8E45}" type="slidenum">
              <a:rPr lang="en-US"/>
              <a:pPr>
                <a:defRPr/>
              </a:pPr>
              <a:t>9</a:t>
            </a:fld>
            <a:endParaRPr lang="en-US" dirty="0"/>
          </a:p>
        </p:txBody>
      </p:sp>
      <p:sp>
        <p:nvSpPr>
          <p:cNvPr id="5" name="Footer Placeholder 4"/>
          <p:cNvSpPr>
            <a:spLocks noGrp="1"/>
          </p:cNvSpPr>
          <p:nvPr>
            <p:ph type="ftr" sz="quarter" idx="12"/>
          </p:nvPr>
        </p:nvSpPr>
        <p:spPr>
          <a:xfrm>
            <a:off x="0" y="6324600"/>
            <a:ext cx="5867400" cy="381000"/>
          </a:xfrm>
        </p:spPr>
        <p:txBody>
          <a:bodyPr/>
          <a:lstStyle/>
          <a:p>
            <a:pPr>
              <a:defRPr/>
            </a:pPr>
            <a:r>
              <a:rPr lang="en-US" dirty="0"/>
              <a:t>Java Programming, Seventh Edition</a:t>
            </a:r>
          </a:p>
        </p:txBody>
      </p:sp>
    </p:spTree>
  </p:cSld>
  <p:clrMapOvr>
    <a:masterClrMapping/>
  </p:clrMapOvr>
</p:sld>
</file>

<file path=ppt/theme/theme1.xml><?xml version="1.0" encoding="utf-8"?>
<a:theme xmlns:a="http://schemas.openxmlformats.org/drawingml/2006/main" name="Farrell_Java">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FFFFFF"/>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FFFFFF"/>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Farrell_PL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Farrell_Java</Template>
  <TotalTime>0</TotalTime>
  <Words>2248</Words>
  <Application>Microsoft Office PowerPoint</Application>
  <PresentationFormat>On-screen Show (4:3)</PresentationFormat>
  <Paragraphs>411</Paragraphs>
  <Slides>47</Slides>
  <Notes>8</Notes>
  <HiddenSlides>0</HiddenSlides>
  <MMClips>0</MMClips>
  <ScaleCrop>false</ScaleCrop>
  <HeadingPairs>
    <vt:vector size="4" baseType="variant">
      <vt:variant>
        <vt:lpstr>Theme</vt:lpstr>
      </vt:variant>
      <vt:variant>
        <vt:i4>2</vt:i4>
      </vt:variant>
      <vt:variant>
        <vt:lpstr>Slide Titles</vt:lpstr>
      </vt:variant>
      <vt:variant>
        <vt:i4>47</vt:i4>
      </vt:variant>
    </vt:vector>
  </HeadingPairs>
  <TitlesOfParts>
    <vt:vector size="49" baseType="lpstr">
      <vt:lpstr>Farrell_Java</vt:lpstr>
      <vt:lpstr>1_Farrell_PLD</vt:lpstr>
      <vt:lpstr>Chapter 13:  File Input and Output</vt:lpstr>
      <vt:lpstr>Objectives</vt:lpstr>
      <vt:lpstr>Understanding Computer Files – Part 1</vt:lpstr>
      <vt:lpstr>Understanding Computer Files – Part 2</vt:lpstr>
      <vt:lpstr>Understanding Computer Files – Part 3</vt:lpstr>
      <vt:lpstr>Understanding Computer Files – Part 4</vt:lpstr>
      <vt:lpstr>Using the Path and Files Classes</vt:lpstr>
      <vt:lpstr>Creating a Path</vt:lpstr>
      <vt:lpstr>Retrieving Information About a Path – Part 1</vt:lpstr>
      <vt:lpstr>Retrieving Information About a Path – Part 2</vt:lpstr>
      <vt:lpstr>Converting a Relative Path to an Absolute One</vt:lpstr>
      <vt:lpstr>Checking File Accessibility</vt:lpstr>
      <vt:lpstr>Deleting a Path</vt:lpstr>
      <vt:lpstr>Determining File Attributes</vt:lpstr>
      <vt:lpstr>File Organization, Streams, and Buffers – Part 1</vt:lpstr>
      <vt:lpstr>File Organization, Streams, and Buffers – Part 2</vt:lpstr>
      <vt:lpstr>File Organization, Streams, and Buffers – Part 3</vt:lpstr>
      <vt:lpstr>File Organization, Streams, and Buffers – Part 4</vt:lpstr>
      <vt:lpstr>File Organization, Streams, and Buffers – Part 5</vt:lpstr>
      <vt:lpstr>Using Java’s IO Classes – Part 1</vt:lpstr>
      <vt:lpstr>Figure 13-14  Relationship of selected IO classes</vt:lpstr>
      <vt:lpstr>Using Java’s IO Classes – Part 2</vt:lpstr>
      <vt:lpstr>Writing to a File – Part 1</vt:lpstr>
      <vt:lpstr>Writing to a File – Part 2</vt:lpstr>
      <vt:lpstr>Figure 13-17 The FileOut class</vt:lpstr>
      <vt:lpstr>Reading from a File – Part 1</vt:lpstr>
      <vt:lpstr>Figure 13-19  TheReadFile class</vt:lpstr>
      <vt:lpstr>Reading from a File – Part 2</vt:lpstr>
      <vt:lpstr>Creating and Using Sequential Data Files – Part 1</vt:lpstr>
      <vt:lpstr>Figure 13-21  TheWriteEmployeeFile class</vt:lpstr>
      <vt:lpstr>Creating and Using Sequential Data Files – Part 2</vt:lpstr>
      <vt:lpstr>Figure 13-24  TheReadEmplyeeFile class</vt:lpstr>
      <vt:lpstr>Learning About Random Access Files – Part 1</vt:lpstr>
      <vt:lpstr>Learning About Random Access Files – Part 2</vt:lpstr>
      <vt:lpstr>Learning About Random Access Files – Part 3</vt:lpstr>
      <vt:lpstr>Figure 13-28  The RandomAccessTest class</vt:lpstr>
      <vt:lpstr>Writing Records to a Random Access Data File – Part 1</vt:lpstr>
      <vt:lpstr>Figure 13-34  The CreateEmplyeesRandomFile class</vt:lpstr>
      <vt:lpstr>Writing Records to a Random Access File – Part 2</vt:lpstr>
      <vt:lpstr>Reading Records from a Random Access File</vt:lpstr>
      <vt:lpstr>Accessing a Random Access File Sequentially</vt:lpstr>
      <vt:lpstr>Accessing a Random Access File Randomly</vt:lpstr>
      <vt:lpstr>Figure 13-39  TheReadEmplyeeRandom class</vt:lpstr>
      <vt:lpstr>You Do It</vt:lpstr>
      <vt:lpstr>Don’t Do It</vt:lpstr>
      <vt:lpstr>Summary – Part 1</vt:lpstr>
      <vt:lpstr>Summary – Part 2</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13</dc:title>
  <dc:creator/>
  <cp:lastModifiedBy/>
  <cp:revision>554</cp:revision>
  <dcterms:created xsi:type="dcterms:W3CDTF">2002-09-27T23:29:22Z</dcterms:created>
  <dcterms:modified xsi:type="dcterms:W3CDTF">2017-04-07T10:35:53Z</dcterms:modified>
</cp:coreProperties>
</file>