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6" r:id="rId3"/>
    <p:sldId id="287" r:id="rId4"/>
    <p:sldId id="269" r:id="rId5"/>
    <p:sldId id="288" r:id="rId6"/>
    <p:sldId id="285" r:id="rId7"/>
    <p:sldId id="270" r:id="rId8"/>
    <p:sldId id="273" r:id="rId9"/>
    <p:sldId id="290" r:id="rId10"/>
    <p:sldId id="291" r:id="rId11"/>
    <p:sldId id="289" r:id="rId12"/>
    <p:sldId id="292" r:id="rId13"/>
    <p:sldId id="293" r:id="rId14"/>
    <p:sldId id="294" r:id="rId15"/>
  </p:sldIdLst>
  <p:sldSz cx="9144000" cy="6858000" type="screen4x3"/>
  <p:notesSz cx="6858000" cy="9144000"/>
  <p:custDataLst>
    <p:tags r:id="rId17"/>
  </p:custDataLst>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dirty="0"/>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dirty="0"/>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fld id="{F28F2BA2-96B3-4258-BCCC-9107719508CD}" type="slidenum">
              <a:rPr lang="en-US"/>
              <a:pPr>
                <a:defRPr/>
              </a:pPr>
              <a:t>‹#›</a:t>
            </a:fld>
            <a:endParaRPr lang="en-US" dirty="0"/>
          </a:p>
        </p:txBody>
      </p:sp>
    </p:spTree>
    <p:extLst>
      <p:ext uri="{BB962C8B-B14F-4D97-AF65-F5344CB8AC3E}">
        <p14:creationId xmlns:p14="http://schemas.microsoft.com/office/powerpoint/2010/main" val="2848849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7BF9912-272E-45A9-971E-0FA89A6E2D46}" type="slidenum">
              <a:rPr lang="en-US" altLang="en-US" smtClean="0"/>
              <a:pPr algn="r" eaLnBrk="1" hangingPunct="1">
                <a:spcBef>
                  <a:spcPct val="0"/>
                </a:spcBef>
              </a:pPr>
              <a:t>1</a:t>
            </a:fld>
            <a:endParaRPr lang="en-US" alt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2057400"/>
            <a:ext cx="7772400" cy="1470025"/>
          </a:xfrm>
        </p:spPr>
        <p:txBody>
          <a:bodyPr/>
          <a:lstStyle>
            <a:lvl1pPr algn="r">
              <a:defRPr sz="4000"/>
            </a:lvl1pPr>
          </a:lstStyle>
          <a:p>
            <a:pPr lvl="0"/>
            <a:r>
              <a:rPr lang="en-US" noProof="0"/>
              <a:t>Click to edit Master title style</a:t>
            </a:r>
          </a:p>
        </p:txBody>
      </p:sp>
      <p:sp>
        <p:nvSpPr>
          <p:cNvPr id="3075" name="Rectangle 3"/>
          <p:cNvSpPr>
            <a:spLocks noGrp="1" noChangeArrowheads="1"/>
          </p:cNvSpPr>
          <p:nvPr>
            <p:ph type="subTitle" idx="1"/>
          </p:nvPr>
        </p:nvSpPr>
        <p:spPr>
          <a:xfrm>
            <a:off x="990600" y="3810000"/>
            <a:ext cx="7772400" cy="1295400"/>
          </a:xfrm>
        </p:spPr>
        <p:txBody>
          <a:bodyPr/>
          <a:lstStyle>
            <a:lvl1pPr marL="0" indent="0" algn="r">
              <a:buFontTx/>
              <a:buNone/>
              <a:defRPr sz="2600">
                <a:solidFill>
                  <a:schemeClr val="bg1"/>
                </a:solidFill>
              </a:defRPr>
            </a:lvl1pPr>
          </a:lstStyle>
          <a:p>
            <a:pPr lvl="0"/>
            <a:r>
              <a:rPr lang="en-US" noProof="0"/>
              <a:t>Click to edit Master subtitle style</a:t>
            </a:r>
          </a:p>
        </p:txBody>
      </p:sp>
      <p:sp>
        <p:nvSpPr>
          <p:cNvPr id="4" name="Rectangle 4"/>
          <p:cNvSpPr>
            <a:spLocks noGrp="1" noChangeArrowheads="1"/>
          </p:cNvSpPr>
          <p:nvPr>
            <p:ph type="dt" sz="half" idx="10"/>
          </p:nvPr>
        </p:nvSpPr>
        <p:spPr>
          <a:xfrm>
            <a:off x="457200" y="6457950"/>
            <a:ext cx="2133600" cy="476250"/>
          </a:xfrm>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477000"/>
            <a:ext cx="2895600" cy="400050"/>
          </a:xfrm>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6553200" y="6477000"/>
            <a:ext cx="2133600" cy="400050"/>
          </a:xfrm>
        </p:spPr>
        <p:txBody>
          <a:bodyPr/>
          <a:lstStyle>
            <a:lvl1pPr>
              <a:defRPr/>
            </a:lvl1pPr>
          </a:lstStyle>
          <a:p>
            <a:pPr>
              <a:defRPr/>
            </a:pPr>
            <a:fld id="{B29766B6-D9E3-4170-AA00-C31E9E193F0F}" type="slidenum">
              <a:rPr lang="en-US"/>
              <a:pPr>
                <a:defRPr/>
              </a:pPr>
              <a:t>‹#›</a:t>
            </a:fld>
            <a:endParaRPr lang="en-US" dirty="0"/>
          </a:p>
        </p:txBody>
      </p:sp>
    </p:spTree>
    <p:extLst>
      <p:ext uri="{BB962C8B-B14F-4D97-AF65-F5344CB8AC3E}">
        <p14:creationId xmlns:p14="http://schemas.microsoft.com/office/powerpoint/2010/main" val="366444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94272FF-AF1D-430D-B2CC-687D215A67B5}" type="slidenum">
              <a:rPr lang="en-US"/>
              <a:pPr>
                <a:defRPr/>
              </a:pPr>
              <a:t>‹#›</a:t>
            </a:fld>
            <a:endParaRPr lang="en-US" dirty="0"/>
          </a:p>
        </p:txBody>
      </p:sp>
    </p:spTree>
    <p:extLst>
      <p:ext uri="{BB962C8B-B14F-4D97-AF65-F5344CB8AC3E}">
        <p14:creationId xmlns:p14="http://schemas.microsoft.com/office/powerpoint/2010/main" val="20245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21336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762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8C5D184-330D-40B1-AB8C-1B3E94A04D2F}" type="slidenum">
              <a:rPr lang="en-US"/>
              <a:pPr>
                <a:defRPr/>
              </a:pPr>
              <a:t>‹#›</a:t>
            </a:fld>
            <a:endParaRPr lang="en-US" dirty="0"/>
          </a:p>
        </p:txBody>
      </p:sp>
    </p:spTree>
    <p:extLst>
      <p:ext uri="{BB962C8B-B14F-4D97-AF65-F5344CB8AC3E}">
        <p14:creationId xmlns:p14="http://schemas.microsoft.com/office/powerpoint/2010/main" val="378728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20E4BB-0D4B-43AD-A704-705B2FB516CD}" type="slidenum">
              <a:rPr lang="en-US"/>
              <a:pPr>
                <a:defRPr/>
              </a:pPr>
              <a:t>‹#›</a:t>
            </a:fld>
            <a:endParaRPr lang="en-US" dirty="0"/>
          </a:p>
        </p:txBody>
      </p:sp>
    </p:spTree>
    <p:extLst>
      <p:ext uri="{BB962C8B-B14F-4D97-AF65-F5344CB8AC3E}">
        <p14:creationId xmlns:p14="http://schemas.microsoft.com/office/powerpoint/2010/main" val="5077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2F54300-8860-42D3-9C27-52AAA8413091}" type="slidenum">
              <a:rPr lang="en-US"/>
              <a:pPr>
                <a:defRPr/>
              </a:pPr>
              <a:t>‹#›</a:t>
            </a:fld>
            <a:endParaRPr lang="en-US" dirty="0"/>
          </a:p>
        </p:txBody>
      </p:sp>
    </p:spTree>
    <p:extLst>
      <p:ext uri="{BB962C8B-B14F-4D97-AF65-F5344CB8AC3E}">
        <p14:creationId xmlns:p14="http://schemas.microsoft.com/office/powerpoint/2010/main" val="166054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06B4327-3851-4F3F-A1ED-CFB2E653CC1B}" type="slidenum">
              <a:rPr lang="en-US"/>
              <a:pPr>
                <a:defRPr/>
              </a:pPr>
              <a:t>‹#›</a:t>
            </a:fld>
            <a:endParaRPr lang="en-US" dirty="0"/>
          </a:p>
        </p:txBody>
      </p:sp>
    </p:spTree>
    <p:extLst>
      <p:ext uri="{BB962C8B-B14F-4D97-AF65-F5344CB8AC3E}">
        <p14:creationId xmlns:p14="http://schemas.microsoft.com/office/powerpoint/2010/main" val="263086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36E39DAD-11FE-41F0-A829-FC7D180627F5}" type="slidenum">
              <a:rPr lang="en-US"/>
              <a:pPr>
                <a:defRPr/>
              </a:pPr>
              <a:t>‹#›</a:t>
            </a:fld>
            <a:endParaRPr lang="en-US" dirty="0"/>
          </a:p>
        </p:txBody>
      </p:sp>
    </p:spTree>
    <p:extLst>
      <p:ext uri="{BB962C8B-B14F-4D97-AF65-F5344CB8AC3E}">
        <p14:creationId xmlns:p14="http://schemas.microsoft.com/office/powerpoint/2010/main" val="264339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5D118DC2-7B5E-478B-A6B1-C1A9C058F9C7}" type="slidenum">
              <a:rPr lang="en-US"/>
              <a:pPr>
                <a:defRPr/>
              </a:pPr>
              <a:t>‹#›</a:t>
            </a:fld>
            <a:endParaRPr lang="en-US" dirty="0"/>
          </a:p>
        </p:txBody>
      </p:sp>
    </p:spTree>
    <p:extLst>
      <p:ext uri="{BB962C8B-B14F-4D97-AF65-F5344CB8AC3E}">
        <p14:creationId xmlns:p14="http://schemas.microsoft.com/office/powerpoint/2010/main" val="262853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3AD52A4D-7E99-40B9-AFBB-DCD055B5993A}" type="slidenum">
              <a:rPr lang="en-US"/>
              <a:pPr>
                <a:defRPr/>
              </a:pPr>
              <a:t>‹#›</a:t>
            </a:fld>
            <a:endParaRPr lang="en-US" dirty="0"/>
          </a:p>
        </p:txBody>
      </p:sp>
    </p:spTree>
    <p:extLst>
      <p:ext uri="{BB962C8B-B14F-4D97-AF65-F5344CB8AC3E}">
        <p14:creationId xmlns:p14="http://schemas.microsoft.com/office/powerpoint/2010/main" val="364406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FD0B60B-05A9-4AA4-A8AD-4394927D4A5B}" type="slidenum">
              <a:rPr lang="en-US"/>
              <a:pPr>
                <a:defRPr/>
              </a:pPr>
              <a:t>‹#›</a:t>
            </a:fld>
            <a:endParaRPr lang="en-US" dirty="0"/>
          </a:p>
        </p:txBody>
      </p:sp>
    </p:spTree>
    <p:extLst>
      <p:ext uri="{BB962C8B-B14F-4D97-AF65-F5344CB8AC3E}">
        <p14:creationId xmlns:p14="http://schemas.microsoft.com/office/powerpoint/2010/main" val="213794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428B22E-ABDA-4639-8F45-65D4E22A2E3A}" type="slidenum">
              <a:rPr lang="en-US"/>
              <a:pPr>
                <a:defRPr/>
              </a:pPr>
              <a:t>‹#›</a:t>
            </a:fld>
            <a:endParaRPr lang="en-US" dirty="0"/>
          </a:p>
        </p:txBody>
      </p:sp>
    </p:spTree>
    <p:extLst>
      <p:ext uri="{BB962C8B-B14F-4D97-AF65-F5344CB8AC3E}">
        <p14:creationId xmlns:p14="http://schemas.microsoft.com/office/powerpoint/2010/main" val="35936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762000"/>
            <a:ext cx="7086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04800" y="1752600"/>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810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a:solidFill>
                  <a:srgbClr val="002368"/>
                </a:solidFill>
                <a:latin typeface="+mn-lt"/>
              </a:defRPr>
            </a:lvl1pPr>
          </a:lstStyle>
          <a:p>
            <a:pPr>
              <a:defRPr/>
            </a:pPr>
            <a:endParaRPr lang="en-US" dirty="0"/>
          </a:p>
        </p:txBody>
      </p:sp>
      <p:sp>
        <p:nvSpPr>
          <p:cNvPr id="1029" name="Rectangle 5"/>
          <p:cNvSpPr>
            <a:spLocks noGrp="1" noChangeArrowheads="1"/>
          </p:cNvSpPr>
          <p:nvPr>
            <p:ph type="ftr" sz="quarter" idx="3"/>
          </p:nvPr>
        </p:nvSpPr>
        <p:spPr bwMode="auto">
          <a:xfrm>
            <a:off x="3048000" y="6477000"/>
            <a:ext cx="2895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solidFill>
                  <a:srgbClr val="002368"/>
                </a:solidFill>
                <a:latin typeface="+mn-lt"/>
              </a:defRPr>
            </a:lvl1pPr>
          </a:lstStyle>
          <a:p>
            <a:pPr>
              <a:defRPr/>
            </a:pPr>
            <a:endParaRPr lang="en-US" dirty="0"/>
          </a:p>
        </p:txBody>
      </p:sp>
      <p:sp>
        <p:nvSpPr>
          <p:cNvPr id="1030" name="Rectangle 6"/>
          <p:cNvSpPr>
            <a:spLocks noGrp="1" noChangeArrowheads="1"/>
          </p:cNvSpPr>
          <p:nvPr>
            <p:ph type="sldNum" sz="quarter" idx="4"/>
          </p:nvPr>
        </p:nvSpPr>
        <p:spPr bwMode="auto">
          <a:xfrm>
            <a:off x="65532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solidFill>
                  <a:srgbClr val="002368"/>
                </a:solidFill>
                <a:latin typeface="+mn-lt"/>
              </a:defRPr>
            </a:lvl1pPr>
          </a:lstStyle>
          <a:p>
            <a:pPr>
              <a:defRPr/>
            </a:pPr>
            <a:fld id="{95701741-7368-4577-B3C8-52E56BDA4E1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07"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Trebuchet MS" pitchFamily="34" charset="0"/>
        </a:defRPr>
      </a:lvl2pPr>
      <a:lvl3pPr algn="l" rtl="0" eaLnBrk="0" fontAlgn="base" hangingPunct="0">
        <a:spcBef>
          <a:spcPct val="0"/>
        </a:spcBef>
        <a:spcAft>
          <a:spcPct val="0"/>
        </a:spcAft>
        <a:defRPr sz="3000">
          <a:solidFill>
            <a:schemeClr val="bg1"/>
          </a:solidFill>
          <a:latin typeface="Trebuchet MS" pitchFamily="34" charset="0"/>
        </a:defRPr>
      </a:lvl3pPr>
      <a:lvl4pPr algn="l" rtl="0" eaLnBrk="0" fontAlgn="base" hangingPunct="0">
        <a:spcBef>
          <a:spcPct val="0"/>
        </a:spcBef>
        <a:spcAft>
          <a:spcPct val="0"/>
        </a:spcAft>
        <a:defRPr sz="3000">
          <a:solidFill>
            <a:schemeClr val="bg1"/>
          </a:solidFill>
          <a:latin typeface="Trebuchet MS" pitchFamily="34" charset="0"/>
        </a:defRPr>
      </a:lvl4pPr>
      <a:lvl5pPr algn="l" rtl="0" eaLnBrk="0" fontAlgn="base" hangingPunct="0">
        <a:spcBef>
          <a:spcPct val="0"/>
        </a:spcBef>
        <a:spcAft>
          <a:spcPct val="0"/>
        </a:spcAft>
        <a:defRPr sz="3000">
          <a:solidFill>
            <a:schemeClr val="bg1"/>
          </a:solidFill>
          <a:latin typeface="Trebuchet MS" pitchFamily="34" charset="0"/>
        </a:defRPr>
      </a:lvl5pPr>
      <a:lvl6pPr marL="457200" algn="l" rtl="0" fontAlgn="base">
        <a:spcBef>
          <a:spcPct val="0"/>
        </a:spcBef>
        <a:spcAft>
          <a:spcPct val="0"/>
        </a:spcAft>
        <a:defRPr sz="3000">
          <a:solidFill>
            <a:schemeClr val="bg1"/>
          </a:solidFill>
          <a:latin typeface="Trebuchet MS" pitchFamily="34" charset="0"/>
        </a:defRPr>
      </a:lvl6pPr>
      <a:lvl7pPr marL="914400" algn="l" rtl="0" fontAlgn="base">
        <a:spcBef>
          <a:spcPct val="0"/>
        </a:spcBef>
        <a:spcAft>
          <a:spcPct val="0"/>
        </a:spcAft>
        <a:defRPr sz="3000">
          <a:solidFill>
            <a:schemeClr val="bg1"/>
          </a:solidFill>
          <a:latin typeface="Trebuchet MS" pitchFamily="34" charset="0"/>
        </a:defRPr>
      </a:lvl7pPr>
      <a:lvl8pPr marL="1371600" algn="l" rtl="0" fontAlgn="base">
        <a:spcBef>
          <a:spcPct val="0"/>
        </a:spcBef>
        <a:spcAft>
          <a:spcPct val="0"/>
        </a:spcAft>
        <a:defRPr sz="3000">
          <a:solidFill>
            <a:schemeClr val="bg1"/>
          </a:solidFill>
          <a:latin typeface="Trebuchet MS" pitchFamily="34" charset="0"/>
        </a:defRPr>
      </a:lvl8pPr>
      <a:lvl9pPr marL="1828800" algn="l" rtl="0" fontAlgn="base">
        <a:spcBef>
          <a:spcPct val="0"/>
        </a:spcBef>
        <a:spcAft>
          <a:spcPct val="0"/>
        </a:spcAft>
        <a:defRPr sz="3000">
          <a:solidFill>
            <a:schemeClr val="bg1"/>
          </a:solidFill>
          <a:latin typeface="Trebuchet MS" pitchFamily="34" charset="0"/>
        </a:defRPr>
      </a:lvl9pPr>
    </p:titleStyle>
    <p:bodyStyle>
      <a:lvl1pPr marL="342900" indent="-342900" algn="l" rtl="0" eaLnBrk="0" fontAlgn="base" hangingPunct="0">
        <a:spcBef>
          <a:spcPct val="20000"/>
        </a:spcBef>
        <a:spcAft>
          <a:spcPct val="0"/>
        </a:spcAft>
        <a:buChar char="•"/>
        <a:defRPr sz="2200">
          <a:solidFill>
            <a:srgbClr val="002368"/>
          </a:solidFill>
          <a:latin typeface="+mn-lt"/>
          <a:ea typeface="+mn-ea"/>
          <a:cs typeface="+mn-cs"/>
        </a:defRPr>
      </a:lvl1pPr>
      <a:lvl2pPr marL="742950" indent="-285750" algn="l" rtl="0" eaLnBrk="0" fontAlgn="base" hangingPunct="0">
        <a:spcBef>
          <a:spcPct val="20000"/>
        </a:spcBef>
        <a:spcAft>
          <a:spcPct val="0"/>
        </a:spcAft>
        <a:buChar char="–"/>
        <a:defRPr sz="2000">
          <a:solidFill>
            <a:srgbClr val="002368"/>
          </a:solidFill>
          <a:latin typeface="+mn-lt"/>
        </a:defRPr>
      </a:lvl2pPr>
      <a:lvl3pPr marL="1143000" indent="-228600" algn="l" rtl="0" eaLnBrk="0" fontAlgn="base" hangingPunct="0">
        <a:spcBef>
          <a:spcPct val="20000"/>
        </a:spcBef>
        <a:spcAft>
          <a:spcPct val="0"/>
        </a:spcAft>
        <a:buChar char="•"/>
        <a:defRPr sz="2400">
          <a:solidFill>
            <a:srgbClr val="002368"/>
          </a:solidFill>
          <a:latin typeface="+mn-lt"/>
        </a:defRPr>
      </a:lvl3pPr>
      <a:lvl4pPr marL="1600200" indent="-228600" algn="l" rtl="0" eaLnBrk="0" fontAlgn="base" hangingPunct="0">
        <a:spcBef>
          <a:spcPct val="20000"/>
        </a:spcBef>
        <a:spcAft>
          <a:spcPct val="0"/>
        </a:spcAft>
        <a:buChar char="–"/>
        <a:defRPr sz="2000">
          <a:solidFill>
            <a:srgbClr val="002368"/>
          </a:solidFill>
          <a:latin typeface="+mn-lt"/>
        </a:defRPr>
      </a:lvl4pPr>
      <a:lvl5pPr marL="2057400" indent="-228600" algn="l" rtl="0" eaLnBrk="0" fontAlgn="base" hangingPunct="0">
        <a:spcBef>
          <a:spcPct val="20000"/>
        </a:spcBef>
        <a:spcAft>
          <a:spcPct val="0"/>
        </a:spcAft>
        <a:buChar char="»"/>
        <a:defRPr sz="2000">
          <a:solidFill>
            <a:srgbClr val="002368"/>
          </a:solidFill>
          <a:latin typeface="+mn-lt"/>
        </a:defRPr>
      </a:lvl5pPr>
      <a:lvl6pPr marL="2514600" indent="-228600" algn="l" rtl="0" fontAlgn="base">
        <a:spcBef>
          <a:spcPct val="20000"/>
        </a:spcBef>
        <a:spcAft>
          <a:spcPct val="0"/>
        </a:spcAft>
        <a:buChar char="»"/>
        <a:defRPr>
          <a:solidFill>
            <a:srgbClr val="002368"/>
          </a:solidFill>
          <a:latin typeface="+mn-lt"/>
        </a:defRPr>
      </a:lvl6pPr>
      <a:lvl7pPr marL="2971800" indent="-228600" algn="l" rtl="0" fontAlgn="base">
        <a:spcBef>
          <a:spcPct val="20000"/>
        </a:spcBef>
        <a:spcAft>
          <a:spcPct val="0"/>
        </a:spcAft>
        <a:buChar char="»"/>
        <a:defRPr>
          <a:solidFill>
            <a:srgbClr val="002368"/>
          </a:solidFill>
          <a:latin typeface="+mn-lt"/>
        </a:defRPr>
      </a:lvl7pPr>
      <a:lvl8pPr marL="3429000" indent="-228600" algn="l" rtl="0" fontAlgn="base">
        <a:spcBef>
          <a:spcPct val="20000"/>
        </a:spcBef>
        <a:spcAft>
          <a:spcPct val="0"/>
        </a:spcAft>
        <a:buChar char="»"/>
        <a:defRPr>
          <a:solidFill>
            <a:srgbClr val="002368"/>
          </a:solidFill>
          <a:latin typeface="+mn-lt"/>
        </a:defRPr>
      </a:lvl8pPr>
      <a:lvl9pPr marL="3886200" indent="-228600" algn="l" rtl="0" fontAlgn="base">
        <a:spcBef>
          <a:spcPct val="20000"/>
        </a:spcBef>
        <a:spcAft>
          <a:spcPct val="0"/>
        </a:spcAft>
        <a:buChar char="»"/>
        <a:defRPr>
          <a:solidFill>
            <a:srgbClr val="00236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6400800" y="5638800"/>
            <a:ext cx="2438400" cy="533400"/>
          </a:xfrm>
        </p:spPr>
        <p:txBody>
          <a:bodyPr/>
          <a:lstStyle/>
          <a:p>
            <a:pPr eaLnBrk="1" hangingPunct="1"/>
            <a:r>
              <a:rPr lang="en-US" altLang="en-US" dirty="0"/>
              <a:t>Samuel Lukas</a:t>
            </a:r>
          </a:p>
        </p:txBody>
      </p:sp>
      <p:sp>
        <p:nvSpPr>
          <p:cNvPr id="3075" name="Rectangle 3"/>
          <p:cNvSpPr>
            <a:spLocks noChangeArrowheads="1"/>
          </p:cNvSpPr>
          <p:nvPr/>
        </p:nvSpPr>
        <p:spPr bwMode="auto">
          <a:xfrm>
            <a:off x="3200400" y="457200"/>
            <a:ext cx="365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r" eaLnBrk="1" hangingPunct="1">
              <a:spcBef>
                <a:spcPct val="0"/>
              </a:spcBef>
              <a:buFontTx/>
              <a:buNone/>
            </a:pPr>
            <a:r>
              <a:rPr lang="en-US" altLang="en-US" sz="3200" dirty="0">
                <a:solidFill>
                  <a:schemeClr val="bg1"/>
                </a:solidFill>
                <a:latin typeface="Arial" charset="0"/>
              </a:rPr>
              <a:t>Computer Science</a:t>
            </a:r>
            <a:endParaRPr lang="id-ID" altLang="en-US" sz="3200" dirty="0">
              <a:solidFill>
                <a:schemeClr val="bg1"/>
              </a:solidFill>
              <a:latin typeface="Arial" charset="0"/>
            </a:endParaRPr>
          </a:p>
        </p:txBody>
      </p:sp>
      <p:sp>
        <p:nvSpPr>
          <p:cNvPr id="3076" name="TextBox 4"/>
          <p:cNvSpPr txBox="1">
            <a:spLocks noChangeArrowheads="1"/>
          </p:cNvSpPr>
          <p:nvPr/>
        </p:nvSpPr>
        <p:spPr bwMode="auto">
          <a:xfrm>
            <a:off x="381000" y="3276600"/>
            <a:ext cx="8458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ctr" eaLnBrk="1" hangingPunct="1">
              <a:spcBef>
                <a:spcPct val="0"/>
              </a:spcBef>
              <a:buFontTx/>
              <a:buNone/>
            </a:pPr>
            <a:r>
              <a:rPr lang="en-US" altLang="en-US" sz="6000" b="1" dirty="0">
                <a:solidFill>
                  <a:schemeClr val="bg1"/>
                </a:solidFill>
                <a:latin typeface="Arial" charset="0"/>
              </a:rPr>
              <a:t>Analysis Algorithms</a:t>
            </a:r>
            <a:endParaRPr lang="id-ID" altLang="en-US" sz="6000" b="1" dirty="0">
              <a:solidFill>
                <a:schemeClr val="bg1"/>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t>Number of Steps of Example 3 </a:t>
            </a:r>
            <a:endParaRPr lang="en-US" dirty="0"/>
          </a:p>
        </p:txBody>
      </p:sp>
      <p:sp>
        <p:nvSpPr>
          <p:cNvPr id="4" name="Rectangle 3"/>
          <p:cNvSpPr/>
          <p:nvPr/>
        </p:nvSpPr>
        <p:spPr>
          <a:xfrm>
            <a:off x="381000" y="1905000"/>
            <a:ext cx="4114800" cy="3108543"/>
          </a:xfrm>
          <a:prstGeom prst="rect">
            <a:avLst/>
          </a:prstGeom>
        </p:spPr>
        <p:txBody>
          <a:bodyPr wrap="square">
            <a:spAutoFit/>
          </a:bodyPr>
          <a:lstStyle/>
          <a:p>
            <a:pPr algn="l"/>
            <a:r>
              <a:rPr lang="en-US" sz="2800" dirty="0"/>
              <a:t>The Euclid’s algorithms  </a:t>
            </a:r>
          </a:p>
          <a:p>
            <a:pPr marL="457200" indent="0" algn="l">
              <a:spcBef>
                <a:spcPts val="0"/>
              </a:spcBef>
              <a:buNone/>
            </a:pPr>
            <a:r>
              <a:rPr lang="en-US" sz="2800" dirty="0"/>
              <a:t>function </a:t>
            </a:r>
            <a:r>
              <a:rPr lang="en-US" sz="2800" dirty="0" err="1"/>
              <a:t>gcd</a:t>
            </a:r>
            <a:r>
              <a:rPr lang="en-US" sz="2800" dirty="0"/>
              <a:t>(m, n) </a:t>
            </a:r>
          </a:p>
          <a:p>
            <a:pPr marL="457200" indent="0" algn="l">
              <a:spcBef>
                <a:spcPts val="0"/>
              </a:spcBef>
              <a:buNone/>
            </a:pPr>
            <a:r>
              <a:rPr lang="en-US" sz="2800" dirty="0"/>
              <a:t>    while n ≠ 0 </a:t>
            </a:r>
          </a:p>
          <a:p>
            <a:pPr marL="457200" indent="0" algn="l">
              <a:spcBef>
                <a:spcPts val="0"/>
              </a:spcBef>
              <a:buNone/>
            </a:pPr>
            <a:r>
              <a:rPr lang="en-US" sz="2800" dirty="0"/>
              <a:t>           t := n</a:t>
            </a:r>
          </a:p>
          <a:p>
            <a:pPr marL="457200" indent="0" algn="l">
              <a:spcBef>
                <a:spcPts val="0"/>
              </a:spcBef>
              <a:buNone/>
            </a:pPr>
            <a:r>
              <a:rPr lang="en-US" sz="2800" dirty="0"/>
              <a:t>           n := m mod n </a:t>
            </a:r>
          </a:p>
          <a:p>
            <a:pPr marL="457200" indent="0" algn="l">
              <a:spcBef>
                <a:spcPts val="0"/>
              </a:spcBef>
              <a:buNone/>
            </a:pPr>
            <a:r>
              <a:rPr lang="en-US" sz="2800" dirty="0"/>
              <a:t>           m := t </a:t>
            </a:r>
          </a:p>
          <a:p>
            <a:pPr marL="457200" indent="0" algn="l">
              <a:spcBef>
                <a:spcPts val="0"/>
              </a:spcBef>
              <a:buNone/>
            </a:pPr>
            <a:r>
              <a:rPr lang="en-US" sz="2800" dirty="0"/>
              <a:t>     return m</a:t>
            </a:r>
          </a:p>
        </p:txBody>
      </p:sp>
      <mc:AlternateContent xmlns:mc="http://schemas.openxmlformats.org/markup-compatibility/2006" xmlns:a14="http://schemas.microsoft.com/office/drawing/2010/main">
        <mc:Choice Requires="a14">
          <p:sp>
            <p:nvSpPr>
              <p:cNvPr id="6" name="Rectangle 5"/>
              <p:cNvSpPr/>
              <p:nvPr/>
            </p:nvSpPr>
            <p:spPr>
              <a:xfrm>
                <a:off x="4644390" y="2895600"/>
                <a:ext cx="3810000" cy="1569660"/>
              </a:xfrm>
              <a:prstGeom prst="rect">
                <a:avLst/>
              </a:prstGeom>
              <a:solidFill>
                <a:srgbClr val="FFC000"/>
              </a:solidFill>
            </p:spPr>
            <p:txBody>
              <a:bodyPr wrap="square">
                <a:spAutoFit/>
              </a:bodyPr>
              <a:lstStyle/>
              <a:p>
                <a:pPr algn="l"/>
                <a:r>
                  <a:rPr lang="en-US" sz="2400" dirty="0"/>
                  <a:t>Function </a:t>
                </a:r>
                <a:r>
                  <a:rPr lang="en-US" sz="2400" dirty="0" err="1"/>
                  <a:t>euclid</a:t>
                </a:r>
                <a:r>
                  <a:rPr lang="en-US" sz="2400" dirty="0"/>
                  <a:t> (m, n)</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if (n </a:t>
                </a:r>
                <a14:m>
                  <m:oMath xmlns:m="http://schemas.openxmlformats.org/officeDocument/2006/math">
                    <m:r>
                      <a:rPr lang="en-US" sz="2400" b="0" i="1" dirty="0" smtClean="0">
                        <a:latin typeface="Cambria Math"/>
                        <a:ea typeface="Cambria Math"/>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 return m</a:t>
                </a:r>
              </a:p>
              <a:p>
                <a:pPr algn="l"/>
                <a:r>
                  <a:rPr lang="en-US" sz="2400" dirty="0">
                    <a:latin typeface="Times New Roman" panose="02020603050405020304" pitchFamily="18" charset="0"/>
                    <a:cs typeface="Times New Roman" panose="02020603050405020304" pitchFamily="18" charset="0"/>
                  </a:rPr>
                  <a:t>else </a:t>
                </a:r>
              </a:p>
              <a:p>
                <a:pPr algn="l"/>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euclid</a:t>
                </a:r>
                <a:r>
                  <a:rPr lang="en-US" sz="2400" dirty="0">
                    <a:latin typeface="Times New Roman" panose="02020603050405020304" pitchFamily="18" charset="0"/>
                    <a:cs typeface="Times New Roman" panose="02020603050405020304" pitchFamily="18" charset="0"/>
                  </a:rPr>
                  <a:t> (n, m mod n);</a:t>
                </a:r>
              </a:p>
            </p:txBody>
          </p:sp>
        </mc:Choice>
        <mc:Fallback xmlns="">
          <p:sp>
            <p:nvSpPr>
              <p:cNvPr id="6" name="Rectangle 5"/>
              <p:cNvSpPr>
                <a:spLocks noRot="1" noChangeAspect="1" noMove="1" noResize="1" noEditPoints="1" noAdjustHandles="1" noChangeArrowheads="1" noChangeShapeType="1" noTextEdit="1"/>
              </p:cNvSpPr>
              <p:nvPr/>
            </p:nvSpPr>
            <p:spPr>
              <a:xfrm>
                <a:off x="4644390" y="2895600"/>
                <a:ext cx="3810000" cy="1569660"/>
              </a:xfrm>
              <a:prstGeom prst="rect">
                <a:avLst/>
              </a:prstGeom>
              <a:blipFill rotWithShape="1">
                <a:blip r:embed="rId2"/>
                <a:stretch>
                  <a:fillRect l="-2560" t="-3113" r="-1440" b="-8171"/>
                </a:stretch>
              </a:blipFill>
            </p:spPr>
            <p:txBody>
              <a:bodyPr/>
              <a:lstStyle/>
              <a:p>
                <a:r>
                  <a:rPr lang="en-US">
                    <a:noFill/>
                  </a:rPr>
                  <a:t> </a:t>
                </a:r>
              </a:p>
            </p:txBody>
          </p:sp>
        </mc:Fallback>
      </mc:AlternateContent>
      <p:sp>
        <p:nvSpPr>
          <p:cNvPr id="7" name="TextBox 6"/>
          <p:cNvSpPr txBox="1"/>
          <p:nvPr/>
        </p:nvSpPr>
        <p:spPr>
          <a:xfrm>
            <a:off x="5181600" y="2286000"/>
            <a:ext cx="2735580" cy="461665"/>
          </a:xfrm>
          <a:prstGeom prst="rect">
            <a:avLst/>
          </a:prstGeom>
          <a:noFill/>
        </p:spPr>
        <p:txBody>
          <a:bodyPr wrap="square" rtlCol="0">
            <a:spAutoFit/>
          </a:bodyPr>
          <a:lstStyle/>
          <a:p>
            <a:pPr algn="l"/>
            <a:r>
              <a:rPr lang="en-US" sz="2400" dirty="0"/>
              <a:t>Recursive process</a:t>
            </a:r>
          </a:p>
        </p:txBody>
      </p:sp>
      <mc:AlternateContent xmlns:mc="http://schemas.openxmlformats.org/markup-compatibility/2006" xmlns:a14="http://schemas.microsoft.com/office/drawing/2010/main">
        <mc:Choice Requires="a14">
          <p:sp>
            <p:nvSpPr>
              <p:cNvPr id="8" name="TextBox 7"/>
              <p:cNvSpPr txBox="1"/>
              <p:nvPr/>
            </p:nvSpPr>
            <p:spPr>
              <a:xfrm>
                <a:off x="304800" y="5013543"/>
                <a:ext cx="8534400" cy="1130887"/>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sz="2000" b="0" i="1" smtClean="0">
                          <a:latin typeface="Cambria Math"/>
                        </a:rPr>
                        <m:t>𝑖𝑓</m:t>
                      </m:r>
                      <m:r>
                        <a:rPr lang="en-US" sz="2000" b="0" i="1" smtClean="0">
                          <a:latin typeface="Cambria Math"/>
                        </a:rPr>
                        <m:t> </m:t>
                      </m:r>
                      <m:r>
                        <a:rPr lang="en-US" sz="2000" b="0" i="1" smtClean="0">
                          <a:latin typeface="Cambria Math"/>
                        </a:rPr>
                        <m:t>𝑚</m:t>
                      </m:r>
                      <m:r>
                        <a:rPr lang="en-US" sz="2000" b="0" i="1" smtClean="0">
                          <a:latin typeface="Cambria Math"/>
                        </a:rPr>
                        <m:t>&gt;</m:t>
                      </m:r>
                      <m:r>
                        <a:rPr lang="en-US" sz="2000" b="0" i="1" smtClean="0">
                          <a:latin typeface="Cambria Math"/>
                        </a:rPr>
                        <m:t>𝑛</m:t>
                      </m:r>
                      <m:r>
                        <a:rPr lang="en-US" sz="2000" b="0" i="1" smtClean="0">
                          <a:latin typeface="Cambria Math"/>
                        </a:rPr>
                        <m:t>&gt;0, </m:t>
                      </m:r>
                      <m:r>
                        <a:rPr lang="en-US" sz="2000" b="0" i="1" smtClean="0">
                          <a:latin typeface="Cambria Math"/>
                        </a:rPr>
                        <m:t>𝑎𝑙𝑔𝑜𝑟𝑖𝑡h𝑚</m:t>
                      </m:r>
                      <m:r>
                        <a:rPr lang="en-US" sz="2000" b="0" i="1" smtClean="0">
                          <a:latin typeface="Cambria Math"/>
                        </a:rPr>
                        <m:t> </m:t>
                      </m:r>
                      <m:r>
                        <a:rPr lang="en-US" sz="2000" b="0" i="1" smtClean="0">
                          <a:latin typeface="Cambria Math"/>
                        </a:rPr>
                        <m:t>𝑡𝑒𝑟𝑚𝑖𝑛𝑎𝑡𝑒𝑠</m:t>
                      </m:r>
                      <m:r>
                        <a:rPr lang="en-US" sz="2000" b="0" i="1" smtClean="0">
                          <a:latin typeface="Cambria Math"/>
                        </a:rPr>
                        <m:t> </m:t>
                      </m:r>
                      <m:r>
                        <a:rPr lang="en-US" sz="2000" b="0" i="1" smtClean="0">
                          <a:latin typeface="Cambria Math"/>
                        </a:rPr>
                        <m:t>𝑎𝑓𝑡𝑒𝑟</m:t>
                      </m:r>
                      <m:r>
                        <a:rPr lang="en-US" sz="2000" b="0" i="1" smtClean="0">
                          <a:latin typeface="Cambria Math"/>
                        </a:rPr>
                        <m:t> </m:t>
                      </m:r>
                      <m:r>
                        <a:rPr lang="en-US" sz="2000" b="0" i="1" smtClean="0">
                          <a:latin typeface="Cambria Math"/>
                        </a:rPr>
                        <m:t>𝑎𝑡</m:t>
                      </m:r>
                      <m:r>
                        <a:rPr lang="en-US" sz="2000" b="0" i="1" smtClean="0">
                          <a:latin typeface="Cambria Math"/>
                        </a:rPr>
                        <m:t> </m:t>
                      </m:r>
                      <m:r>
                        <a:rPr lang="en-US" sz="2000" b="0" i="1" smtClean="0">
                          <a:latin typeface="Cambria Math"/>
                        </a:rPr>
                        <m:t>𝑚𝑜𝑠𝑡</m:t>
                      </m:r>
                      <m:r>
                        <a:rPr lang="en-US" sz="2000" b="0" i="1" smtClean="0">
                          <a:latin typeface="Cambria Math"/>
                        </a:rPr>
                        <m:t> </m:t>
                      </m:r>
                    </m:oMath>
                  </m:oMathPara>
                </a14:m>
                <a:endParaRPr lang="en-US" sz="2000" b="0" i="1" dirty="0">
                  <a:latin typeface="Cambria Math"/>
                </a:endParaRPr>
              </a:p>
              <a:p>
                <a:pPr algn="just"/>
                <a14:m>
                  <m:oMathPara xmlns:m="http://schemas.openxmlformats.org/officeDocument/2006/math">
                    <m:oMathParaPr>
                      <m:jc m:val="centerGroup"/>
                    </m:oMathParaPr>
                    <m:oMath xmlns:m="http://schemas.openxmlformats.org/officeDocument/2006/math">
                      <m:r>
                        <a:rPr lang="en-US" sz="2000" b="0" i="1" smtClean="0">
                          <a:latin typeface="Cambria Math"/>
                        </a:rPr>
                        <m:t>1+</m:t>
                      </m:r>
                      <m:sSub>
                        <m:sSubPr>
                          <m:ctrlPr>
                            <a:rPr lang="en-US" sz="2000" b="0" i="1" smtClean="0">
                              <a:latin typeface="Cambria Math" panose="02040503050406030204" pitchFamily="18" charset="0"/>
                            </a:rPr>
                          </m:ctrlPr>
                        </m:sSubPr>
                        <m:e>
                          <m:r>
                            <a:rPr lang="en-US" sz="2000" b="0" i="1" smtClean="0">
                              <a:latin typeface="Cambria Math"/>
                            </a:rPr>
                            <m:t>𝑙𝑜𝑔</m:t>
                          </m:r>
                        </m:e>
                        <m:sub>
                          <m:r>
                            <a:rPr lang="en-US" sz="2000" b="0" i="1" smtClean="0">
                              <a:latin typeface="Cambria Math"/>
                              <a:ea typeface="Cambria Math"/>
                            </a:rPr>
                            <m:t>∅</m:t>
                          </m:r>
                        </m:sub>
                      </m:sSub>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a:rPr>
                                <m:t>𝑛</m:t>
                              </m:r>
                            </m:num>
                            <m:den>
                              <m:func>
                                <m:funcPr>
                                  <m:ctrlPr>
                                    <a:rPr lang="en-US" sz="2000" b="0" i="1" smtClean="0">
                                      <a:latin typeface="Cambria Math" panose="02040503050406030204" pitchFamily="18" charset="0"/>
                                    </a:rPr>
                                  </m:ctrlPr>
                                </m:funcPr>
                                <m:fName>
                                  <m:r>
                                    <m:rPr>
                                      <m:sty m:val="p"/>
                                    </m:rPr>
                                    <a:rPr lang="en-US" sz="2000" b="0" i="0" smtClean="0">
                                      <a:latin typeface="Cambria Math"/>
                                    </a:rPr>
                                    <m:t>gcd</m:t>
                                  </m:r>
                                </m:fName>
                                <m:e>
                                  <m:d>
                                    <m:dPr>
                                      <m:ctrlPr>
                                        <a:rPr lang="en-US" sz="2000" b="0" i="1" smtClean="0">
                                          <a:latin typeface="Cambria Math" panose="02040503050406030204" pitchFamily="18" charset="0"/>
                                        </a:rPr>
                                      </m:ctrlPr>
                                    </m:dPr>
                                    <m:e>
                                      <m:r>
                                        <a:rPr lang="en-US" sz="2000" b="0" i="1" smtClean="0">
                                          <a:latin typeface="Cambria Math"/>
                                        </a:rPr>
                                        <m:t>𝑚</m:t>
                                      </m:r>
                                      <m:r>
                                        <a:rPr lang="en-US" sz="2000" b="0" i="1" smtClean="0">
                                          <a:latin typeface="Cambria Math"/>
                                        </a:rPr>
                                        <m:t>,</m:t>
                                      </m:r>
                                      <m:r>
                                        <a:rPr lang="en-US" sz="2000" b="0" i="1" smtClean="0">
                                          <a:latin typeface="Cambria Math"/>
                                        </a:rPr>
                                        <m:t>𝑛</m:t>
                                      </m:r>
                                    </m:e>
                                  </m:d>
                                </m:e>
                              </m:func>
                            </m:den>
                          </m:f>
                        </m:e>
                      </m:d>
                      <m:r>
                        <a:rPr lang="en-US" sz="2000" b="0" i="1" smtClean="0">
                          <a:latin typeface="Cambria Math"/>
                        </a:rPr>
                        <m:t>𝑖𝑡𝑒𝑟𝑎𝑡𝑖𝑜𝑛𝑠</m:t>
                      </m:r>
                      <m:r>
                        <a:rPr lang="en-US" sz="2000" b="0" i="1" smtClean="0">
                          <a:latin typeface="Cambria Math"/>
                        </a:rPr>
                        <m:t>, </m:t>
                      </m:r>
                      <m:r>
                        <a:rPr lang="en-US" sz="2000" b="0" i="1" smtClean="0">
                          <a:latin typeface="Cambria Math"/>
                        </a:rPr>
                        <m:t>𝑤h𝑒𝑟𝑒</m:t>
                      </m:r>
                      <m:r>
                        <a:rPr lang="en-US" sz="2000" b="0" i="1" smtClean="0">
                          <a:latin typeface="Cambria Math"/>
                        </a:rPr>
                        <m:t> ∅=</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1+</m:t>
                          </m:r>
                          <m:rad>
                            <m:radPr>
                              <m:degHide m:val="on"/>
                              <m:ctrlPr>
                                <a:rPr lang="en-US" sz="2000" b="0" i="1" smtClean="0">
                                  <a:latin typeface="Cambria Math" panose="02040503050406030204" pitchFamily="18" charset="0"/>
                                  <a:ea typeface="Cambria Math"/>
                                </a:rPr>
                              </m:ctrlPr>
                            </m:radPr>
                            <m:deg/>
                            <m:e>
                              <m:r>
                                <a:rPr lang="en-US" sz="2000" b="0" i="1" smtClean="0">
                                  <a:latin typeface="Cambria Math"/>
                                  <a:ea typeface="Cambria Math"/>
                                </a:rPr>
                                <m:t>5</m:t>
                              </m:r>
                            </m:e>
                          </m:rad>
                        </m:num>
                        <m:den>
                          <m:r>
                            <a:rPr lang="en-US" sz="2000" b="0" i="1" smtClean="0">
                              <a:latin typeface="Cambria Math"/>
                              <a:ea typeface="Cambria Math"/>
                            </a:rPr>
                            <m:t>2</m:t>
                          </m:r>
                        </m:den>
                      </m:f>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04800" y="5013543"/>
                <a:ext cx="8534400" cy="1130887"/>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6337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ltLang="en-US" sz="3600" b="1" dirty="0"/>
              <a:t>Evaluation of an Algorithms </a:t>
            </a:r>
            <a:endParaRPr lang="id-ID" altLang="en-US" sz="3600" b="1" dirty="0"/>
          </a:p>
        </p:txBody>
      </p:sp>
      <p:sp>
        <p:nvSpPr>
          <p:cNvPr id="5" name="Content Placeholder 10"/>
          <p:cNvSpPr>
            <a:spLocks noGrp="1"/>
          </p:cNvSpPr>
          <p:nvPr>
            <p:ph idx="1"/>
          </p:nvPr>
        </p:nvSpPr>
        <p:spPr>
          <a:xfrm>
            <a:off x="457200" y="1971764"/>
            <a:ext cx="8153400" cy="4267200"/>
          </a:xfrm>
        </p:spPr>
        <p:txBody>
          <a:bodyPr/>
          <a:lstStyle/>
          <a:p>
            <a:pPr lvl="0"/>
            <a:r>
              <a:rPr lang="en-GB" sz="2400" dirty="0"/>
              <a:t>Execution time</a:t>
            </a:r>
          </a:p>
          <a:p>
            <a:pPr lvl="0"/>
            <a:r>
              <a:rPr lang="en-GB" sz="2400" dirty="0"/>
              <a:t>Memory needed</a:t>
            </a:r>
          </a:p>
          <a:p>
            <a:pPr lvl="0"/>
            <a:r>
              <a:rPr lang="en-GB" sz="2400" dirty="0"/>
              <a:t>Clearness of the algorithms </a:t>
            </a:r>
            <a:endParaRPr lang="en-US" sz="2400" dirty="0"/>
          </a:p>
          <a:p>
            <a:pPr marL="0" indent="0">
              <a:buFontTx/>
              <a:buNone/>
              <a:defRPr/>
            </a:pPr>
            <a:endParaRPr lang="en-US" sz="3200" dirty="0"/>
          </a:p>
        </p:txBody>
      </p:sp>
      <p:sp>
        <p:nvSpPr>
          <p:cNvPr id="2" name="TextBox 1"/>
          <p:cNvSpPr txBox="1"/>
          <p:nvPr/>
        </p:nvSpPr>
        <p:spPr>
          <a:xfrm>
            <a:off x="533400" y="3505200"/>
            <a:ext cx="8001000" cy="1200329"/>
          </a:xfrm>
          <a:prstGeom prst="rect">
            <a:avLst/>
          </a:prstGeom>
          <a:noFill/>
        </p:spPr>
        <p:txBody>
          <a:bodyPr wrap="square" rtlCol="0">
            <a:spAutoFit/>
          </a:bodyPr>
          <a:lstStyle/>
          <a:p>
            <a:pPr algn="just"/>
            <a:r>
              <a:rPr lang="en-US" sz="2400" dirty="0"/>
              <a:t>Execution time is proportional with the number of steps of the program. The bigger the number of steps than execution time is longer. </a:t>
            </a:r>
          </a:p>
        </p:txBody>
      </p:sp>
    </p:spTree>
    <p:extLst>
      <p:ext uri="{BB962C8B-B14F-4D97-AF65-F5344CB8AC3E}">
        <p14:creationId xmlns:p14="http://schemas.microsoft.com/office/powerpoint/2010/main" val="48140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lstStyle/>
          <a:p>
            <a:pPr algn="just"/>
            <a:r>
              <a:rPr lang="en-US" dirty="0"/>
              <a:t>Given N positive integers as S(n) and given a value K. Find how many clusters can be made from that positive integers. Two integers belong to the same cluster if there difference is no larger than K </a:t>
            </a:r>
          </a:p>
          <a:p>
            <a:pPr algn="just"/>
            <a:endParaRPr lang="en-US" dirty="0"/>
          </a:p>
          <a:p>
            <a:pPr algn="just"/>
            <a:r>
              <a:rPr lang="en-US" dirty="0"/>
              <a:t>Some examples </a:t>
            </a:r>
          </a:p>
          <a:p>
            <a:pPr marL="0" indent="0" algn="just">
              <a:buNone/>
            </a:pPr>
            <a:r>
              <a:rPr lang="en-US" dirty="0"/>
              <a:t>S(n) = {2,6,1,7,3,4,9}  K = 1  </a:t>
            </a:r>
            <a:r>
              <a:rPr lang="en-US" dirty="0">
                <a:sym typeface="Wingdings" panose="05000000000000000000" pitchFamily="2" charset="2"/>
              </a:rPr>
              <a:t> Cluster = {{1,2,3,4},{6,7},{9}}</a:t>
            </a:r>
          </a:p>
          <a:p>
            <a:pPr marL="0" indent="0" algn="just">
              <a:buNone/>
            </a:pPr>
            <a:r>
              <a:rPr lang="en-US" dirty="0"/>
              <a:t>S(n) = {2,6,1,7,3,4,9}  K = 2  </a:t>
            </a:r>
            <a:r>
              <a:rPr lang="en-US" dirty="0">
                <a:sym typeface="Wingdings" panose="05000000000000000000" pitchFamily="2" charset="2"/>
              </a:rPr>
              <a:t> Cluster = {1,2,3,46,7,9} </a:t>
            </a:r>
            <a:r>
              <a:rPr lang="en-US" dirty="0"/>
              <a:t> </a:t>
            </a:r>
          </a:p>
          <a:p>
            <a:pPr marL="0" indent="0" algn="just">
              <a:buNone/>
            </a:pPr>
            <a:r>
              <a:rPr lang="en-US" dirty="0"/>
              <a:t>S(n) = {15,1,20,4,17}  K = 5  </a:t>
            </a:r>
            <a:r>
              <a:rPr lang="en-US" dirty="0">
                <a:sym typeface="Wingdings" panose="05000000000000000000" pitchFamily="2" charset="2"/>
              </a:rPr>
              <a:t> Cluster = {{1,4},{15,17,20}} </a:t>
            </a:r>
          </a:p>
          <a:p>
            <a:pPr marL="0" indent="0" algn="just">
              <a:buNone/>
            </a:pPr>
            <a:r>
              <a:rPr lang="en-US" dirty="0"/>
              <a:t> </a:t>
            </a:r>
          </a:p>
          <a:p>
            <a:pPr algn="just"/>
            <a:endParaRPr lang="en-US" dirty="0"/>
          </a:p>
        </p:txBody>
      </p:sp>
    </p:spTree>
    <p:extLst>
      <p:ext uri="{BB962C8B-B14F-4D97-AF65-F5344CB8AC3E}">
        <p14:creationId xmlns:p14="http://schemas.microsoft.com/office/powerpoint/2010/main" val="4215629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lstStyle/>
          <a:p>
            <a:pPr algn="just"/>
            <a:r>
              <a:rPr lang="en-US" dirty="0"/>
              <a:t>Given N Lamps numbered from 1 to N and K switches labeled with prime number each. Each switch is connected to all lamps whose number is a multiple of that prime number. Pressing a switch will toggle the condition of all lamps which are connected to the pressed switch. You can press only one switch at one time. If initial condition all lamps are off. Determine which lamp is on after switches are pressed x times in a certain sequences. </a:t>
            </a:r>
          </a:p>
          <a:p>
            <a:pPr algn="just"/>
            <a:r>
              <a:rPr lang="en-US" dirty="0"/>
              <a:t>Some examples </a:t>
            </a:r>
          </a:p>
          <a:p>
            <a:pPr marL="457200" indent="0" algn="just">
              <a:buNone/>
            </a:pPr>
            <a:r>
              <a:rPr lang="en-US" dirty="0"/>
              <a:t>N= 10, K = {2,5}   </a:t>
            </a:r>
            <a:r>
              <a:rPr lang="en-US" dirty="0">
                <a:sym typeface="Wingdings" panose="05000000000000000000" pitchFamily="2" charset="2"/>
              </a:rPr>
              <a:t> </a:t>
            </a:r>
          </a:p>
          <a:p>
            <a:pPr marL="457200" indent="0" algn="just">
              <a:buNone/>
            </a:pPr>
            <a:r>
              <a:rPr lang="en-US" dirty="0"/>
              <a:t>P(3) = {2,5,2}   		</a:t>
            </a:r>
            <a:r>
              <a:rPr lang="en-US" dirty="0">
                <a:sym typeface="Wingdings" panose="05000000000000000000" pitchFamily="2" charset="2"/>
              </a:rPr>
              <a:t> On = {5,10} </a:t>
            </a:r>
            <a:r>
              <a:rPr lang="en-US" dirty="0"/>
              <a:t> </a:t>
            </a:r>
          </a:p>
          <a:p>
            <a:pPr marL="457200" indent="0" algn="just">
              <a:buNone/>
            </a:pPr>
            <a:r>
              <a:rPr lang="en-US" dirty="0"/>
              <a:t>P(7) = {2,5,2,5,2,2,2} 	</a:t>
            </a:r>
            <a:r>
              <a:rPr lang="en-US" dirty="0">
                <a:sym typeface="Wingdings" panose="05000000000000000000" pitchFamily="2" charset="2"/>
              </a:rPr>
              <a:t> On = {2,4,6,8,10} </a:t>
            </a:r>
            <a:r>
              <a:rPr lang="en-US" dirty="0"/>
              <a:t> </a:t>
            </a:r>
          </a:p>
          <a:p>
            <a:pPr marL="457200" indent="0" algn="just">
              <a:buNone/>
            </a:pPr>
            <a:r>
              <a:rPr lang="en-US" dirty="0"/>
              <a:t> </a:t>
            </a:r>
          </a:p>
          <a:p>
            <a:pPr algn="just"/>
            <a:endParaRPr lang="en-US" dirty="0"/>
          </a:p>
        </p:txBody>
      </p:sp>
    </p:spTree>
    <p:extLst>
      <p:ext uri="{BB962C8B-B14F-4D97-AF65-F5344CB8AC3E}">
        <p14:creationId xmlns:p14="http://schemas.microsoft.com/office/powerpoint/2010/main" val="268714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a:t>X has to kill N bandits. In killing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a:rPr>
                          <m:t>𝑖</m:t>
                        </m:r>
                      </m:e>
                      <m:sup>
                        <m:r>
                          <a:rPr lang="en-US" b="0" i="1" dirty="0" smtClean="0">
                            <a:latin typeface="Cambria Math"/>
                          </a:rPr>
                          <m:t>𝑡h</m:t>
                        </m:r>
                      </m:sup>
                    </m:sSup>
                  </m:oMath>
                </a14:m>
                <a:r>
                  <a:rPr lang="en-US" dirty="0"/>
                  <a:t> bandit, X has to bring two swords. The first sword has to length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𝑎</m:t>
                        </m:r>
                      </m:e>
                      <m:sub>
                        <m:r>
                          <a:rPr lang="en-US" b="0" i="1" dirty="0" smtClean="0">
                            <a:latin typeface="Cambria Math"/>
                          </a:rPr>
                          <m:t>𝑖</m:t>
                        </m:r>
                      </m:sub>
                    </m:sSub>
                  </m:oMath>
                </a14:m>
                <a:r>
                  <a:rPr lang="en-US" dirty="0"/>
                  <a:t> units and the second sword has length between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𝑏</m:t>
                        </m:r>
                      </m:e>
                      <m:sub>
                        <m:r>
                          <a:rPr lang="en-US" b="0" i="1" smtClean="0">
                            <a:latin typeface="Cambria Math"/>
                          </a:rPr>
                          <m:t>𝑖</m:t>
                        </m:r>
                      </m:sub>
                    </m:sSub>
                    <m:r>
                      <a:rPr lang="en-US" b="0" i="1" smtClean="0">
                        <a:latin typeface="Cambria Math"/>
                      </a:rPr>
                      <m:t> </m:t>
                    </m:r>
                  </m:oMath>
                </a14:m>
                <a:r>
                  <a:rPr lang="en-US" dirty="0"/>
                  <a:t>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𝑐</m:t>
                        </m:r>
                      </m:e>
                      <m:sub>
                        <m:r>
                          <a:rPr lang="en-US" b="0" i="1" smtClean="0">
                            <a:latin typeface="Cambria Math"/>
                          </a:rPr>
                          <m:t>𝑖</m:t>
                        </m:r>
                      </m:sub>
                    </m:sSub>
                  </m:oMath>
                </a14:m>
                <a:r>
                  <a:rPr lang="en-US" dirty="0"/>
                  <a:t> units. Determined the minimum number of sword has to be bought by X, given number of Bandits and all needed swords to be carry   </a:t>
                </a:r>
              </a:p>
              <a:p>
                <a:pPr algn="just"/>
                <a:r>
                  <a:rPr lang="en-US" dirty="0"/>
                  <a:t>Some examples </a:t>
                </a:r>
              </a:p>
              <a:p>
                <a:pPr marL="457200" indent="0" algn="just">
                  <a:buNone/>
                </a:pPr>
                <a:r>
                  <a:rPr lang="en-US" dirty="0"/>
                  <a:t>N = 3, </a:t>
                </a:r>
              </a:p>
              <a:p>
                <a:pPr marL="457200" indent="0" algn="just">
                  <a:buNone/>
                  <a:tabLst>
                    <a:tab pos="2286000" algn="l"/>
                  </a:tabLst>
                </a:pPr>
                <a:r>
                  <a:rPr lang="en-US" dirty="0"/>
                  <a:t>S(1) = 3  5 10 	(to kill 1, length of swords is  3 and 5-10 units)</a:t>
                </a:r>
                <a:r>
                  <a:rPr lang="en-US" dirty="0">
                    <a:sym typeface="Wingdings" panose="05000000000000000000" pitchFamily="2" charset="2"/>
                  </a:rPr>
                  <a:t> </a:t>
                </a:r>
              </a:p>
              <a:p>
                <a:pPr marL="457200" indent="0" algn="just">
                  <a:buNone/>
                  <a:tabLst>
                    <a:tab pos="2286000" algn="l"/>
                  </a:tabLst>
                </a:pPr>
                <a:r>
                  <a:rPr lang="en-US" dirty="0"/>
                  <a:t>S(2) = 6 11 15 	(to kill 2, length of swords is 6 and 11-15 units)</a:t>
                </a:r>
                <a:r>
                  <a:rPr lang="en-US" dirty="0">
                    <a:sym typeface="Wingdings" panose="05000000000000000000" pitchFamily="2" charset="2"/>
                  </a:rPr>
                  <a:t> </a:t>
                </a:r>
              </a:p>
              <a:p>
                <a:pPr marL="457200" indent="0" algn="just">
                  <a:buNone/>
                  <a:tabLst>
                    <a:tab pos="2286000" algn="l"/>
                  </a:tabLst>
                </a:pPr>
                <a:r>
                  <a:rPr lang="en-US" dirty="0"/>
                  <a:t>S(3) = 3 13 15 	(to kill 3, length of swords is  3 and 13-15 units)</a:t>
                </a:r>
                <a:r>
                  <a:rPr lang="en-US" dirty="0">
                    <a:sym typeface="Wingdings" panose="05000000000000000000" pitchFamily="2" charset="2"/>
                  </a:rPr>
                  <a:t> </a:t>
                </a:r>
              </a:p>
              <a:p>
                <a:pPr marL="457200" indent="0" algn="just">
                  <a:buNone/>
                </a:pPr>
                <a:r>
                  <a:rPr lang="en-US" dirty="0"/>
                  <a:t>Then has to bring </a:t>
                </a:r>
                <a:r>
                  <a:rPr lang="en-US"/>
                  <a:t>3 swords </a:t>
                </a:r>
                <a:r>
                  <a:rPr lang="en-US" dirty="0"/>
                  <a:t>that is 3,6, and 13</a:t>
                </a:r>
              </a:p>
              <a:p>
                <a:pPr marL="457200" indent="0" algn="just">
                  <a:buNone/>
                </a:pPr>
                <a:r>
                  <a:rPr lang="en-US" dirty="0"/>
                  <a:t> </a:t>
                </a:r>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86" t="-678" r="-929"/>
                </a:stretch>
              </a:blipFill>
            </p:spPr>
            <p:txBody>
              <a:bodyPr/>
              <a:lstStyle/>
              <a:p>
                <a:r>
                  <a:rPr lang="en-US">
                    <a:noFill/>
                  </a:rPr>
                  <a:t> </a:t>
                </a:r>
              </a:p>
            </p:txBody>
          </p:sp>
        </mc:Fallback>
      </mc:AlternateContent>
    </p:spTree>
    <p:extLst>
      <p:ext uri="{BB962C8B-B14F-4D97-AF65-F5344CB8AC3E}">
        <p14:creationId xmlns:p14="http://schemas.microsoft.com/office/powerpoint/2010/main" val="131868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Introduction</a:t>
            </a:r>
          </a:p>
        </p:txBody>
      </p:sp>
      <p:sp>
        <p:nvSpPr>
          <p:cNvPr id="3" name="Content Placeholder 2"/>
          <p:cNvSpPr>
            <a:spLocks noGrp="1"/>
          </p:cNvSpPr>
          <p:nvPr>
            <p:ph idx="1"/>
          </p:nvPr>
        </p:nvSpPr>
        <p:spPr>
          <a:xfrm>
            <a:off x="533400" y="1905000"/>
            <a:ext cx="8077200" cy="4114800"/>
          </a:xfrm>
        </p:spPr>
        <p:txBody>
          <a:bodyPr/>
          <a:lstStyle/>
          <a:p>
            <a:pPr marL="0" indent="0" algn="just">
              <a:buNone/>
            </a:pPr>
            <a:r>
              <a:rPr lang="en-US" sz="2400" dirty="0"/>
              <a:t>An algorithm is a sequence of well-defined instructions for completing a task or solving a problem. It can be described in a natural language, pseudo-code, a flow-chart, or even a programming language. </a:t>
            </a:r>
          </a:p>
          <a:p>
            <a:endParaRPr lang="en-US" sz="2400" dirty="0"/>
          </a:p>
          <a:p>
            <a:pPr marL="0" indent="0" algn="just">
              <a:buNone/>
            </a:pPr>
            <a:r>
              <a:rPr lang="en-US" sz="2400" dirty="0"/>
              <a:t>Example 01 :</a:t>
            </a:r>
          </a:p>
          <a:p>
            <a:pPr marL="0" indent="0" algn="just">
              <a:buNone/>
            </a:pPr>
            <a:r>
              <a:rPr lang="en-US" sz="2400" dirty="0"/>
              <a:t>Suppose we are interested in knowing whether a specific number is contained in a given sequence of numbers, by traversing the entire number sequence from a certain beginning number</a:t>
            </a:r>
          </a:p>
          <a:p>
            <a:endParaRPr lang="en-US" dirty="0"/>
          </a:p>
        </p:txBody>
      </p:sp>
    </p:spTree>
    <p:extLst>
      <p:ext uri="{BB962C8B-B14F-4D97-AF65-F5344CB8AC3E}">
        <p14:creationId xmlns:p14="http://schemas.microsoft.com/office/powerpoint/2010/main" val="306038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An example of Algorithms</a:t>
            </a:r>
          </a:p>
        </p:txBody>
      </p:sp>
      <p:sp>
        <p:nvSpPr>
          <p:cNvPr id="4" name="TextBox 3"/>
          <p:cNvSpPr txBox="1"/>
          <p:nvPr/>
        </p:nvSpPr>
        <p:spPr>
          <a:xfrm>
            <a:off x="4622800" y="2269172"/>
            <a:ext cx="4191000" cy="830997"/>
          </a:xfrm>
          <a:prstGeom prst="rect">
            <a:avLst/>
          </a:prstGeom>
          <a:noFill/>
        </p:spPr>
        <p:txBody>
          <a:bodyPr wrap="square" rtlCol="0">
            <a:spAutoFit/>
          </a:bodyPr>
          <a:lstStyle/>
          <a:p>
            <a:pPr algn="l"/>
            <a:r>
              <a:rPr lang="en-US" sz="2400" dirty="0"/>
              <a:t>Input s = array of integer [m]</a:t>
            </a:r>
          </a:p>
          <a:p>
            <a:pPr algn="l"/>
            <a:r>
              <a:rPr lang="en-US" sz="2400" dirty="0"/>
              <a:t>Input n</a:t>
            </a:r>
          </a:p>
        </p:txBody>
      </p:sp>
      <p:sp>
        <p:nvSpPr>
          <p:cNvPr id="6" name="TextBox 5"/>
          <p:cNvSpPr txBox="1"/>
          <p:nvPr/>
        </p:nvSpPr>
        <p:spPr>
          <a:xfrm>
            <a:off x="4635500" y="3551871"/>
            <a:ext cx="2832100" cy="461665"/>
          </a:xfrm>
          <a:prstGeom prst="rect">
            <a:avLst/>
          </a:prstGeom>
          <a:noFill/>
        </p:spPr>
        <p:txBody>
          <a:bodyPr wrap="square" rtlCol="0">
            <a:spAutoFit/>
          </a:bodyPr>
          <a:lstStyle/>
          <a:p>
            <a:pPr algn="l"/>
            <a:r>
              <a:rPr lang="en-US" sz="2400" dirty="0"/>
              <a:t>For </a:t>
            </a:r>
            <a:r>
              <a:rPr lang="en-US" sz="2400" dirty="0" err="1"/>
              <a:t>i</a:t>
            </a:r>
            <a:r>
              <a:rPr lang="en-US" sz="2400" dirty="0"/>
              <a:t> = 0 to m</a:t>
            </a:r>
          </a:p>
        </p:txBody>
      </p:sp>
      <p:sp>
        <p:nvSpPr>
          <p:cNvPr id="7" name="TextBox 6"/>
          <p:cNvSpPr txBox="1"/>
          <p:nvPr/>
        </p:nvSpPr>
        <p:spPr>
          <a:xfrm>
            <a:off x="5257800" y="4013536"/>
            <a:ext cx="2730500" cy="1200329"/>
          </a:xfrm>
          <a:prstGeom prst="rect">
            <a:avLst/>
          </a:prstGeom>
          <a:noFill/>
        </p:spPr>
        <p:txBody>
          <a:bodyPr wrap="square" rtlCol="0">
            <a:spAutoFit/>
          </a:bodyPr>
          <a:lstStyle/>
          <a:p>
            <a:pPr algn="l"/>
            <a:r>
              <a:rPr lang="en-US" sz="2400" dirty="0"/>
              <a:t>If n = s[</a:t>
            </a:r>
            <a:r>
              <a:rPr lang="en-US" sz="2400" dirty="0" err="1"/>
              <a:t>i</a:t>
            </a:r>
            <a:r>
              <a:rPr lang="en-US" sz="2400" dirty="0"/>
              <a:t>]  then </a:t>
            </a:r>
          </a:p>
          <a:p>
            <a:pPr algn="l"/>
            <a:r>
              <a:rPr lang="en-US" sz="2400" dirty="0"/>
              <a:t>     found = true</a:t>
            </a:r>
          </a:p>
          <a:p>
            <a:pPr algn="l"/>
            <a:r>
              <a:rPr lang="en-US" sz="2400" dirty="0"/>
              <a:t>     </a:t>
            </a:r>
            <a:r>
              <a:rPr lang="en-US" sz="2400" dirty="0" err="1"/>
              <a:t>i</a:t>
            </a:r>
            <a:r>
              <a:rPr lang="en-US" sz="2400" dirty="0"/>
              <a:t> = m + 1 </a:t>
            </a:r>
          </a:p>
        </p:txBody>
      </p:sp>
      <p:sp>
        <p:nvSpPr>
          <p:cNvPr id="8" name="TextBox 7"/>
          <p:cNvSpPr txBox="1"/>
          <p:nvPr/>
        </p:nvSpPr>
        <p:spPr>
          <a:xfrm>
            <a:off x="4641850" y="5225910"/>
            <a:ext cx="2133600" cy="461665"/>
          </a:xfrm>
          <a:prstGeom prst="rect">
            <a:avLst/>
          </a:prstGeom>
          <a:noFill/>
        </p:spPr>
        <p:txBody>
          <a:bodyPr wrap="square" rtlCol="0">
            <a:spAutoFit/>
          </a:bodyPr>
          <a:lstStyle/>
          <a:p>
            <a:pPr algn="l"/>
            <a:r>
              <a:rPr lang="en-US" sz="2400" dirty="0"/>
              <a:t>Return found</a:t>
            </a:r>
          </a:p>
        </p:txBody>
      </p:sp>
      <p:sp>
        <p:nvSpPr>
          <p:cNvPr id="9" name="Rectangle 8"/>
          <p:cNvSpPr/>
          <p:nvPr/>
        </p:nvSpPr>
        <p:spPr>
          <a:xfrm>
            <a:off x="4635500" y="3100168"/>
            <a:ext cx="1955985" cy="461665"/>
          </a:xfrm>
          <a:prstGeom prst="rect">
            <a:avLst/>
          </a:prstGeom>
        </p:spPr>
        <p:txBody>
          <a:bodyPr wrap="none">
            <a:spAutoFit/>
          </a:bodyPr>
          <a:lstStyle/>
          <a:p>
            <a:pPr algn="l"/>
            <a:r>
              <a:rPr lang="en-US" sz="2400" dirty="0"/>
              <a:t>found = false</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3429000" cy="4423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4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title"/>
          </p:nvPr>
        </p:nvSpPr>
        <p:spPr/>
        <p:txBody>
          <a:bodyPr/>
          <a:lstStyle/>
          <a:p>
            <a:r>
              <a:rPr lang="en-US" altLang="en-US" sz="3200" b="1" dirty="0"/>
              <a:t>Characteristics of Algorithms</a:t>
            </a:r>
            <a:endParaRPr lang="id-ID" altLang="en-US" sz="3200" b="1" dirty="0"/>
          </a:p>
        </p:txBody>
      </p:sp>
      <p:sp>
        <p:nvSpPr>
          <p:cNvPr id="8" name="Content Placeholder 5"/>
          <p:cNvSpPr>
            <a:spLocks noGrp="1"/>
          </p:cNvSpPr>
          <p:nvPr>
            <p:ph idx="1"/>
          </p:nvPr>
        </p:nvSpPr>
        <p:spPr>
          <a:xfrm>
            <a:off x="457200" y="1905000"/>
            <a:ext cx="8153400" cy="4191000"/>
          </a:xfrm>
        </p:spPr>
        <p:txBody>
          <a:bodyPr/>
          <a:lstStyle/>
          <a:p>
            <a:pPr marL="457200" indent="-457200"/>
            <a:r>
              <a:rPr lang="en-US" sz="2400" dirty="0"/>
              <a:t>Has input and output</a:t>
            </a:r>
          </a:p>
          <a:p>
            <a:pPr marL="457200" lvl="0" indent="-457200"/>
            <a:r>
              <a:rPr lang="en-US" sz="2400" dirty="0"/>
              <a:t>Every step is well defined </a:t>
            </a:r>
          </a:p>
          <a:p>
            <a:pPr marL="457200" indent="-457200"/>
            <a:r>
              <a:rPr lang="en-US" sz="2400" dirty="0"/>
              <a:t>Finite process / there is an ending  </a:t>
            </a:r>
          </a:p>
          <a:p>
            <a:pPr marL="457200" lvl="0" indent="-457200"/>
            <a:r>
              <a:rPr lang="en-US" sz="2400" dirty="0"/>
              <a:t>The process is effective</a:t>
            </a:r>
          </a:p>
          <a:p>
            <a:pPr marL="0" lvl="0" indent="0">
              <a:buNone/>
            </a:pPr>
            <a:endParaRPr lang="en-US" sz="1200" dirty="0"/>
          </a:p>
          <a:p>
            <a:pPr marL="0" indent="0" algn="just">
              <a:buNone/>
            </a:pPr>
            <a:r>
              <a:rPr lang="en-US" sz="2400" dirty="0"/>
              <a:t>Example 02 :</a:t>
            </a:r>
          </a:p>
          <a:p>
            <a:pPr marL="0" indent="0" algn="just">
              <a:buNone/>
            </a:pPr>
            <a:r>
              <a:rPr lang="en-US" sz="2400" dirty="0"/>
              <a:t>Suppose we are interested in knowing whether a specific number is contained in a given sorted sequence of numbers, then we do not need do traversing the entire number sequence </a:t>
            </a:r>
            <a:r>
              <a:rPr lang="en-US" sz="2400" dirty="0">
                <a:sym typeface="Wingdings" panose="05000000000000000000" pitchFamily="2" charset="2"/>
              </a:rPr>
              <a:t> Binary search algorithms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Binary Search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905000"/>
                <a:ext cx="8153400" cy="4267200"/>
              </a:xfrm>
            </p:spPr>
            <p:txBody>
              <a:bodyPr/>
              <a:lstStyle/>
              <a:p>
                <a:pPr marL="0" indent="0">
                  <a:buNone/>
                </a:pPr>
                <a:r>
                  <a:rPr lang="en-US" sz="2400" dirty="0"/>
                  <a:t>Binary_Search(s[m] : Array of integers s[m], n : integer)</a:t>
                </a:r>
              </a:p>
              <a:p>
                <a:pPr marL="0" indent="0">
                  <a:buNone/>
                </a:pPr>
                <a14:m>
                  <m:oMath xmlns:m="http://schemas.openxmlformats.org/officeDocument/2006/math">
                    <m:r>
                      <a:rPr lang="en-US" sz="2400" i="1" dirty="0" smtClean="0">
                        <a:latin typeface="Cambria Math"/>
                      </a:rPr>
                      <m:t>𝑙𝑜𝑤</m:t>
                    </m:r>
                    <m:r>
                      <a:rPr lang="en-US" sz="2400" i="1" dirty="0" smtClean="0">
                        <a:latin typeface="Cambria Math"/>
                      </a:rPr>
                      <m:t> = 0  </m:t>
                    </m:r>
                  </m:oMath>
                </a14:m>
                <a:r>
                  <a:rPr lang="en-US" sz="2400" dirty="0"/>
                  <a:t>: </a:t>
                </a:r>
                <a14:m>
                  <m:oMath xmlns:m="http://schemas.openxmlformats.org/officeDocument/2006/math">
                    <m:r>
                      <a:rPr lang="en-US" sz="2400" i="1" dirty="0" smtClean="0">
                        <a:latin typeface="Cambria Math"/>
                      </a:rPr>
                      <m:t>h𝑖𝑔h</m:t>
                    </m:r>
                    <m:r>
                      <a:rPr lang="en-US" sz="2400" i="1" dirty="0" smtClean="0">
                        <a:latin typeface="Cambria Math"/>
                      </a:rPr>
                      <m:t> = </m:t>
                    </m:r>
                    <m:r>
                      <a:rPr lang="en-US" sz="2400" i="1" dirty="0" smtClean="0">
                        <a:latin typeface="Cambria Math"/>
                      </a:rPr>
                      <m:t>𝑛</m:t>
                    </m:r>
                  </m:oMath>
                </a14:m>
                <a:r>
                  <a:rPr lang="en-US" sz="2400" dirty="0"/>
                  <a:t> : </a:t>
                </a:r>
                <a14:m>
                  <m:oMath xmlns:m="http://schemas.openxmlformats.org/officeDocument/2006/math">
                    <m:r>
                      <a:rPr lang="en-US" sz="2400" i="1" dirty="0" smtClean="0">
                        <a:latin typeface="Cambria Math"/>
                      </a:rPr>
                      <m:t>𝑓𝑜𝑢𝑛𝑑</m:t>
                    </m:r>
                    <m:r>
                      <a:rPr lang="en-US" sz="2400" i="1" dirty="0" smtClean="0">
                        <a:latin typeface="Cambria Math"/>
                      </a:rPr>
                      <m:t> = </m:t>
                    </m:r>
                    <m:r>
                      <a:rPr lang="en-US" sz="2400" i="1" dirty="0" smtClean="0">
                        <a:latin typeface="Cambria Math"/>
                      </a:rPr>
                      <m:t>𝑓𝑎𝑙𝑠𝑒</m:t>
                    </m:r>
                  </m:oMath>
                </a14:m>
                <a:endParaRPr lang="en-US" sz="2400" dirty="0"/>
              </a:p>
              <a:p>
                <a:pPr marL="0" indent="0">
                  <a:buNone/>
                </a:pPr>
                <a:r>
                  <a:rPr lang="en-US" sz="2400" dirty="0"/>
                  <a:t>While </a:t>
                </a:r>
                <a14:m>
                  <m:oMath xmlns:m="http://schemas.openxmlformats.org/officeDocument/2006/math">
                    <m:r>
                      <a:rPr lang="en-US" sz="2400" i="1" dirty="0" smtClean="0">
                        <a:latin typeface="Cambria Math"/>
                      </a:rPr>
                      <m:t>𝑙𝑜𝑤</m:t>
                    </m:r>
                    <m:r>
                      <a:rPr lang="en-US" sz="2400" i="1" dirty="0" smtClean="0">
                        <a:latin typeface="Cambria Math"/>
                        <a:ea typeface="Cambria Math"/>
                      </a:rPr>
                      <m:t>≤</m:t>
                    </m:r>
                    <m:r>
                      <a:rPr lang="en-US" sz="2400" b="0" i="1" dirty="0" smtClean="0">
                        <a:latin typeface="Cambria Math"/>
                        <a:ea typeface="Cambria Math"/>
                      </a:rPr>
                      <m:t>h𝑖𝑔h</m:t>
                    </m:r>
                  </m:oMath>
                </a14:m>
                <a:r>
                  <a:rPr lang="en-US" sz="2400" dirty="0"/>
                  <a:t> do</a:t>
                </a:r>
              </a:p>
              <a:p>
                <a:pPr marL="0" indent="0">
                  <a:buNone/>
                </a:pPr>
                <a:r>
                  <a:rPr lang="en-US" sz="2400" b="0" dirty="0"/>
                  <a:t>      </a:t>
                </a:r>
                <a14:m>
                  <m:oMath xmlns:m="http://schemas.openxmlformats.org/officeDocument/2006/math">
                    <m:r>
                      <a:rPr lang="en-US" sz="2400" b="0" i="1" smtClean="0">
                        <a:latin typeface="Cambria Math"/>
                      </a:rPr>
                      <m:t>𝑚𝑖𝑑</m:t>
                    </m:r>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𝑙𝑜𝑤</m:t>
                        </m:r>
                        <m:r>
                          <a:rPr lang="en-US" sz="2400" b="0" i="1" smtClean="0">
                            <a:latin typeface="Cambria Math"/>
                          </a:rPr>
                          <m:t>+</m:t>
                        </m:r>
                        <m:r>
                          <a:rPr lang="en-US" sz="2400" b="0" i="1" smtClean="0">
                            <a:latin typeface="Cambria Math"/>
                          </a:rPr>
                          <m:t>h𝑖𝑔h</m:t>
                        </m:r>
                      </m:e>
                    </m:d>
                    <m:r>
                      <a:rPr lang="en-US" sz="2400" b="0" i="1" smtClean="0">
                        <a:latin typeface="Cambria Math"/>
                      </a:rPr>
                      <m:t>/2</m:t>
                    </m:r>
                  </m:oMath>
                </a14:m>
                <a:endParaRPr lang="en-US" sz="2400" dirty="0"/>
              </a:p>
              <a:p>
                <a:pPr marL="0" indent="0">
                  <a:buNone/>
                </a:pPr>
                <a:r>
                  <a:rPr lang="en-US" sz="2400" dirty="0"/>
                  <a:t>      if </a:t>
                </a:r>
                <a14:m>
                  <m:oMath xmlns:m="http://schemas.openxmlformats.org/officeDocument/2006/math">
                    <m:r>
                      <a:rPr lang="en-US" sz="2400" i="1" dirty="0" smtClean="0">
                        <a:latin typeface="Cambria Math"/>
                      </a:rPr>
                      <m:t>𝑛</m:t>
                    </m:r>
                    <m:r>
                      <a:rPr lang="en-US" sz="2400" i="1" dirty="0" smtClean="0">
                        <a:latin typeface="Cambria Math"/>
                      </a:rPr>
                      <m:t> &lt; </m:t>
                    </m:r>
                    <m:r>
                      <a:rPr lang="en-US" sz="2400" i="1" dirty="0" smtClean="0">
                        <a:latin typeface="Cambria Math"/>
                      </a:rPr>
                      <m:t>𝑠</m:t>
                    </m:r>
                    <m:r>
                      <a:rPr lang="en-US" sz="2400" i="1" dirty="0" smtClean="0">
                        <a:latin typeface="Cambria Math"/>
                      </a:rPr>
                      <m:t>(</m:t>
                    </m:r>
                    <m:r>
                      <a:rPr lang="en-US" sz="2400" i="1" dirty="0" smtClean="0">
                        <a:latin typeface="Cambria Math"/>
                      </a:rPr>
                      <m:t>𝑚𝑖𝑑</m:t>
                    </m:r>
                    <m:r>
                      <a:rPr lang="en-US" sz="2400" i="1" dirty="0" smtClean="0">
                        <a:latin typeface="Cambria Math"/>
                      </a:rPr>
                      <m:t>)</m:t>
                    </m:r>
                  </m:oMath>
                </a14:m>
                <a:r>
                  <a:rPr lang="en-US" sz="2400" dirty="0"/>
                  <a:t> then </a:t>
                </a:r>
                <a14:m>
                  <m:oMath xmlns:m="http://schemas.openxmlformats.org/officeDocument/2006/math">
                    <m:r>
                      <a:rPr lang="en-US" sz="2400" i="1" dirty="0" smtClean="0">
                        <a:latin typeface="Cambria Math"/>
                      </a:rPr>
                      <m:t>h𝑖𝑔h</m:t>
                    </m:r>
                    <m:r>
                      <a:rPr lang="en-US" sz="2400" i="1" dirty="0" smtClean="0">
                        <a:latin typeface="Cambria Math"/>
                      </a:rPr>
                      <m:t> = </m:t>
                    </m:r>
                    <m:r>
                      <a:rPr lang="en-US" sz="2400" i="1" dirty="0" smtClean="0">
                        <a:latin typeface="Cambria Math"/>
                      </a:rPr>
                      <m:t>𝑚𝑖𝑑</m:t>
                    </m:r>
                    <m:r>
                      <a:rPr lang="en-US" sz="2400" b="0" i="1" dirty="0" smtClean="0">
                        <a:latin typeface="Cambria Math"/>
                      </a:rPr>
                      <m:t>−1</m:t>
                    </m:r>
                  </m:oMath>
                </a14:m>
                <a:endParaRPr lang="en-US" sz="2400" dirty="0"/>
              </a:p>
              <a:p>
                <a:pPr marL="0" indent="0">
                  <a:buNone/>
                </a:pPr>
                <a:r>
                  <a:rPr lang="en-US" sz="2400" dirty="0"/>
                  <a:t>      else  if </a:t>
                </a:r>
                <a14:m>
                  <m:oMath xmlns:m="http://schemas.openxmlformats.org/officeDocument/2006/math">
                    <m:r>
                      <a:rPr lang="en-US" sz="2400" i="1" dirty="0">
                        <a:latin typeface="Cambria Math"/>
                      </a:rPr>
                      <m:t>𝑛</m:t>
                    </m:r>
                    <m:r>
                      <a:rPr lang="en-US" sz="2400" b="0" i="1" dirty="0" smtClean="0">
                        <a:latin typeface="Cambria Math"/>
                      </a:rPr>
                      <m:t>&gt;</m:t>
                    </m:r>
                    <m:r>
                      <a:rPr lang="en-US" sz="2400" i="1" dirty="0">
                        <a:latin typeface="Cambria Math"/>
                      </a:rPr>
                      <m:t> </m:t>
                    </m:r>
                    <m:r>
                      <a:rPr lang="en-US" sz="2400" i="1" dirty="0">
                        <a:latin typeface="Cambria Math"/>
                      </a:rPr>
                      <m:t>𝑠</m:t>
                    </m:r>
                    <m:r>
                      <a:rPr lang="en-US" sz="2400" i="1" dirty="0">
                        <a:latin typeface="Cambria Math"/>
                      </a:rPr>
                      <m:t>(</m:t>
                    </m:r>
                    <m:r>
                      <a:rPr lang="en-US" sz="2400" i="1" dirty="0">
                        <a:latin typeface="Cambria Math"/>
                      </a:rPr>
                      <m:t>𝑚𝑖𝑑</m:t>
                    </m:r>
                    <m:r>
                      <a:rPr lang="en-US" sz="2400" i="1" dirty="0">
                        <a:latin typeface="Cambria Math"/>
                      </a:rPr>
                      <m:t>)</m:t>
                    </m:r>
                  </m:oMath>
                </a14:m>
                <a:r>
                  <a:rPr lang="en-US" sz="2400" dirty="0"/>
                  <a:t> then </a:t>
                </a:r>
                <a14:m>
                  <m:oMath xmlns:m="http://schemas.openxmlformats.org/officeDocument/2006/math">
                    <m:r>
                      <a:rPr lang="en-US" sz="2400" b="0" i="1" dirty="0" smtClean="0">
                        <a:latin typeface="Cambria Math"/>
                      </a:rPr>
                      <m:t>𝑙𝑜𝑤</m:t>
                    </m:r>
                    <m:r>
                      <a:rPr lang="en-US" sz="2400" i="1" dirty="0">
                        <a:latin typeface="Cambria Math"/>
                      </a:rPr>
                      <m:t>= </m:t>
                    </m:r>
                    <m:r>
                      <a:rPr lang="en-US" sz="2400" i="1" dirty="0">
                        <a:latin typeface="Cambria Math"/>
                      </a:rPr>
                      <m:t>𝑚𝑖𝑑</m:t>
                    </m:r>
                    <m:r>
                      <a:rPr lang="en-US" sz="2400" b="0" i="1" dirty="0" smtClean="0">
                        <a:latin typeface="Cambria Math"/>
                      </a:rPr>
                      <m:t>+1</m:t>
                    </m:r>
                  </m:oMath>
                </a14:m>
                <a:endParaRPr lang="en-US" sz="2400" dirty="0"/>
              </a:p>
              <a:p>
                <a:pPr marL="0" indent="0">
                  <a:buNone/>
                </a:pPr>
                <a:r>
                  <a:rPr lang="en-US" sz="2400" dirty="0"/>
                  <a:t>              else  </a:t>
                </a:r>
                <a14:m>
                  <m:oMath xmlns:m="http://schemas.openxmlformats.org/officeDocument/2006/math">
                    <m:r>
                      <a:rPr lang="en-US" sz="2400" i="1" dirty="0" smtClean="0">
                        <a:latin typeface="Cambria Math"/>
                      </a:rPr>
                      <m:t>𝑓𝑜𝑢𝑛𝑑</m:t>
                    </m:r>
                    <m:r>
                      <a:rPr lang="en-US" sz="2400" i="1" dirty="0" smtClean="0">
                        <a:latin typeface="Cambria Math"/>
                      </a:rPr>
                      <m:t> = </m:t>
                    </m:r>
                    <m:r>
                      <a:rPr lang="en-US" sz="2400" i="1" dirty="0" smtClean="0">
                        <a:latin typeface="Cambria Math"/>
                      </a:rPr>
                      <m:t>𝑡𝑟𝑢𝑒</m:t>
                    </m:r>
                  </m:oMath>
                </a14:m>
                <a:endParaRPr lang="en-US" sz="2400" dirty="0"/>
              </a:p>
              <a:p>
                <a:pPr marL="0" indent="0">
                  <a:buNone/>
                </a:pPr>
                <a:r>
                  <a:rPr lang="en-US" sz="2400" dirty="0"/>
                  <a:t>Return </a:t>
                </a:r>
                <a14:m>
                  <m:oMath xmlns:m="http://schemas.openxmlformats.org/officeDocument/2006/math">
                    <m:r>
                      <a:rPr lang="en-US" sz="2400" i="1" dirty="0" smtClean="0">
                        <a:latin typeface="Cambria Math"/>
                      </a:rPr>
                      <m:t>𝑓𝑜𝑢𝑛𝑑</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905000"/>
                <a:ext cx="8153400" cy="4267200"/>
              </a:xfrm>
              <a:blipFill rotWithShape="1">
                <a:blip r:embed="rId2"/>
                <a:stretch>
                  <a:fillRect l="-1197" t="-1143"/>
                </a:stretch>
              </a:blipFill>
            </p:spPr>
            <p:txBody>
              <a:bodyPr/>
              <a:lstStyle/>
              <a:p>
                <a:r>
                  <a:rPr lang="en-US">
                    <a:noFill/>
                  </a:rPr>
                  <a:t> </a:t>
                </a:r>
              </a:p>
            </p:txBody>
          </p:sp>
        </mc:Fallback>
      </mc:AlternateContent>
    </p:spTree>
    <p:extLst>
      <p:ext uri="{BB962C8B-B14F-4D97-AF65-F5344CB8AC3E}">
        <p14:creationId xmlns:p14="http://schemas.microsoft.com/office/powerpoint/2010/main" val="77099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3"/>
          <p:cNvSpPr>
            <a:spLocks noGrp="1"/>
          </p:cNvSpPr>
          <p:nvPr>
            <p:ph type="title"/>
          </p:nvPr>
        </p:nvSpPr>
        <p:spPr/>
        <p:txBody>
          <a:bodyPr/>
          <a:lstStyle/>
          <a:p>
            <a:pPr marL="0" indent="0"/>
            <a:r>
              <a:rPr lang="en-US" sz="3200" b="1" dirty="0"/>
              <a:t>Euclid’s algorithm</a:t>
            </a:r>
            <a:endParaRPr lang="en-US" altLang="en-US" sz="3200" b="1" dirty="0"/>
          </a:p>
        </p:txBody>
      </p:sp>
      <mc:AlternateContent xmlns:mc="http://schemas.openxmlformats.org/markup-compatibility/2006">
        <mc:Choice xmlns:a14="http://schemas.microsoft.com/office/drawing/2010/main" Requires="a14">
          <p:sp>
            <p:nvSpPr>
              <p:cNvPr id="5123" name="Content Placeholder 6"/>
              <p:cNvSpPr>
                <a:spLocks noGrp="1"/>
              </p:cNvSpPr>
              <p:nvPr>
                <p:ph idx="1"/>
              </p:nvPr>
            </p:nvSpPr>
            <p:spPr>
              <a:xfrm>
                <a:off x="533400" y="1981200"/>
                <a:ext cx="8077200" cy="4114800"/>
              </a:xfrm>
            </p:spPr>
            <p:txBody>
              <a:bodyPr/>
              <a:lstStyle/>
              <a:p>
                <a:pPr marL="0" indent="0">
                  <a:buNone/>
                </a:pPr>
                <a:r>
                  <a:rPr lang="en-US" sz="2400" dirty="0"/>
                  <a:t>How can we find the greatest Common divisor of two integers positive  </a:t>
                </a:r>
                <a14:m>
                  <m:oMath xmlns:m="http://schemas.openxmlformats.org/officeDocument/2006/math">
                    <m:r>
                      <a:rPr lang="en-US" sz="2400" b="0" i="1" smtClean="0">
                        <a:latin typeface="Cambria Math"/>
                      </a:rPr>
                      <m:t>𝑚</m:t>
                    </m:r>
                    <m:r>
                      <a:rPr lang="en-US" sz="2400" b="0" i="1" smtClean="0">
                        <a:latin typeface="Cambria Math"/>
                      </a:rPr>
                      <m:t>&gt;</m:t>
                    </m:r>
                    <m:r>
                      <a:rPr lang="en-US" sz="2400" b="0" i="1" smtClean="0">
                        <a:latin typeface="Cambria Math"/>
                      </a:rPr>
                      <m:t>𝑛</m:t>
                    </m:r>
                    <m:r>
                      <a:rPr lang="en-US" sz="2400" b="0" i="1" smtClean="0">
                        <a:latin typeface="Cambria Math"/>
                      </a:rPr>
                      <m:t>&gt;0</m:t>
                    </m:r>
                  </m:oMath>
                </a14:m>
                <a:r>
                  <a:rPr lang="en-US" sz="2400" dirty="0"/>
                  <a:t> </a:t>
                </a:r>
              </a:p>
              <a:p>
                <a:pPr marL="0" indent="0">
                  <a:buNone/>
                </a:pPr>
                <a:endParaRPr lang="en-US" sz="2400" dirty="0"/>
              </a:p>
              <a:p>
                <a:r>
                  <a:rPr lang="en-US" sz="2400" dirty="0"/>
                  <a:t> The Euclid’s algorithms  </a:t>
                </a:r>
              </a:p>
              <a:p>
                <a:pPr marL="457200" indent="0">
                  <a:spcBef>
                    <a:spcPts val="0"/>
                  </a:spcBef>
                  <a:buNone/>
                </a:pPr>
                <a:r>
                  <a:rPr lang="en-US" sz="2400" dirty="0"/>
                  <a:t>function </a:t>
                </a:r>
                <a:r>
                  <a:rPr lang="en-US" sz="2400" dirty="0" err="1"/>
                  <a:t>gcd</a:t>
                </a:r>
                <a:r>
                  <a:rPr lang="en-US" sz="2400" dirty="0"/>
                  <a:t>(m, n) </a:t>
                </a:r>
              </a:p>
              <a:p>
                <a:pPr marL="457200" indent="0">
                  <a:spcBef>
                    <a:spcPts val="0"/>
                  </a:spcBef>
                  <a:buNone/>
                </a:pPr>
                <a:r>
                  <a:rPr lang="en-US" sz="2400" dirty="0"/>
                  <a:t>    while r ≠ 0 </a:t>
                </a:r>
              </a:p>
              <a:p>
                <a:pPr marL="457200" indent="0">
                  <a:spcBef>
                    <a:spcPts val="0"/>
                  </a:spcBef>
                  <a:buNone/>
                  <a:tabLst>
                    <a:tab pos="1312863" algn="l"/>
                  </a:tabLst>
                </a:pPr>
                <a:r>
                  <a:rPr lang="en-US" sz="2400" dirty="0"/>
                  <a:t>	r := m mod n </a:t>
                </a:r>
              </a:p>
              <a:p>
                <a:pPr marL="457200" indent="0">
                  <a:spcBef>
                    <a:spcPts val="0"/>
                  </a:spcBef>
                  <a:buNone/>
                  <a:tabLst>
                    <a:tab pos="1312863" algn="l"/>
                  </a:tabLst>
                </a:pPr>
                <a:r>
                  <a:rPr lang="en-US" sz="2400" dirty="0"/>
                  <a:t>	m := n</a:t>
                </a:r>
              </a:p>
              <a:p>
                <a:pPr marL="457200" indent="0">
                  <a:spcBef>
                    <a:spcPts val="0"/>
                  </a:spcBef>
                  <a:buNone/>
                </a:pPr>
                <a:r>
                  <a:rPr lang="en-US" sz="2400" dirty="0"/>
                  <a:t>          n := r </a:t>
                </a:r>
              </a:p>
              <a:p>
                <a:pPr marL="457200" indent="0">
                  <a:spcBef>
                    <a:spcPts val="0"/>
                  </a:spcBef>
                  <a:buNone/>
                </a:pPr>
                <a:r>
                  <a:rPr lang="en-US" sz="2400" dirty="0"/>
                  <a:t>     return n</a:t>
                </a:r>
              </a:p>
            </p:txBody>
          </p:sp>
        </mc:Choice>
        <mc:Fallback>
          <p:sp>
            <p:nvSpPr>
              <p:cNvPr id="5123" name="Content Placeholder 6"/>
              <p:cNvSpPr>
                <a:spLocks noGrp="1" noRot="1" noChangeAspect="1" noMove="1" noResize="1" noEditPoints="1" noAdjustHandles="1" noChangeArrowheads="1" noChangeShapeType="1" noTextEdit="1"/>
              </p:cNvSpPr>
              <p:nvPr>
                <p:ph idx="1"/>
              </p:nvPr>
            </p:nvSpPr>
            <p:spPr>
              <a:xfrm>
                <a:off x="533400" y="1981200"/>
                <a:ext cx="8077200" cy="4114800"/>
              </a:xfrm>
              <a:blipFill>
                <a:blip r:embed="rId2"/>
                <a:stretch>
                  <a:fillRect l="-1208" t="-118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p:txBody>
          <a:bodyPr/>
          <a:lstStyle/>
          <a:p>
            <a:r>
              <a:rPr lang="en-US" altLang="en-US" sz="3200" b="1" dirty="0"/>
              <a:t>Example 03</a:t>
            </a:r>
            <a:endParaRPr lang="id-ID" altLang="en-US" b="1" dirty="0"/>
          </a:p>
        </p:txBody>
      </p:sp>
      <p:sp>
        <p:nvSpPr>
          <p:cNvPr id="4" name="Content Placeholder 3"/>
          <p:cNvSpPr>
            <a:spLocks noGrp="1"/>
          </p:cNvSpPr>
          <p:nvPr>
            <p:ph idx="1"/>
          </p:nvPr>
        </p:nvSpPr>
        <p:spPr/>
        <p:txBody>
          <a:bodyPr/>
          <a:lstStyle/>
          <a:p>
            <a:r>
              <a:rPr lang="en-US" sz="2400" dirty="0"/>
              <a:t>Find the greatest common devisor of (1456,1252) </a:t>
            </a:r>
          </a:p>
        </p:txBody>
      </p:sp>
      <p:graphicFrame>
        <p:nvGraphicFramePr>
          <p:cNvPr id="2" name="Table 1"/>
          <p:cNvGraphicFramePr>
            <a:graphicFrameLocks noGrp="1"/>
          </p:cNvGraphicFramePr>
          <p:nvPr>
            <p:extLst>
              <p:ext uri="{D42A27DB-BD31-4B8C-83A1-F6EECF244321}">
                <p14:modId xmlns:p14="http://schemas.microsoft.com/office/powerpoint/2010/main" val="1078098517"/>
              </p:ext>
            </p:extLst>
          </p:nvPr>
        </p:nvGraphicFramePr>
        <p:xfrm>
          <a:off x="800100" y="2971800"/>
          <a:ext cx="7391400" cy="2819400"/>
        </p:xfrm>
        <a:graphic>
          <a:graphicData uri="http://schemas.openxmlformats.org/drawingml/2006/table">
            <a:tbl>
              <a:tblPr>
                <a:tableStyleId>{5C22544A-7EE6-4342-B048-85BDC9FD1C3A}</a:tableStyleId>
              </a:tblPr>
              <a:tblGrid>
                <a:gridCol w="1847434">
                  <a:extLst>
                    <a:ext uri="{9D8B030D-6E8A-4147-A177-3AD203B41FA5}">
                      <a16:colId xmlns:a16="http://schemas.microsoft.com/office/drawing/2014/main" val="20000"/>
                    </a:ext>
                  </a:extLst>
                </a:gridCol>
                <a:gridCol w="1847434">
                  <a:extLst>
                    <a:ext uri="{9D8B030D-6E8A-4147-A177-3AD203B41FA5}">
                      <a16:colId xmlns:a16="http://schemas.microsoft.com/office/drawing/2014/main" val="20001"/>
                    </a:ext>
                  </a:extLst>
                </a:gridCol>
                <a:gridCol w="1848266">
                  <a:extLst>
                    <a:ext uri="{9D8B030D-6E8A-4147-A177-3AD203B41FA5}">
                      <a16:colId xmlns:a16="http://schemas.microsoft.com/office/drawing/2014/main" val="20002"/>
                    </a:ext>
                  </a:extLst>
                </a:gridCol>
                <a:gridCol w="1848266">
                  <a:extLst>
                    <a:ext uri="{9D8B030D-6E8A-4147-A177-3AD203B41FA5}">
                      <a16:colId xmlns:a16="http://schemas.microsoft.com/office/drawing/2014/main" val="20003"/>
                    </a:ext>
                  </a:extLst>
                </a:gridCol>
              </a:tblGrid>
              <a:tr h="469900">
                <a:tc>
                  <a:txBody>
                    <a:bodyPr/>
                    <a:lstStyle/>
                    <a:p>
                      <a:pPr marL="0" marR="0" algn="ctr">
                        <a:spcBef>
                          <a:spcPts val="0"/>
                        </a:spcBef>
                        <a:spcAft>
                          <a:spcPts val="0"/>
                        </a:spcAft>
                      </a:pPr>
                      <a:r>
                        <a:rPr lang="en-US" sz="2400" b="0" dirty="0">
                          <a:effectLst/>
                        </a:rPr>
                        <a:t>Iteration</a:t>
                      </a:r>
                      <a:endParaRPr lang="en-US" sz="2400" b="0" dirty="0">
                        <a:effectLst/>
                        <a:latin typeface="Verdana"/>
                        <a:ea typeface="Times New Roman"/>
                        <a:cs typeface="Times New Roman"/>
                      </a:endParaRPr>
                    </a:p>
                  </a:txBody>
                  <a:tcPr marL="68580" marR="68580" marT="0" marB="0">
                    <a:solidFill>
                      <a:srgbClr val="FFC000"/>
                    </a:solidFill>
                  </a:tcPr>
                </a:tc>
                <a:tc>
                  <a:txBody>
                    <a:bodyPr/>
                    <a:lstStyle/>
                    <a:p>
                      <a:pPr marL="0" marR="0" algn="ctr">
                        <a:spcBef>
                          <a:spcPts val="0"/>
                        </a:spcBef>
                        <a:spcAft>
                          <a:spcPts val="0"/>
                        </a:spcAft>
                      </a:pPr>
                      <a:r>
                        <a:rPr lang="en-US" sz="2400" b="0">
                          <a:effectLst/>
                        </a:rPr>
                        <a:t>m</a:t>
                      </a:r>
                      <a:endParaRPr lang="en-US" sz="2400" b="0">
                        <a:effectLst/>
                        <a:latin typeface="Verdana"/>
                        <a:ea typeface="Times New Roman"/>
                        <a:cs typeface="Times New Roman"/>
                      </a:endParaRPr>
                    </a:p>
                  </a:txBody>
                  <a:tcPr marL="68580" marR="68580" marT="0" marB="0">
                    <a:solidFill>
                      <a:srgbClr val="FFC000"/>
                    </a:solidFill>
                  </a:tcPr>
                </a:tc>
                <a:tc>
                  <a:txBody>
                    <a:bodyPr/>
                    <a:lstStyle/>
                    <a:p>
                      <a:pPr marL="0" marR="0" algn="ctr">
                        <a:spcBef>
                          <a:spcPts val="0"/>
                        </a:spcBef>
                        <a:spcAft>
                          <a:spcPts val="0"/>
                        </a:spcAft>
                      </a:pPr>
                      <a:r>
                        <a:rPr lang="en-US" sz="2400" b="0">
                          <a:effectLst/>
                        </a:rPr>
                        <a:t>n</a:t>
                      </a:r>
                      <a:endParaRPr lang="en-US" sz="2400" b="0">
                        <a:effectLst/>
                        <a:latin typeface="Verdana"/>
                        <a:ea typeface="Times New Roman"/>
                        <a:cs typeface="Times New Roman"/>
                      </a:endParaRPr>
                    </a:p>
                  </a:txBody>
                  <a:tcPr marL="68580" marR="68580" marT="0" marB="0">
                    <a:solidFill>
                      <a:srgbClr val="FFC000"/>
                    </a:solidFill>
                  </a:tcPr>
                </a:tc>
                <a:tc>
                  <a:txBody>
                    <a:bodyPr/>
                    <a:lstStyle/>
                    <a:p>
                      <a:pPr marL="0" marR="0" algn="ctr">
                        <a:spcBef>
                          <a:spcPts val="0"/>
                        </a:spcBef>
                        <a:spcAft>
                          <a:spcPts val="0"/>
                        </a:spcAft>
                      </a:pPr>
                      <a:r>
                        <a:rPr lang="en-US" sz="2400" b="0" dirty="0">
                          <a:effectLst/>
                        </a:rPr>
                        <a:t>r</a:t>
                      </a:r>
                      <a:endParaRPr lang="en-US" sz="2400" b="0" dirty="0">
                        <a:effectLst/>
                        <a:latin typeface="Verdana"/>
                        <a:ea typeface="Times New Roman"/>
                        <a:cs typeface="Times New Roman"/>
                      </a:endParaRPr>
                    </a:p>
                  </a:txBody>
                  <a:tcPr marL="68580" marR="68580" marT="0" marB="0">
                    <a:solidFill>
                      <a:srgbClr val="FFC000"/>
                    </a:solidFill>
                  </a:tcPr>
                </a:tc>
                <a:extLst>
                  <a:ext uri="{0D108BD9-81ED-4DB2-BD59-A6C34878D82A}">
                    <a16:rowId xmlns:a16="http://schemas.microsoft.com/office/drawing/2014/main" val="10000"/>
                  </a:ext>
                </a:extLst>
              </a:tr>
              <a:tr h="469900">
                <a:tc>
                  <a:txBody>
                    <a:bodyPr/>
                    <a:lstStyle/>
                    <a:p>
                      <a:pPr marL="0" marR="0" algn="ctr">
                        <a:spcBef>
                          <a:spcPts val="0"/>
                        </a:spcBef>
                        <a:spcAft>
                          <a:spcPts val="0"/>
                        </a:spcAft>
                      </a:pPr>
                      <a:r>
                        <a:rPr lang="en-US" sz="2400" b="0" dirty="0">
                          <a:effectLst/>
                        </a:rPr>
                        <a:t>1</a:t>
                      </a:r>
                      <a:endParaRPr lang="en-US" sz="2400" b="0" dirty="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dirty="0">
                          <a:effectLst/>
                        </a:rPr>
                        <a:t>1456</a:t>
                      </a:r>
                      <a:endParaRPr lang="en-US" sz="2400" b="0" dirty="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a:effectLst/>
                        </a:rPr>
                        <a:t>1252</a:t>
                      </a:r>
                      <a:endParaRPr lang="en-US" sz="2400" b="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a:effectLst/>
                        </a:rPr>
                        <a:t>204</a:t>
                      </a:r>
                      <a:endParaRPr lang="en-US" sz="2400" b="0">
                        <a:effectLst/>
                        <a:latin typeface="Verdana"/>
                        <a:ea typeface="Times New Roman"/>
                        <a:cs typeface="Times New Roman"/>
                      </a:endParaRPr>
                    </a:p>
                  </a:txBody>
                  <a:tcPr marL="68580" marR="68580" marT="0" marB="0"/>
                </a:tc>
                <a:extLst>
                  <a:ext uri="{0D108BD9-81ED-4DB2-BD59-A6C34878D82A}">
                    <a16:rowId xmlns:a16="http://schemas.microsoft.com/office/drawing/2014/main" val="10001"/>
                  </a:ext>
                </a:extLst>
              </a:tr>
              <a:tr h="469900">
                <a:tc>
                  <a:txBody>
                    <a:bodyPr/>
                    <a:lstStyle/>
                    <a:p>
                      <a:pPr marL="0" marR="0" algn="ctr">
                        <a:spcBef>
                          <a:spcPts val="0"/>
                        </a:spcBef>
                        <a:spcAft>
                          <a:spcPts val="0"/>
                        </a:spcAft>
                      </a:pPr>
                      <a:r>
                        <a:rPr lang="en-US" sz="2400" b="0" dirty="0">
                          <a:effectLst/>
                        </a:rPr>
                        <a:t>2</a:t>
                      </a:r>
                      <a:endParaRPr lang="en-US" sz="2400" b="0" dirty="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dirty="0">
                          <a:effectLst/>
                        </a:rPr>
                        <a:t>1252</a:t>
                      </a:r>
                      <a:endParaRPr lang="en-US" sz="2400" b="0" dirty="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dirty="0">
                          <a:effectLst/>
                        </a:rPr>
                        <a:t>204</a:t>
                      </a:r>
                      <a:endParaRPr lang="en-US" sz="2400" b="0" dirty="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a:effectLst/>
                        </a:rPr>
                        <a:t>28</a:t>
                      </a:r>
                      <a:endParaRPr lang="en-US" sz="2400" b="0">
                        <a:effectLst/>
                        <a:latin typeface="Verdana"/>
                        <a:ea typeface="Times New Roman"/>
                        <a:cs typeface="Times New Roman"/>
                      </a:endParaRPr>
                    </a:p>
                  </a:txBody>
                  <a:tcPr marL="68580" marR="68580" marT="0" marB="0"/>
                </a:tc>
                <a:extLst>
                  <a:ext uri="{0D108BD9-81ED-4DB2-BD59-A6C34878D82A}">
                    <a16:rowId xmlns:a16="http://schemas.microsoft.com/office/drawing/2014/main" val="10002"/>
                  </a:ext>
                </a:extLst>
              </a:tr>
              <a:tr h="469900">
                <a:tc>
                  <a:txBody>
                    <a:bodyPr/>
                    <a:lstStyle/>
                    <a:p>
                      <a:pPr marL="0" marR="0" algn="ctr">
                        <a:spcBef>
                          <a:spcPts val="0"/>
                        </a:spcBef>
                        <a:spcAft>
                          <a:spcPts val="0"/>
                        </a:spcAft>
                      </a:pPr>
                      <a:r>
                        <a:rPr lang="en-US" sz="2400" b="0">
                          <a:effectLst/>
                        </a:rPr>
                        <a:t>3</a:t>
                      </a:r>
                      <a:endParaRPr lang="en-US" sz="2400" b="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dirty="0">
                          <a:effectLst/>
                        </a:rPr>
                        <a:t>204</a:t>
                      </a:r>
                      <a:endParaRPr lang="en-US" sz="2400" b="0" dirty="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dirty="0">
                          <a:effectLst/>
                        </a:rPr>
                        <a:t>28</a:t>
                      </a:r>
                      <a:endParaRPr lang="en-US" sz="2400" b="0" dirty="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a:effectLst/>
                        </a:rPr>
                        <a:t>8</a:t>
                      </a:r>
                      <a:endParaRPr lang="en-US" sz="2400" b="0">
                        <a:effectLst/>
                        <a:latin typeface="Verdana"/>
                        <a:ea typeface="Times New Roman"/>
                        <a:cs typeface="Times New Roman"/>
                      </a:endParaRPr>
                    </a:p>
                  </a:txBody>
                  <a:tcPr marL="68580" marR="68580" marT="0" marB="0"/>
                </a:tc>
                <a:extLst>
                  <a:ext uri="{0D108BD9-81ED-4DB2-BD59-A6C34878D82A}">
                    <a16:rowId xmlns:a16="http://schemas.microsoft.com/office/drawing/2014/main" val="10003"/>
                  </a:ext>
                </a:extLst>
              </a:tr>
              <a:tr h="469900">
                <a:tc>
                  <a:txBody>
                    <a:bodyPr/>
                    <a:lstStyle/>
                    <a:p>
                      <a:pPr marL="0" marR="0" algn="ctr">
                        <a:spcBef>
                          <a:spcPts val="0"/>
                        </a:spcBef>
                        <a:spcAft>
                          <a:spcPts val="0"/>
                        </a:spcAft>
                      </a:pPr>
                      <a:r>
                        <a:rPr lang="en-US" sz="2400" b="0">
                          <a:effectLst/>
                        </a:rPr>
                        <a:t>4</a:t>
                      </a:r>
                      <a:endParaRPr lang="en-US" sz="2400" b="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dirty="0">
                          <a:effectLst/>
                        </a:rPr>
                        <a:t>28</a:t>
                      </a:r>
                      <a:endParaRPr lang="en-US" sz="2400" b="0" dirty="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dirty="0">
                          <a:effectLst/>
                        </a:rPr>
                        <a:t>8</a:t>
                      </a:r>
                      <a:endParaRPr lang="en-US" sz="2400" b="0" dirty="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dirty="0">
                          <a:effectLst/>
                        </a:rPr>
                        <a:t>4</a:t>
                      </a:r>
                      <a:endParaRPr lang="en-US" sz="2400" b="0" dirty="0">
                        <a:effectLst/>
                        <a:latin typeface="Verdana"/>
                        <a:ea typeface="Times New Roman"/>
                        <a:cs typeface="Times New Roman"/>
                      </a:endParaRPr>
                    </a:p>
                  </a:txBody>
                  <a:tcPr marL="68580" marR="68580" marT="0" marB="0"/>
                </a:tc>
                <a:extLst>
                  <a:ext uri="{0D108BD9-81ED-4DB2-BD59-A6C34878D82A}">
                    <a16:rowId xmlns:a16="http://schemas.microsoft.com/office/drawing/2014/main" val="10004"/>
                  </a:ext>
                </a:extLst>
              </a:tr>
              <a:tr h="469900">
                <a:tc>
                  <a:txBody>
                    <a:bodyPr/>
                    <a:lstStyle/>
                    <a:p>
                      <a:pPr marL="0" marR="0" algn="ctr">
                        <a:spcBef>
                          <a:spcPts val="0"/>
                        </a:spcBef>
                        <a:spcAft>
                          <a:spcPts val="0"/>
                        </a:spcAft>
                      </a:pPr>
                      <a:r>
                        <a:rPr lang="en-US" sz="2400" b="0">
                          <a:effectLst/>
                        </a:rPr>
                        <a:t>5</a:t>
                      </a:r>
                      <a:endParaRPr lang="en-US" sz="2400" b="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a:effectLst/>
                        </a:rPr>
                        <a:t>8</a:t>
                      </a:r>
                      <a:endParaRPr lang="en-US" sz="2400" b="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dirty="0">
                          <a:effectLst/>
                        </a:rPr>
                        <a:t>4</a:t>
                      </a:r>
                      <a:endParaRPr lang="en-US" sz="2400" b="0" dirty="0">
                        <a:effectLst/>
                        <a:latin typeface="Verdana"/>
                        <a:ea typeface="Times New Roman"/>
                        <a:cs typeface="Times New Roman"/>
                      </a:endParaRPr>
                    </a:p>
                  </a:txBody>
                  <a:tcPr marL="68580" marR="68580" marT="0" marB="0"/>
                </a:tc>
                <a:tc>
                  <a:txBody>
                    <a:bodyPr/>
                    <a:lstStyle/>
                    <a:p>
                      <a:pPr marL="0" marR="0" algn="ctr">
                        <a:spcBef>
                          <a:spcPts val="0"/>
                        </a:spcBef>
                        <a:spcAft>
                          <a:spcPts val="0"/>
                        </a:spcAft>
                      </a:pPr>
                      <a:r>
                        <a:rPr lang="en-US" sz="2400" b="0" dirty="0">
                          <a:effectLst/>
                        </a:rPr>
                        <a:t>0</a:t>
                      </a:r>
                      <a:endParaRPr lang="en-US" sz="2400" b="0" dirty="0">
                        <a:effectLst/>
                        <a:latin typeface="Verdana"/>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3" name="Rectangle 2"/>
          <p:cNvSpPr/>
          <p:nvPr/>
        </p:nvSpPr>
        <p:spPr>
          <a:xfrm>
            <a:off x="381000" y="2343834"/>
            <a:ext cx="2733441" cy="461665"/>
          </a:xfrm>
          <a:prstGeom prst="rect">
            <a:avLst/>
          </a:prstGeom>
        </p:spPr>
        <p:txBody>
          <a:bodyPr wrap="none">
            <a:spAutoFit/>
          </a:bodyPr>
          <a:lstStyle/>
          <a:p>
            <a:pPr algn="l">
              <a:spcBef>
                <a:spcPts val="0"/>
              </a:spcBef>
              <a:buNone/>
            </a:pPr>
            <a:r>
              <a:rPr lang="en-US" sz="2400" dirty="0"/>
              <a:t>function </a:t>
            </a:r>
            <a:r>
              <a:rPr lang="en-US" sz="2400" dirty="0" err="1"/>
              <a:t>gcd</a:t>
            </a:r>
            <a:r>
              <a:rPr lang="en-US" sz="2400" dirty="0"/>
              <a:t>(m, n) </a:t>
            </a:r>
          </a:p>
        </p:txBody>
      </p:sp>
      <p:sp>
        <p:nvSpPr>
          <p:cNvPr id="5" name="Right Arrow 4"/>
          <p:cNvSpPr/>
          <p:nvPr/>
        </p:nvSpPr>
        <p:spPr bwMode="auto">
          <a:xfrm>
            <a:off x="3429000" y="2458705"/>
            <a:ext cx="667375" cy="22860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4495800" y="2342172"/>
                <a:ext cx="3352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a:rPr>
                            <m:t>gcd</m:t>
                          </m:r>
                        </m:fName>
                        <m:e>
                          <m:d>
                            <m:dPr>
                              <m:ctrlPr>
                                <a:rPr lang="en-US" sz="2400" b="0" i="1" smtClean="0">
                                  <a:latin typeface="Cambria Math" panose="02040503050406030204" pitchFamily="18" charset="0"/>
                                </a:rPr>
                              </m:ctrlPr>
                            </m:dPr>
                            <m:e>
                              <m:r>
                                <a:rPr lang="en-US" sz="2400" b="0" i="1" smtClean="0">
                                  <a:latin typeface="Cambria Math"/>
                                </a:rPr>
                                <m:t>1456,1252</m:t>
                              </m:r>
                            </m:e>
                          </m:d>
                        </m:e>
                      </m:func>
                      <m:r>
                        <a:rPr lang="en-US" sz="2400" b="0" i="1" smtClean="0">
                          <a:latin typeface="Cambria Math"/>
                        </a:rPr>
                        <m:t>=4</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4495800" y="2342172"/>
                <a:ext cx="3352800" cy="461665"/>
              </a:xfrm>
              <a:prstGeom prst="rect">
                <a:avLst/>
              </a:prstGeom>
              <a:blipFill rotWithShape="1">
                <a:blip r:embed="rId2"/>
                <a:stretch>
                  <a:fillRect b="-1973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ltLang="en-US" sz="3600" b="1" dirty="0"/>
              <a:t>Number of Steps of Example 1 </a:t>
            </a:r>
            <a:endParaRPr lang="id-ID" altLang="en-US" sz="3600" b="1" dirty="0"/>
          </a:p>
        </p:txBody>
      </p:sp>
      <p:sp>
        <p:nvSpPr>
          <p:cNvPr id="3" name="TextBox 2"/>
          <p:cNvSpPr txBox="1"/>
          <p:nvPr/>
        </p:nvSpPr>
        <p:spPr>
          <a:xfrm>
            <a:off x="457200" y="1752600"/>
            <a:ext cx="7924800" cy="461665"/>
          </a:xfrm>
          <a:prstGeom prst="rect">
            <a:avLst/>
          </a:prstGeom>
          <a:noFill/>
        </p:spPr>
        <p:txBody>
          <a:bodyPr wrap="square" rtlCol="0">
            <a:spAutoFit/>
          </a:bodyPr>
          <a:lstStyle/>
          <a:p>
            <a:r>
              <a:rPr lang="en-US" sz="2400" dirty="0"/>
              <a:t>Calculate the number of steps for example 01, 02 and 03 </a:t>
            </a:r>
          </a:p>
        </p:txBody>
      </p:sp>
      <p:sp>
        <p:nvSpPr>
          <p:cNvPr id="6" name="TextBox 5"/>
          <p:cNvSpPr txBox="1"/>
          <p:nvPr/>
        </p:nvSpPr>
        <p:spPr>
          <a:xfrm>
            <a:off x="685800" y="2362200"/>
            <a:ext cx="4191000" cy="830997"/>
          </a:xfrm>
          <a:prstGeom prst="rect">
            <a:avLst/>
          </a:prstGeom>
          <a:noFill/>
        </p:spPr>
        <p:txBody>
          <a:bodyPr wrap="square" rtlCol="0">
            <a:spAutoFit/>
          </a:bodyPr>
          <a:lstStyle/>
          <a:p>
            <a:pPr algn="l"/>
            <a:r>
              <a:rPr lang="en-US" sz="2400" dirty="0"/>
              <a:t>Input s = array of integer [n]</a:t>
            </a:r>
          </a:p>
          <a:p>
            <a:pPr algn="l"/>
            <a:r>
              <a:rPr lang="en-US" sz="2400" dirty="0"/>
              <a:t>Input n</a:t>
            </a:r>
          </a:p>
        </p:txBody>
      </p:sp>
      <p:sp>
        <p:nvSpPr>
          <p:cNvPr id="7" name="TextBox 6"/>
          <p:cNvSpPr txBox="1"/>
          <p:nvPr/>
        </p:nvSpPr>
        <p:spPr>
          <a:xfrm>
            <a:off x="698500" y="3644899"/>
            <a:ext cx="2082800" cy="461665"/>
          </a:xfrm>
          <a:prstGeom prst="rect">
            <a:avLst/>
          </a:prstGeom>
          <a:noFill/>
        </p:spPr>
        <p:txBody>
          <a:bodyPr wrap="square" rtlCol="0">
            <a:spAutoFit/>
          </a:bodyPr>
          <a:lstStyle/>
          <a:p>
            <a:pPr algn="l"/>
            <a:r>
              <a:rPr lang="en-US" sz="2400" dirty="0"/>
              <a:t>For </a:t>
            </a:r>
            <a:r>
              <a:rPr lang="en-US" sz="2400" dirty="0" err="1"/>
              <a:t>i</a:t>
            </a:r>
            <a:r>
              <a:rPr lang="en-US" sz="2400" dirty="0"/>
              <a:t> = 0 to n</a:t>
            </a:r>
          </a:p>
        </p:txBody>
      </p:sp>
      <p:sp>
        <p:nvSpPr>
          <p:cNvPr id="8" name="TextBox 7"/>
          <p:cNvSpPr txBox="1"/>
          <p:nvPr/>
        </p:nvSpPr>
        <p:spPr>
          <a:xfrm>
            <a:off x="1320800" y="4106564"/>
            <a:ext cx="2336800" cy="1200329"/>
          </a:xfrm>
          <a:prstGeom prst="rect">
            <a:avLst/>
          </a:prstGeom>
          <a:noFill/>
        </p:spPr>
        <p:txBody>
          <a:bodyPr wrap="square" rtlCol="0">
            <a:spAutoFit/>
          </a:bodyPr>
          <a:lstStyle/>
          <a:p>
            <a:pPr algn="l"/>
            <a:r>
              <a:rPr lang="en-US" sz="2400" dirty="0"/>
              <a:t>If n = s[</a:t>
            </a:r>
            <a:r>
              <a:rPr lang="en-US" sz="2400" dirty="0" err="1"/>
              <a:t>i</a:t>
            </a:r>
            <a:r>
              <a:rPr lang="en-US" sz="2400" dirty="0"/>
              <a:t>]  then </a:t>
            </a:r>
          </a:p>
          <a:p>
            <a:pPr algn="l"/>
            <a:r>
              <a:rPr lang="en-US" sz="2400" dirty="0"/>
              <a:t>     found = true</a:t>
            </a:r>
          </a:p>
          <a:p>
            <a:pPr algn="l"/>
            <a:r>
              <a:rPr lang="en-US" sz="2400" dirty="0"/>
              <a:t>     </a:t>
            </a:r>
            <a:r>
              <a:rPr lang="en-US" sz="2400" dirty="0" err="1"/>
              <a:t>i</a:t>
            </a:r>
            <a:r>
              <a:rPr lang="en-US" sz="2400" dirty="0"/>
              <a:t> = m + 1 </a:t>
            </a:r>
          </a:p>
        </p:txBody>
      </p:sp>
      <p:sp>
        <p:nvSpPr>
          <p:cNvPr id="9" name="TextBox 8"/>
          <p:cNvSpPr txBox="1"/>
          <p:nvPr/>
        </p:nvSpPr>
        <p:spPr>
          <a:xfrm>
            <a:off x="704850" y="5318938"/>
            <a:ext cx="2133600" cy="461665"/>
          </a:xfrm>
          <a:prstGeom prst="rect">
            <a:avLst/>
          </a:prstGeom>
          <a:noFill/>
        </p:spPr>
        <p:txBody>
          <a:bodyPr wrap="square" rtlCol="0">
            <a:spAutoFit/>
          </a:bodyPr>
          <a:lstStyle/>
          <a:p>
            <a:pPr algn="l"/>
            <a:r>
              <a:rPr lang="en-US" sz="2400" dirty="0"/>
              <a:t>Return found</a:t>
            </a:r>
          </a:p>
        </p:txBody>
      </p:sp>
      <p:sp>
        <p:nvSpPr>
          <p:cNvPr id="10" name="Rectangle 9"/>
          <p:cNvSpPr/>
          <p:nvPr/>
        </p:nvSpPr>
        <p:spPr>
          <a:xfrm>
            <a:off x="698500" y="3193196"/>
            <a:ext cx="1955985" cy="461665"/>
          </a:xfrm>
          <a:prstGeom prst="rect">
            <a:avLst/>
          </a:prstGeom>
        </p:spPr>
        <p:txBody>
          <a:bodyPr wrap="none">
            <a:spAutoFit/>
          </a:bodyPr>
          <a:lstStyle/>
          <a:p>
            <a:pPr algn="l"/>
            <a:r>
              <a:rPr lang="en-US" sz="2400" dirty="0"/>
              <a:t>found = false</a:t>
            </a:r>
          </a:p>
        </p:txBody>
      </p:sp>
      <p:sp>
        <p:nvSpPr>
          <p:cNvPr id="13" name="Rectangle 12"/>
          <p:cNvSpPr/>
          <p:nvPr/>
        </p:nvSpPr>
        <p:spPr>
          <a:xfrm>
            <a:off x="4090173" y="3193197"/>
            <a:ext cx="356188" cy="461665"/>
          </a:xfrm>
          <a:prstGeom prst="rect">
            <a:avLst/>
          </a:prstGeom>
        </p:spPr>
        <p:txBody>
          <a:bodyPr wrap="none">
            <a:spAutoFit/>
          </a:bodyPr>
          <a:lstStyle/>
          <a:p>
            <a:pPr algn="l"/>
            <a:r>
              <a:rPr lang="en-US" sz="2400" dirty="0"/>
              <a:t>1</a:t>
            </a:r>
          </a:p>
        </p:txBody>
      </p:sp>
      <p:sp>
        <p:nvSpPr>
          <p:cNvPr id="14" name="Rectangle 13"/>
          <p:cNvSpPr/>
          <p:nvPr/>
        </p:nvSpPr>
        <p:spPr>
          <a:xfrm>
            <a:off x="3937479" y="3664824"/>
            <a:ext cx="707245" cy="461665"/>
          </a:xfrm>
          <a:prstGeom prst="rect">
            <a:avLst/>
          </a:prstGeom>
        </p:spPr>
        <p:txBody>
          <a:bodyPr wrap="none">
            <a:spAutoFit/>
          </a:bodyPr>
          <a:lstStyle/>
          <a:p>
            <a:pPr algn="l"/>
            <a:r>
              <a:rPr lang="en-US" sz="2400" dirty="0"/>
              <a:t>n+1</a:t>
            </a:r>
          </a:p>
        </p:txBody>
      </p:sp>
      <p:sp>
        <p:nvSpPr>
          <p:cNvPr id="15" name="Rectangle 14"/>
          <p:cNvSpPr/>
          <p:nvPr/>
        </p:nvSpPr>
        <p:spPr>
          <a:xfrm>
            <a:off x="4101512" y="4106564"/>
            <a:ext cx="356188" cy="461665"/>
          </a:xfrm>
          <a:prstGeom prst="rect">
            <a:avLst/>
          </a:prstGeom>
        </p:spPr>
        <p:txBody>
          <a:bodyPr wrap="none">
            <a:spAutoFit/>
          </a:bodyPr>
          <a:lstStyle/>
          <a:p>
            <a:pPr algn="l"/>
            <a:r>
              <a:rPr lang="en-US" sz="2400" dirty="0"/>
              <a:t>n</a:t>
            </a:r>
          </a:p>
        </p:txBody>
      </p:sp>
      <p:sp>
        <p:nvSpPr>
          <p:cNvPr id="16" name="Rectangle 15"/>
          <p:cNvSpPr/>
          <p:nvPr/>
        </p:nvSpPr>
        <p:spPr>
          <a:xfrm>
            <a:off x="4103783" y="4463385"/>
            <a:ext cx="356188" cy="461665"/>
          </a:xfrm>
          <a:prstGeom prst="rect">
            <a:avLst/>
          </a:prstGeom>
        </p:spPr>
        <p:txBody>
          <a:bodyPr wrap="none">
            <a:spAutoFit/>
          </a:bodyPr>
          <a:lstStyle/>
          <a:p>
            <a:pPr algn="l"/>
            <a:r>
              <a:rPr lang="en-US" sz="2400" dirty="0"/>
              <a:t>1</a:t>
            </a:r>
          </a:p>
        </p:txBody>
      </p:sp>
      <p:sp>
        <p:nvSpPr>
          <p:cNvPr id="17" name="Rectangle 16"/>
          <p:cNvSpPr/>
          <p:nvPr/>
        </p:nvSpPr>
        <p:spPr>
          <a:xfrm>
            <a:off x="4116483" y="4857085"/>
            <a:ext cx="356188" cy="461665"/>
          </a:xfrm>
          <a:prstGeom prst="rect">
            <a:avLst/>
          </a:prstGeom>
        </p:spPr>
        <p:txBody>
          <a:bodyPr wrap="none">
            <a:spAutoFit/>
          </a:bodyPr>
          <a:lstStyle/>
          <a:p>
            <a:pPr algn="l"/>
            <a:r>
              <a:rPr lang="en-US" sz="2400" dirty="0"/>
              <a:t>1</a:t>
            </a:r>
          </a:p>
        </p:txBody>
      </p:sp>
      <p:sp>
        <p:nvSpPr>
          <p:cNvPr id="12" name="TextBox 11"/>
          <p:cNvSpPr txBox="1"/>
          <p:nvPr/>
        </p:nvSpPr>
        <p:spPr>
          <a:xfrm>
            <a:off x="3213515" y="5543766"/>
            <a:ext cx="3656770" cy="461665"/>
          </a:xfrm>
          <a:prstGeom prst="rect">
            <a:avLst/>
          </a:prstGeom>
          <a:noFill/>
        </p:spPr>
        <p:txBody>
          <a:bodyPr wrap="none" rtlCol="0">
            <a:spAutoFit/>
          </a:bodyPr>
          <a:lstStyle/>
          <a:p>
            <a:r>
              <a:rPr lang="en-US" sz="2400" dirty="0"/>
              <a:t>Number of steps = 2n + 5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3" grpId="0"/>
      <p:bldP spid="14" grpId="0"/>
      <p:bldP spid="15" grpId="0"/>
      <p:bldP spid="16" grpId="0"/>
      <p:bldP spid="1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ltLang="en-US" sz="3600" b="1" dirty="0"/>
              <a:t>Number of Steps of Example 2 </a:t>
            </a:r>
            <a:endParaRPr lang="id-ID" altLang="en-US" sz="3600" b="1" dirty="0"/>
          </a:p>
        </p:txBody>
      </p:sp>
      <mc:AlternateContent xmlns:mc="http://schemas.openxmlformats.org/markup-compatibility/2006" xmlns:a14="http://schemas.microsoft.com/office/drawing/2010/main">
        <mc:Choice Requires="a14">
          <p:sp>
            <p:nvSpPr>
              <p:cNvPr id="2" name="Rectangle 1"/>
              <p:cNvSpPr/>
              <p:nvPr/>
            </p:nvSpPr>
            <p:spPr>
              <a:xfrm>
                <a:off x="399482" y="1808607"/>
                <a:ext cx="7848600" cy="4093428"/>
              </a:xfrm>
              <a:prstGeom prst="rect">
                <a:avLst/>
              </a:prstGeom>
            </p:spPr>
            <p:txBody>
              <a:bodyPr wrap="square">
                <a:spAutoFit/>
              </a:bodyPr>
              <a:lstStyle/>
              <a:p>
                <a:pPr marL="0" indent="0" algn="l">
                  <a:buNone/>
                </a:pPr>
                <a:r>
                  <a:rPr lang="en-US" sz="2600" dirty="0">
                    <a:latin typeface="Times New Roman" panose="02020603050405020304" pitchFamily="18" charset="0"/>
                    <a:cs typeface="Times New Roman" panose="02020603050405020304" pitchFamily="18" charset="0"/>
                  </a:rPr>
                  <a:t>Binary_Search(s[m] : Array of integers s[m], n : integer)</a:t>
                </a:r>
              </a:p>
              <a:p>
                <a:pPr marL="0" indent="0" algn="l">
                  <a:buNone/>
                </a:pPr>
                <a14:m>
                  <m:oMath xmlns:m="http://schemas.openxmlformats.org/officeDocument/2006/math">
                    <m:r>
                      <a:rPr lang="en-US" sz="2600" i="1" dirty="0">
                        <a:latin typeface="Cambria Math"/>
                      </a:rPr>
                      <m:t>𝑙𝑜𝑤</m:t>
                    </m:r>
                    <m:r>
                      <a:rPr lang="en-US" sz="2600" i="1" dirty="0">
                        <a:latin typeface="Cambria Math"/>
                      </a:rPr>
                      <m:t> = 0  </m:t>
                    </m:r>
                  </m:oMath>
                </a14:m>
                <a:r>
                  <a:rPr lang="en-US" sz="2600" dirty="0">
                    <a:latin typeface="Times New Roman" panose="02020603050405020304" pitchFamily="18" charset="0"/>
                    <a:cs typeface="Times New Roman" panose="02020603050405020304" pitchFamily="18" charset="0"/>
                  </a:rPr>
                  <a:t>: </a:t>
                </a:r>
                <a14:m>
                  <m:oMath xmlns:m="http://schemas.openxmlformats.org/officeDocument/2006/math">
                    <m:r>
                      <a:rPr lang="en-US" sz="2600" i="1" dirty="0">
                        <a:latin typeface="Cambria Math"/>
                      </a:rPr>
                      <m:t>h𝑖𝑔h</m:t>
                    </m:r>
                    <m:r>
                      <a:rPr lang="en-US" sz="2600" i="1" dirty="0">
                        <a:latin typeface="Cambria Math"/>
                      </a:rPr>
                      <m:t> = </m:t>
                    </m:r>
                    <m:r>
                      <a:rPr lang="en-US" sz="2600" i="1" dirty="0">
                        <a:latin typeface="Cambria Math"/>
                      </a:rPr>
                      <m:t>𝑛</m:t>
                    </m:r>
                  </m:oMath>
                </a14:m>
                <a:r>
                  <a:rPr lang="en-US" sz="2600" dirty="0">
                    <a:latin typeface="Times New Roman" panose="02020603050405020304" pitchFamily="18" charset="0"/>
                    <a:cs typeface="Times New Roman" panose="02020603050405020304" pitchFamily="18" charset="0"/>
                  </a:rPr>
                  <a:t> : </a:t>
                </a:r>
                <a14:m>
                  <m:oMath xmlns:m="http://schemas.openxmlformats.org/officeDocument/2006/math">
                    <m:r>
                      <a:rPr lang="en-US" sz="2600" i="1" dirty="0">
                        <a:latin typeface="Cambria Math"/>
                      </a:rPr>
                      <m:t>𝑓𝑜𝑢𝑛𝑑</m:t>
                    </m:r>
                    <m:r>
                      <a:rPr lang="en-US" sz="2600" i="1" dirty="0">
                        <a:latin typeface="Cambria Math"/>
                      </a:rPr>
                      <m:t> = </m:t>
                    </m:r>
                    <m:r>
                      <a:rPr lang="en-US" sz="2600" i="1" dirty="0">
                        <a:latin typeface="Cambria Math"/>
                      </a:rPr>
                      <m:t>𝑓𝑎𝑙𝑠𝑒</m:t>
                    </m:r>
                  </m:oMath>
                </a14:m>
                <a:endParaRPr lang="en-US" sz="2600" dirty="0">
                  <a:latin typeface="Times New Roman" panose="02020603050405020304" pitchFamily="18" charset="0"/>
                  <a:cs typeface="Times New Roman" panose="02020603050405020304" pitchFamily="18" charset="0"/>
                </a:endParaRPr>
              </a:p>
              <a:p>
                <a:pPr marL="0" indent="0" algn="l">
                  <a:buNone/>
                </a:pPr>
                <a:r>
                  <a:rPr lang="en-US" sz="2600" dirty="0">
                    <a:latin typeface="Times New Roman" panose="02020603050405020304" pitchFamily="18" charset="0"/>
                    <a:cs typeface="Times New Roman" panose="02020603050405020304" pitchFamily="18" charset="0"/>
                  </a:rPr>
                  <a:t>While </a:t>
                </a:r>
                <a14:m>
                  <m:oMath xmlns:m="http://schemas.openxmlformats.org/officeDocument/2006/math">
                    <m:r>
                      <a:rPr lang="en-US" sz="2600" i="1" dirty="0">
                        <a:latin typeface="Cambria Math"/>
                      </a:rPr>
                      <m:t>𝑙𝑜𝑤</m:t>
                    </m:r>
                    <m:r>
                      <a:rPr lang="en-US" sz="2600" i="1" dirty="0">
                        <a:latin typeface="Cambria Math"/>
                        <a:ea typeface="Cambria Math"/>
                      </a:rPr>
                      <m:t>≤</m:t>
                    </m:r>
                    <m:r>
                      <a:rPr lang="en-US" sz="2600" i="1" dirty="0">
                        <a:latin typeface="Cambria Math"/>
                        <a:ea typeface="Cambria Math"/>
                      </a:rPr>
                      <m:t>h𝑖𝑔h</m:t>
                    </m:r>
                  </m:oMath>
                </a14:m>
                <a:r>
                  <a:rPr lang="en-US" sz="2600" dirty="0">
                    <a:latin typeface="Times New Roman" panose="02020603050405020304" pitchFamily="18" charset="0"/>
                    <a:cs typeface="Times New Roman" panose="02020603050405020304" pitchFamily="18" charset="0"/>
                  </a:rPr>
                  <a:t> do</a:t>
                </a:r>
              </a:p>
              <a:p>
                <a:pPr marL="0" indent="0" algn="l">
                  <a:buNone/>
                </a:pPr>
                <a:r>
                  <a:rPr lang="en-US" sz="2600" dirty="0">
                    <a:latin typeface="Times New Roman" panose="02020603050405020304" pitchFamily="18" charset="0"/>
                    <a:cs typeface="Times New Roman" panose="02020603050405020304" pitchFamily="18" charset="0"/>
                  </a:rPr>
                  <a:t>      </a:t>
                </a:r>
                <a14:m>
                  <m:oMath xmlns:m="http://schemas.openxmlformats.org/officeDocument/2006/math">
                    <m:r>
                      <a:rPr lang="en-US" sz="2600" i="1">
                        <a:latin typeface="Cambria Math"/>
                      </a:rPr>
                      <m:t>𝑚𝑖𝑑</m:t>
                    </m:r>
                    <m:r>
                      <a:rPr lang="en-US" sz="2600" i="1">
                        <a:latin typeface="Cambria Math"/>
                      </a:rPr>
                      <m:t>=</m:t>
                    </m:r>
                    <m:d>
                      <m:dPr>
                        <m:ctrlPr>
                          <a:rPr lang="en-US" sz="2600" i="1">
                            <a:latin typeface="Cambria Math" panose="02040503050406030204" pitchFamily="18" charset="0"/>
                          </a:rPr>
                        </m:ctrlPr>
                      </m:dPr>
                      <m:e>
                        <m:r>
                          <a:rPr lang="en-US" sz="2600" i="1">
                            <a:latin typeface="Cambria Math"/>
                          </a:rPr>
                          <m:t>𝑙𝑜𝑤</m:t>
                        </m:r>
                        <m:r>
                          <a:rPr lang="en-US" sz="2600" i="1">
                            <a:latin typeface="Cambria Math"/>
                          </a:rPr>
                          <m:t>+</m:t>
                        </m:r>
                        <m:r>
                          <a:rPr lang="en-US" sz="2600" i="1">
                            <a:latin typeface="Cambria Math"/>
                          </a:rPr>
                          <m:t>h𝑖𝑔h</m:t>
                        </m:r>
                      </m:e>
                    </m:d>
                    <m:r>
                      <a:rPr lang="en-US" sz="2600" i="1">
                        <a:latin typeface="Cambria Math"/>
                      </a:rPr>
                      <m:t>/2</m:t>
                    </m:r>
                  </m:oMath>
                </a14:m>
                <a:endParaRPr lang="en-US" sz="2600" dirty="0">
                  <a:latin typeface="Times New Roman" panose="02020603050405020304" pitchFamily="18" charset="0"/>
                  <a:cs typeface="Times New Roman" panose="02020603050405020304" pitchFamily="18" charset="0"/>
                </a:endParaRPr>
              </a:p>
              <a:p>
                <a:pPr marL="0" indent="0" algn="l">
                  <a:buNone/>
                </a:pPr>
                <a:r>
                  <a:rPr lang="en-US" sz="2600" dirty="0">
                    <a:latin typeface="Times New Roman" panose="02020603050405020304" pitchFamily="18" charset="0"/>
                    <a:cs typeface="Times New Roman" panose="02020603050405020304" pitchFamily="18" charset="0"/>
                  </a:rPr>
                  <a:t>      if </a:t>
                </a:r>
                <a14:m>
                  <m:oMath xmlns:m="http://schemas.openxmlformats.org/officeDocument/2006/math">
                    <m:r>
                      <a:rPr lang="en-US" sz="2600" i="1" dirty="0">
                        <a:latin typeface="Cambria Math"/>
                      </a:rPr>
                      <m:t>𝑛</m:t>
                    </m:r>
                    <m:r>
                      <a:rPr lang="en-US" sz="2600" i="1" dirty="0">
                        <a:latin typeface="Cambria Math"/>
                      </a:rPr>
                      <m:t> &lt; </m:t>
                    </m:r>
                    <m:r>
                      <a:rPr lang="en-US" sz="2600" i="1" dirty="0">
                        <a:latin typeface="Cambria Math"/>
                      </a:rPr>
                      <m:t>𝑠</m:t>
                    </m:r>
                    <m:r>
                      <a:rPr lang="en-US" sz="2600" i="1" dirty="0">
                        <a:latin typeface="Cambria Math"/>
                      </a:rPr>
                      <m:t>(</m:t>
                    </m:r>
                    <m:r>
                      <a:rPr lang="en-US" sz="2600" i="1" dirty="0">
                        <a:latin typeface="Cambria Math"/>
                      </a:rPr>
                      <m:t>𝑚𝑖𝑑</m:t>
                    </m:r>
                    <m:r>
                      <a:rPr lang="en-US" sz="2600" i="1" dirty="0">
                        <a:latin typeface="Cambria Math"/>
                      </a:rPr>
                      <m:t>)</m:t>
                    </m:r>
                  </m:oMath>
                </a14:m>
                <a:r>
                  <a:rPr lang="en-US" sz="2600" dirty="0">
                    <a:latin typeface="Times New Roman" panose="02020603050405020304" pitchFamily="18" charset="0"/>
                    <a:cs typeface="Times New Roman" panose="02020603050405020304" pitchFamily="18" charset="0"/>
                  </a:rPr>
                  <a:t> then </a:t>
                </a:r>
                <a:endParaRPr lang="en-US" sz="2600" i="1" dirty="0">
                  <a:latin typeface="Cambria Math"/>
                </a:endParaRPr>
              </a:p>
              <a:p>
                <a:pPr marL="0" indent="0" algn="l">
                  <a:buNone/>
                </a:pPr>
                <a:r>
                  <a:rPr lang="en-US" sz="2600" dirty="0"/>
                  <a:t>             </a:t>
                </a:r>
                <a14:m>
                  <m:oMath xmlns:m="http://schemas.openxmlformats.org/officeDocument/2006/math">
                    <m:r>
                      <a:rPr lang="en-US" sz="2600" i="1" dirty="0">
                        <a:latin typeface="Cambria Math"/>
                      </a:rPr>
                      <m:t>h𝑖𝑔h</m:t>
                    </m:r>
                    <m:r>
                      <a:rPr lang="en-US" sz="2600" i="1" dirty="0">
                        <a:latin typeface="Cambria Math"/>
                      </a:rPr>
                      <m:t> = </m:t>
                    </m:r>
                    <m:r>
                      <a:rPr lang="en-US" sz="2600" i="1" dirty="0">
                        <a:latin typeface="Cambria Math"/>
                      </a:rPr>
                      <m:t>𝑚𝑖𝑑</m:t>
                    </m:r>
                    <m:r>
                      <a:rPr lang="en-US" sz="2600" i="1" dirty="0">
                        <a:latin typeface="Cambria Math"/>
                      </a:rPr>
                      <m:t>−1</m:t>
                    </m:r>
                  </m:oMath>
                </a14:m>
                <a:endParaRPr lang="en-US" sz="2600" dirty="0">
                  <a:latin typeface="Times New Roman" panose="02020603050405020304" pitchFamily="18" charset="0"/>
                  <a:cs typeface="Times New Roman" panose="02020603050405020304" pitchFamily="18" charset="0"/>
                </a:endParaRPr>
              </a:p>
              <a:p>
                <a:pPr marL="0" indent="0" algn="l">
                  <a:buNone/>
                </a:pPr>
                <a:r>
                  <a:rPr lang="en-US" sz="2600" dirty="0">
                    <a:latin typeface="Times New Roman" panose="02020603050405020304" pitchFamily="18" charset="0"/>
                    <a:cs typeface="Times New Roman" panose="02020603050405020304" pitchFamily="18" charset="0"/>
                  </a:rPr>
                  <a:t>      else  if </a:t>
                </a:r>
                <a14:m>
                  <m:oMath xmlns:m="http://schemas.openxmlformats.org/officeDocument/2006/math">
                    <m:r>
                      <a:rPr lang="en-US" sz="2600" i="1" dirty="0">
                        <a:latin typeface="Cambria Math"/>
                      </a:rPr>
                      <m:t>𝑛</m:t>
                    </m:r>
                    <m:r>
                      <a:rPr lang="en-US" sz="2600" i="1" dirty="0">
                        <a:latin typeface="Cambria Math"/>
                      </a:rPr>
                      <m:t>&gt; </m:t>
                    </m:r>
                    <m:r>
                      <a:rPr lang="en-US" sz="2600" i="1" dirty="0">
                        <a:latin typeface="Cambria Math"/>
                      </a:rPr>
                      <m:t>𝑠</m:t>
                    </m:r>
                    <m:r>
                      <a:rPr lang="en-US" sz="2600" i="1" dirty="0">
                        <a:latin typeface="Cambria Math"/>
                      </a:rPr>
                      <m:t>(</m:t>
                    </m:r>
                    <m:r>
                      <a:rPr lang="en-US" sz="2600" i="1" dirty="0">
                        <a:latin typeface="Cambria Math"/>
                      </a:rPr>
                      <m:t>𝑚𝑖𝑑</m:t>
                    </m:r>
                    <m:r>
                      <a:rPr lang="en-US" sz="2600" i="1" dirty="0">
                        <a:latin typeface="Cambria Math"/>
                      </a:rPr>
                      <m:t>)</m:t>
                    </m:r>
                  </m:oMath>
                </a14:m>
                <a:r>
                  <a:rPr lang="en-US" sz="2600" dirty="0">
                    <a:latin typeface="Times New Roman" panose="02020603050405020304" pitchFamily="18" charset="0"/>
                    <a:cs typeface="Times New Roman" panose="02020603050405020304" pitchFamily="18" charset="0"/>
                  </a:rPr>
                  <a:t> then </a:t>
                </a:r>
                <a:endParaRPr lang="en-US" sz="2600" i="1" dirty="0">
                  <a:latin typeface="Cambria Math"/>
                </a:endParaRPr>
              </a:p>
              <a:p>
                <a:pPr marL="0" indent="0" algn="l">
                  <a:buNone/>
                </a:pPr>
                <a14:m>
                  <m:oMathPara xmlns:m="http://schemas.openxmlformats.org/officeDocument/2006/math">
                    <m:oMathParaPr>
                      <m:jc m:val="left"/>
                    </m:oMathParaPr>
                    <m:oMath xmlns:m="http://schemas.openxmlformats.org/officeDocument/2006/math">
                      <m:r>
                        <a:rPr lang="en-US" sz="2600" b="0" i="1" dirty="0" smtClean="0">
                          <a:latin typeface="Cambria Math"/>
                        </a:rPr>
                        <m:t>                </m:t>
                      </m:r>
                      <m:r>
                        <a:rPr lang="en-US" sz="2600" i="1" dirty="0">
                          <a:latin typeface="Cambria Math"/>
                        </a:rPr>
                        <m:t>𝑙𝑜𝑤</m:t>
                      </m:r>
                      <m:r>
                        <a:rPr lang="en-US" sz="2600" i="1" dirty="0">
                          <a:latin typeface="Cambria Math"/>
                        </a:rPr>
                        <m:t>= </m:t>
                      </m:r>
                      <m:r>
                        <a:rPr lang="en-US" sz="2600" i="1" dirty="0">
                          <a:latin typeface="Cambria Math"/>
                        </a:rPr>
                        <m:t>𝑚𝑖𝑑</m:t>
                      </m:r>
                      <m:r>
                        <a:rPr lang="en-US" sz="2600" i="1" dirty="0">
                          <a:latin typeface="Cambria Math"/>
                        </a:rPr>
                        <m:t>+1</m:t>
                      </m:r>
                    </m:oMath>
                  </m:oMathPara>
                </a14:m>
                <a:endParaRPr lang="en-US" sz="2600" dirty="0">
                  <a:latin typeface="Times New Roman" panose="02020603050405020304" pitchFamily="18" charset="0"/>
                  <a:cs typeface="Times New Roman" panose="02020603050405020304" pitchFamily="18" charset="0"/>
                </a:endParaRPr>
              </a:p>
              <a:p>
                <a:pPr marL="0" indent="0" algn="l">
                  <a:buNone/>
                </a:pPr>
                <a:r>
                  <a:rPr lang="en-US" sz="2600" dirty="0">
                    <a:latin typeface="Times New Roman" panose="02020603050405020304" pitchFamily="18" charset="0"/>
                    <a:cs typeface="Times New Roman" panose="02020603050405020304" pitchFamily="18" charset="0"/>
                  </a:rPr>
                  <a:t>              else  </a:t>
                </a:r>
                <a14:m>
                  <m:oMath xmlns:m="http://schemas.openxmlformats.org/officeDocument/2006/math">
                    <m:r>
                      <a:rPr lang="en-US" sz="2600" i="1" dirty="0">
                        <a:latin typeface="Cambria Math"/>
                      </a:rPr>
                      <m:t>𝑓𝑜𝑢𝑛𝑑</m:t>
                    </m:r>
                    <m:r>
                      <a:rPr lang="en-US" sz="2600" i="1" dirty="0">
                        <a:latin typeface="Cambria Math"/>
                      </a:rPr>
                      <m:t> = </m:t>
                    </m:r>
                    <m:r>
                      <a:rPr lang="en-US" sz="2600" i="1" dirty="0">
                        <a:latin typeface="Cambria Math"/>
                      </a:rPr>
                      <m:t>𝑡𝑟𝑢𝑒</m:t>
                    </m:r>
                  </m:oMath>
                </a14:m>
                <a:endParaRPr lang="en-US" sz="2600" dirty="0">
                  <a:latin typeface="Times New Roman" panose="02020603050405020304" pitchFamily="18" charset="0"/>
                  <a:cs typeface="Times New Roman" panose="02020603050405020304" pitchFamily="18" charset="0"/>
                </a:endParaRPr>
              </a:p>
              <a:p>
                <a:pPr marL="0" indent="0" algn="l">
                  <a:buNone/>
                </a:pPr>
                <a:r>
                  <a:rPr lang="en-US" sz="2600" dirty="0">
                    <a:latin typeface="Times New Roman" panose="02020603050405020304" pitchFamily="18" charset="0"/>
                    <a:cs typeface="Times New Roman" panose="02020603050405020304" pitchFamily="18" charset="0"/>
                  </a:rPr>
                  <a:t>Return </a:t>
                </a:r>
                <a14:m>
                  <m:oMath xmlns:m="http://schemas.openxmlformats.org/officeDocument/2006/math">
                    <m:r>
                      <a:rPr lang="en-US" sz="2600" i="1" dirty="0">
                        <a:latin typeface="Cambria Math"/>
                      </a:rPr>
                      <m:t>𝑓𝑜𝑢𝑛𝑑</m:t>
                    </m:r>
                  </m:oMath>
                </a14:m>
                <a:r>
                  <a:rPr lang="en-US" sz="2600" dirty="0">
                    <a:latin typeface="Times New Roman" panose="02020603050405020304" pitchFamily="18"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399482" y="1808607"/>
                <a:ext cx="7848600" cy="4093428"/>
              </a:xfrm>
              <a:prstGeom prst="rect">
                <a:avLst/>
              </a:prstGeom>
              <a:blipFill rotWithShape="1">
                <a:blip r:embed="rId2"/>
                <a:stretch>
                  <a:fillRect l="-1399" t="-1341" b="-2832"/>
                </a:stretch>
              </a:blipFill>
            </p:spPr>
            <p:txBody>
              <a:bodyPr/>
              <a:lstStyle/>
              <a:p>
                <a:r>
                  <a:rPr lang="en-US">
                    <a:noFill/>
                  </a:rPr>
                  <a:t> </a:t>
                </a:r>
              </a:p>
            </p:txBody>
          </p:sp>
        </mc:Fallback>
      </mc:AlternateContent>
      <p:sp>
        <p:nvSpPr>
          <p:cNvPr id="4" name="TextBox 3"/>
          <p:cNvSpPr txBox="1"/>
          <p:nvPr/>
        </p:nvSpPr>
        <p:spPr>
          <a:xfrm>
            <a:off x="6115151" y="2217578"/>
            <a:ext cx="2647019"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….……………..3</a:t>
            </a:r>
          </a:p>
        </p:txBody>
      </p:sp>
      <mc:AlternateContent xmlns:mc="http://schemas.openxmlformats.org/markup-compatibility/2006" xmlns:a14="http://schemas.microsoft.com/office/drawing/2010/main">
        <mc:Choice Requires="a14">
          <p:sp>
            <p:nvSpPr>
              <p:cNvPr id="11" name="TextBox 10"/>
              <p:cNvSpPr txBox="1"/>
              <p:nvPr/>
            </p:nvSpPr>
            <p:spPr>
              <a:xfrm>
                <a:off x="3505201" y="2618887"/>
                <a:ext cx="53458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m:t>
                          </m:r>
                          <m:r>
                            <a:rPr lang="en-US" sz="2400" b="0" i="1" smtClean="0">
                              <a:latin typeface="Cambria Math"/>
                            </a:rPr>
                            <m:t>𝑙𝑜𝑔</m:t>
                          </m:r>
                        </m:e>
                        <m:sub>
                          <m:r>
                            <a:rPr lang="en-US" sz="2400" b="0" i="1" smtClean="0">
                              <a:latin typeface="Cambria Math"/>
                            </a:rPr>
                            <m:t>2</m:t>
                          </m:r>
                        </m:sub>
                      </m:sSub>
                      <m:r>
                        <a:rPr lang="en-US" sz="2400" b="0" i="1" smtClean="0">
                          <a:latin typeface="Cambria Math"/>
                        </a:rPr>
                        <m:t>(</m:t>
                      </m:r>
                      <m:r>
                        <a:rPr lang="en-US" sz="2400" b="0" i="1" smtClean="0">
                          <a:latin typeface="Cambria Math"/>
                        </a:rPr>
                        <m:t>𝑛</m:t>
                      </m:r>
                      <m:r>
                        <a:rPr lang="en-US" sz="2400" b="0" i="1" smtClean="0">
                          <a:latin typeface="Cambria Math"/>
                        </a:rPr>
                        <m:t>)</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505201" y="2618887"/>
                <a:ext cx="5345870" cy="461665"/>
              </a:xfrm>
              <a:prstGeom prst="rect">
                <a:avLst/>
              </a:prstGeom>
              <a:blipFill rotWithShape="1">
                <a:blip r:embed="rId3"/>
                <a:stretch>
                  <a:fillRect r="-228"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323782" y="3004352"/>
                <a:ext cx="453742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m:t>
                          </m:r>
                          <m:r>
                            <a:rPr lang="en-US" sz="2400" b="0" i="1" smtClean="0">
                              <a:latin typeface="Cambria Math"/>
                            </a:rPr>
                            <m:t>𝑙𝑜𝑔</m:t>
                          </m:r>
                        </m:e>
                        <m:sub>
                          <m:r>
                            <a:rPr lang="en-US" sz="2400" b="0" i="1" smtClean="0">
                              <a:latin typeface="Cambria Math"/>
                            </a:rPr>
                            <m:t>2</m:t>
                          </m:r>
                        </m:sub>
                      </m:sSub>
                      <m:r>
                        <a:rPr lang="en-US" sz="2400" b="0" i="1" smtClean="0">
                          <a:latin typeface="Cambria Math"/>
                        </a:rPr>
                        <m:t>(</m:t>
                      </m:r>
                      <m:r>
                        <a:rPr lang="en-US" sz="2400" b="0" i="1" smtClean="0">
                          <a:latin typeface="Cambria Math"/>
                        </a:rPr>
                        <m:t>𝑛</m:t>
                      </m:r>
                      <m:r>
                        <a:rPr lang="en-US" sz="2400" b="0" i="1" smtClean="0">
                          <a:latin typeface="Cambria Math"/>
                        </a:rPr>
                        <m:t>)</m:t>
                      </m:r>
                    </m:oMath>
                  </m:oMathPara>
                </a14:m>
                <a:endParaRPr lang="en-US" sz="2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323782" y="3004352"/>
                <a:ext cx="4537429" cy="461665"/>
              </a:xfrm>
              <a:prstGeom prst="rect">
                <a:avLst/>
              </a:prstGeom>
              <a:blipFill rotWithShape="1">
                <a:blip r:embed="rId4"/>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775077" y="3393656"/>
                <a:ext cx="5075164" cy="461665"/>
              </a:xfrm>
              <a:prstGeom prst="rect">
                <a:avLst/>
              </a:prstGeom>
              <a:noFill/>
            </p:spPr>
            <p:txBody>
              <a:bodyPr wrap="square" rtlCol="0">
                <a:spAutoFit/>
              </a:bodyPr>
              <a:lstStyle/>
              <a:p>
                <a:pPr algn="just"/>
                <a14:m>
                  <m:oMathPara xmlns:m="http://schemas.openxmlformats.org/officeDocument/2006/math">
                    <m:oMathParaPr>
                      <m:jc m:val="center"/>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m:t>
                          </m:r>
                          <m:r>
                            <a:rPr lang="en-US" sz="2400" b="0" i="1" smtClean="0">
                              <a:latin typeface="Cambria Math"/>
                            </a:rPr>
                            <m:t>𝑙𝑜𝑔</m:t>
                          </m:r>
                        </m:e>
                        <m:sub>
                          <m:r>
                            <a:rPr lang="en-US" sz="2400" b="0" i="1" smtClean="0">
                              <a:latin typeface="Cambria Math"/>
                            </a:rPr>
                            <m:t>2</m:t>
                          </m:r>
                        </m:sub>
                      </m:sSub>
                      <m:r>
                        <a:rPr lang="en-US" sz="2400" b="0" i="1" smtClean="0">
                          <a:latin typeface="Cambria Math"/>
                        </a:rPr>
                        <m:t>(</m:t>
                      </m:r>
                      <m:r>
                        <a:rPr lang="en-US" sz="2400" b="0" i="1" smtClean="0">
                          <a:latin typeface="Cambria Math"/>
                        </a:rPr>
                        <m:t>𝑛</m:t>
                      </m:r>
                      <m:r>
                        <a:rPr lang="en-US" sz="2400" b="0" i="1" smtClean="0">
                          <a:latin typeface="Cambria Math"/>
                        </a:rPr>
                        <m:t>)</m:t>
                      </m:r>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775077" y="3393656"/>
                <a:ext cx="5075164" cy="461665"/>
              </a:xfrm>
              <a:prstGeom prst="rect">
                <a:avLst/>
              </a:prstGeom>
              <a:blipFill rotWithShape="1">
                <a:blip r:embed="rId5"/>
                <a:stretch>
                  <a:fillRect r="-120"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114800" y="3771900"/>
                <a:ext cx="478451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m:t>
                          </m:r>
                          <m:r>
                            <a:rPr lang="en-US" sz="2400" b="0" i="1" smtClean="0">
                              <a:latin typeface="Cambria Math"/>
                            </a:rPr>
                            <m:t>𝑙𝑜𝑔</m:t>
                          </m:r>
                        </m:e>
                        <m:sub>
                          <m:r>
                            <a:rPr lang="en-US" sz="2400" b="0" i="1" smtClean="0">
                              <a:latin typeface="Cambria Math"/>
                            </a:rPr>
                            <m:t>2</m:t>
                          </m:r>
                        </m:sub>
                      </m:sSub>
                      <m:d>
                        <m:dPr>
                          <m:ctrlPr>
                            <a:rPr lang="en-US" sz="2400" b="0" i="1" smtClean="0">
                              <a:latin typeface="Cambria Math" panose="02040503050406030204" pitchFamily="18" charset="0"/>
                            </a:rPr>
                          </m:ctrlPr>
                        </m:dPr>
                        <m:e>
                          <m:r>
                            <a:rPr lang="en-US" sz="2400" b="0" i="1" smtClean="0">
                              <a:latin typeface="Cambria Math"/>
                            </a:rPr>
                            <m:t>𝑛</m:t>
                          </m:r>
                        </m:e>
                      </m:d>
                      <m:r>
                        <a:rPr lang="en-US" sz="2400" b="0" i="1" smtClean="0">
                          <a:latin typeface="Cambria Math"/>
                        </a:rPr>
                        <m:t> −</m:t>
                      </m:r>
                      <m:sSub>
                        <m:sSubPr>
                          <m:ctrlPr>
                            <a:rPr lang="en-US" sz="2400" b="0" i="1" smtClean="0">
                              <a:latin typeface="Cambria Math" panose="02040503050406030204" pitchFamily="18" charset="0"/>
                            </a:rPr>
                          </m:ctrlPr>
                        </m:sSubPr>
                        <m:e>
                          <m:r>
                            <a:rPr lang="en-US" sz="2400" b="0" i="1" smtClean="0">
                              <a:latin typeface="Cambria Math"/>
                            </a:rPr>
                            <m:t>𝑘</m:t>
                          </m:r>
                        </m:e>
                        <m:sub>
                          <m:r>
                            <a:rPr lang="en-US" sz="2400" b="0" i="1" smtClean="0">
                              <a:latin typeface="Cambria Math"/>
                            </a:rPr>
                            <m:t>1</m:t>
                          </m:r>
                        </m:sub>
                      </m:sSub>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114800" y="3771900"/>
                <a:ext cx="4784511" cy="461665"/>
              </a:xfrm>
              <a:prstGeom prst="rect">
                <a:avLst/>
              </a:prstGeom>
              <a:blipFill rotWithShape="1">
                <a:blip r:embed="rId6"/>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886200" y="4591464"/>
                <a:ext cx="501311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m:t>
                          </m:r>
                          <m:r>
                            <a:rPr lang="en-US" sz="2400" b="0" i="1" smtClean="0">
                              <a:latin typeface="Cambria Math"/>
                            </a:rPr>
                            <m:t>𝑙𝑜𝑔</m:t>
                          </m:r>
                        </m:e>
                        <m:sub>
                          <m:r>
                            <a:rPr lang="en-US" sz="2400" b="0" i="1" smtClean="0">
                              <a:latin typeface="Cambria Math"/>
                            </a:rPr>
                            <m:t>2</m:t>
                          </m:r>
                        </m:sub>
                      </m:sSub>
                      <m:d>
                        <m:dPr>
                          <m:ctrlPr>
                            <a:rPr lang="en-US" sz="2400" b="0" i="1" smtClean="0">
                              <a:latin typeface="Cambria Math" panose="02040503050406030204" pitchFamily="18" charset="0"/>
                            </a:rPr>
                          </m:ctrlPr>
                        </m:dPr>
                        <m:e>
                          <m:r>
                            <a:rPr lang="en-US" sz="2400" b="0" i="1" smtClean="0">
                              <a:latin typeface="Cambria Math"/>
                            </a:rPr>
                            <m:t>𝑛</m:t>
                          </m:r>
                        </m:e>
                      </m:d>
                      <m:r>
                        <a:rPr lang="en-US" sz="2400" b="0" i="1" smtClean="0">
                          <a:latin typeface="Cambria Math"/>
                        </a:rPr>
                        <m:t>− </m:t>
                      </m:r>
                      <m:sSub>
                        <m:sSubPr>
                          <m:ctrlPr>
                            <a:rPr lang="en-US" sz="2400" b="0" i="1" smtClean="0">
                              <a:latin typeface="Cambria Math" panose="02040503050406030204" pitchFamily="18" charset="0"/>
                            </a:rPr>
                          </m:ctrlPr>
                        </m:sSubPr>
                        <m:e>
                          <m:r>
                            <a:rPr lang="en-US" sz="2400" b="0" i="1" smtClean="0">
                              <a:latin typeface="Cambria Math"/>
                            </a:rPr>
                            <m:t>𝑘</m:t>
                          </m:r>
                        </m:e>
                        <m:sub>
                          <m:r>
                            <a:rPr lang="en-US" sz="2400" b="0" i="1" smtClean="0">
                              <a:latin typeface="Cambria Math"/>
                            </a:rPr>
                            <m:t>2</m:t>
                          </m:r>
                        </m:sub>
                      </m:sSub>
                    </m:oMath>
                  </m:oMathPara>
                </a14:m>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3886200" y="4591464"/>
                <a:ext cx="5013111" cy="461665"/>
              </a:xfrm>
              <a:prstGeom prst="rect">
                <a:avLst/>
              </a:prstGeom>
              <a:blipFill rotWithShape="1">
                <a:blip r:embed="rId7"/>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692841" y="5774597"/>
                <a:ext cx="51546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a:ea typeface="Cambria Math"/>
                            </a:rPr>
                            <m:t>∴</m:t>
                          </m:r>
                          <m:r>
                            <a:rPr lang="en-US" sz="2400" b="0" i="1" smtClean="0">
                              <a:latin typeface="Cambria Math"/>
                            </a:rPr>
                            <m:t>𝑁𝑢𝑚𝑏𝑒𝑟</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𝑠𝑡𝑒𝑝𝑠</m:t>
                          </m:r>
                          <m:r>
                            <a:rPr lang="en-US" sz="2400" b="0" i="1" smtClean="0">
                              <a:latin typeface="Cambria Math"/>
                            </a:rPr>
                            <m:t>= 5</m:t>
                          </m:r>
                          <m:r>
                            <a:rPr lang="en-US" sz="2400" b="0" i="1" smtClean="0">
                              <a:latin typeface="Cambria Math"/>
                            </a:rPr>
                            <m:t>𝑙𝑜𝑔</m:t>
                          </m:r>
                        </m:e>
                        <m:sub>
                          <m:r>
                            <a:rPr lang="en-US" sz="2400" b="0" i="1" smtClean="0">
                              <a:latin typeface="Cambria Math"/>
                            </a:rPr>
                            <m:t>2</m:t>
                          </m:r>
                        </m:sub>
                      </m:sSub>
                      <m:d>
                        <m:dPr>
                          <m:ctrlPr>
                            <a:rPr lang="en-US" sz="2400" b="0" i="1" smtClean="0">
                              <a:latin typeface="Cambria Math" panose="02040503050406030204" pitchFamily="18" charset="0"/>
                            </a:rPr>
                          </m:ctrlPr>
                        </m:dPr>
                        <m:e>
                          <m:r>
                            <a:rPr lang="en-US" sz="2400" b="0" i="1" smtClean="0">
                              <a:latin typeface="Cambria Math"/>
                            </a:rPr>
                            <m:t>𝑛</m:t>
                          </m:r>
                        </m:e>
                      </m:d>
                      <m:r>
                        <a:rPr lang="en-US" sz="2400" b="0" i="1" smtClean="0">
                          <a:latin typeface="Cambria Math"/>
                        </a:rPr>
                        <m:t>+4</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692841" y="5774597"/>
                <a:ext cx="5154681" cy="461665"/>
              </a:xfrm>
              <a:prstGeom prst="rect">
                <a:avLst/>
              </a:prstGeom>
              <a:blipFill rotWithShape="1">
                <a:blip r:embed="rId8"/>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323782" y="4181294"/>
                <a:ext cx="451202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m:t>
                          </m:r>
                          <m:r>
                            <a:rPr lang="en-US" sz="2400" b="0" i="1" smtClean="0">
                              <a:latin typeface="Cambria Math"/>
                            </a:rPr>
                            <m:t>𝑘</m:t>
                          </m:r>
                        </m:e>
                        <m:sub>
                          <m:r>
                            <a:rPr lang="en-US" sz="2400" b="0" i="1" smtClean="0">
                              <a:latin typeface="Cambria Math"/>
                            </a:rPr>
                            <m:t>1</m:t>
                          </m:r>
                        </m:sub>
                      </m:sSub>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323782" y="4181294"/>
                <a:ext cx="4512029"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443820" y="4971688"/>
                <a:ext cx="43919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m:t>
                          </m:r>
                          <m:r>
                            <a:rPr lang="en-US" sz="2400" b="0" i="1" smtClean="0">
                              <a:latin typeface="Cambria Math"/>
                            </a:rPr>
                            <m:t>𝑘</m:t>
                          </m:r>
                        </m:e>
                        <m:sub>
                          <m:r>
                            <a:rPr lang="en-US" sz="2400" b="0" i="1" smtClean="0">
                              <a:latin typeface="Cambria Math"/>
                            </a:rPr>
                            <m:t>2</m:t>
                          </m:r>
                        </m:sub>
                      </m:sSub>
                    </m:oMath>
                  </m:oMathPara>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4443820" y="4971688"/>
                <a:ext cx="4391992" cy="461665"/>
              </a:xfrm>
              <a:prstGeom prst="rect">
                <a:avLst/>
              </a:prstGeom>
              <a:blipFill rotWithShape="1">
                <a:blip r:embed="rId10"/>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438400" y="5407953"/>
                <a:ext cx="638471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i="1" smtClean="0">
                          <a:latin typeface="Cambria Math"/>
                        </a:rPr>
                        <m:t>1</m:t>
                      </m:r>
                    </m:oMath>
                  </m:oMathPara>
                </a14:m>
                <a:endParaRPr lang="en-US" sz="2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438400" y="5407953"/>
                <a:ext cx="6384711" cy="461665"/>
              </a:xfrm>
              <a:prstGeom prst="rect">
                <a:avLst/>
              </a:prstGeom>
              <a:blipFill rotWithShape="1">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98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20" grpId="0"/>
      <p:bldP spid="21" grpId="0"/>
      <p:bldP spid="22" grpId="0"/>
      <p:bldP spid="23" grpId="0"/>
      <p:bldP spid="24" grpId="0"/>
      <p:bldP spid="25" grpId="0"/>
      <p:bldP spid="26"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57&quot;/&gt;&lt;/object&gt;&lt;/object&gt;&lt;/object&gt;&lt;/database&gt;"/>
</p:tagLst>
</file>

<file path=ppt/theme/theme1.xml><?xml version="1.0" encoding="utf-8"?>
<a:theme xmlns:a="http://schemas.openxmlformats.org/drawingml/2006/main" name="UPH4">
  <a:themeElements>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PH4">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PH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PH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PH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PH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PH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PH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PH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PH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PH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PH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PH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4042</TotalTime>
  <Words>740</Words>
  <Application>Microsoft Office PowerPoint</Application>
  <PresentationFormat>On-screen Show (4:3)</PresentationFormat>
  <Paragraphs>154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Cambria Math</vt:lpstr>
      <vt:lpstr>Times New Roman</vt:lpstr>
      <vt:lpstr>Trebuchet MS</vt:lpstr>
      <vt:lpstr>Verdana</vt:lpstr>
      <vt:lpstr>Wingdings</vt:lpstr>
      <vt:lpstr>UPH4</vt:lpstr>
      <vt:lpstr>PowerPoint Presentation</vt:lpstr>
      <vt:lpstr>Introduction</vt:lpstr>
      <vt:lpstr>An example of Algorithms</vt:lpstr>
      <vt:lpstr>Characteristics of Algorithms</vt:lpstr>
      <vt:lpstr>Binary Search Algorithms</vt:lpstr>
      <vt:lpstr>Euclid’s algorithm</vt:lpstr>
      <vt:lpstr>Example 03</vt:lpstr>
      <vt:lpstr>Number of Steps of Example 1 </vt:lpstr>
      <vt:lpstr>Number of Steps of Example 2 </vt:lpstr>
      <vt:lpstr>Number of Steps of Example 3 </vt:lpstr>
      <vt:lpstr>Evaluation of an Algorithms </vt:lpstr>
      <vt:lpstr>Exercise (1)</vt:lpstr>
      <vt:lpstr>Exercise (2)</vt:lpstr>
      <vt:lpstr>Exercise (3)</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anita</dc:creator>
  <cp:lastModifiedBy>lab-tif3</cp:lastModifiedBy>
  <cp:revision>293</cp:revision>
  <dcterms:created xsi:type="dcterms:W3CDTF">2008-06-16T09:38:38Z</dcterms:created>
  <dcterms:modified xsi:type="dcterms:W3CDTF">2018-01-04T07:52:01Z</dcterms:modified>
</cp:coreProperties>
</file>