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imTs24HyP/v7O26CsNbb5OjVD/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0F72E41-4258-42F7-8F5D-E9D3FADE4BAA}">
  <a:tblStyle styleId="{10F72E41-4258-42F7-8F5D-E9D3FADE4BAA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fill>
          <a:solidFill>
            <a:srgbClr val="E7F3F4"/>
          </a:solidFill>
        </a:fill>
      </a:tcStyle>
    </a:band1H>
    <a:band2H>
      <a:tcTxStyle/>
    </a:band2H>
    <a:band1V>
      <a:tcTxStyle/>
      <a:tcStyle>
        <a:fill>
          <a:solidFill>
            <a:srgbClr val="E7F3F4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990600" y="2057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990600" y="3810000"/>
            <a:ext cx="7772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  <a:defRPr sz="2600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4579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477000"/>
            <a:ext cx="2895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477000"/>
            <a:ext cx="2133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324100" y="-266700"/>
            <a:ext cx="44958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5029200" y="2438400"/>
            <a:ext cx="5486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685800" y="381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2368"/>
              </a:buClr>
              <a:buSzPts val="1400"/>
              <a:buFont typeface="Trebuchet M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2368"/>
              </a:buClr>
              <a:buSzPts val="1400"/>
              <a:buFont typeface="Trebuchet M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002368"/>
              </a:buClr>
              <a:buSzPts val="1400"/>
              <a:buFont typeface="Trebuchet M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002368"/>
              </a:buClr>
              <a:buSzPts val="1400"/>
              <a:buFont typeface="Trebuchet M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002368"/>
              </a:buClr>
              <a:buSzPts val="1400"/>
              <a:buFont typeface="Trebuchet M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002368"/>
              </a:buClr>
              <a:buSzPts val="1400"/>
              <a:buFont typeface="Trebuchet MS"/>
              <a:buNone/>
              <a:defRPr sz="1400"/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304800" y="1752600"/>
            <a:ext cx="419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368"/>
              </a:buClr>
              <a:buSzPts val="2800"/>
              <a:buFont typeface="Trebuchet M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2368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752600"/>
            <a:ext cx="419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2368"/>
              </a:buClr>
              <a:buSzPts val="2800"/>
              <a:buFont typeface="Trebuchet M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2368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2368"/>
              </a:buClr>
              <a:buSzPts val="2400"/>
              <a:buFont typeface="Trebuchet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2368"/>
              </a:buClr>
              <a:buSzPts val="2400"/>
              <a:buFont typeface="Trebuchet M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Char char="»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2368"/>
              </a:buClr>
              <a:buSzPts val="2400"/>
              <a:buFont typeface="Trebuchet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2368"/>
              </a:buClr>
              <a:buSzPts val="2400"/>
              <a:buFont typeface="Trebuchet M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2368"/>
              </a:buClr>
              <a:buSzPts val="1600"/>
              <a:buFont typeface="Trebuchet MS"/>
              <a:buChar char="»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2368"/>
              </a:buClr>
              <a:buSzPts val="3200"/>
              <a:buFont typeface="Trebuchet M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2368"/>
              </a:buClr>
              <a:buSzPts val="2800"/>
              <a:buFont typeface="Trebuchet M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2368"/>
              </a:buClr>
              <a:buSzPts val="2400"/>
              <a:buFont typeface="Trebuchet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»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2368"/>
              </a:buClr>
              <a:buSzPts val="1400"/>
              <a:buFont typeface="Trebuchet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2368"/>
              </a:buClr>
              <a:buSzPts val="1200"/>
              <a:buFont typeface="Trebuchet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2368"/>
              </a:buClr>
              <a:buSzPts val="1000"/>
              <a:buFont typeface="Trebuchet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2368"/>
              </a:buClr>
              <a:buSzPts val="900"/>
              <a:buFont typeface="Trebuchet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2368"/>
              </a:buClr>
              <a:buSzPts val="900"/>
              <a:buFont typeface="Trebuchet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2368"/>
              </a:buClr>
              <a:buSzPts val="900"/>
              <a:buFont typeface="Trebuchet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2368"/>
              </a:buClr>
              <a:buSzPts val="900"/>
              <a:buFont typeface="Trebuchet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2368"/>
              </a:buClr>
              <a:buSzPts val="900"/>
              <a:buFont typeface="Trebuchet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2368"/>
              </a:buClr>
              <a:buSzPts val="900"/>
              <a:buFont typeface="Trebuchet MS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2368"/>
              </a:buClr>
              <a:buSzPts val="3200"/>
              <a:buFont typeface="Trebuchet MS"/>
              <a:buNone/>
              <a:defRPr b="0" i="0" sz="32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2368"/>
              </a:buClr>
              <a:buSzPts val="2800"/>
              <a:buFont typeface="Trebuchet MS"/>
              <a:buNone/>
              <a:defRPr b="0" i="0" sz="28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2368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None/>
              <a:defRPr b="0" i="0" sz="20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2368"/>
              </a:buClr>
              <a:buSzPts val="1400"/>
              <a:buFont typeface="Trebuchet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2368"/>
              </a:buClr>
              <a:buSzPts val="1200"/>
              <a:buFont typeface="Trebuchet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2368"/>
              </a:buClr>
              <a:buSzPts val="1000"/>
              <a:buFont typeface="Trebuchet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2368"/>
              </a:buClr>
              <a:buSzPts val="900"/>
              <a:buFont typeface="Trebuchet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2368"/>
              </a:buClr>
              <a:buSzPts val="900"/>
              <a:buFont typeface="Trebuchet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2368"/>
              </a:buClr>
              <a:buSzPts val="900"/>
              <a:buFont typeface="Trebuchet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2368"/>
              </a:buClr>
              <a:buSzPts val="900"/>
              <a:buFont typeface="Trebuchet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2368"/>
              </a:buClr>
              <a:buSzPts val="900"/>
              <a:buFont typeface="Trebuchet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2368"/>
              </a:buClr>
              <a:buSzPts val="900"/>
              <a:buFont typeface="Trebuchet MS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02368"/>
              </a:buClr>
              <a:buSzPts val="2200"/>
              <a:buFont typeface="Trebuchet MS"/>
              <a:buChar char="•"/>
              <a:defRPr b="0" i="0" sz="22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2368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2368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002368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36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27.png"/><Relationship Id="rId13" Type="http://schemas.openxmlformats.org/officeDocument/2006/relationships/image" Target="../media/image2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1.png"/><Relationship Id="rId15" Type="http://schemas.openxmlformats.org/officeDocument/2006/relationships/image" Target="../media/image30.png"/><Relationship Id="rId14" Type="http://schemas.openxmlformats.org/officeDocument/2006/relationships/image" Target="../media/image35.png"/><Relationship Id="rId17" Type="http://schemas.openxmlformats.org/officeDocument/2006/relationships/image" Target="../media/image34.png"/><Relationship Id="rId16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18" Type="http://schemas.openxmlformats.org/officeDocument/2006/relationships/image" Target="../media/image32.png"/><Relationship Id="rId7" Type="http://schemas.openxmlformats.org/officeDocument/2006/relationships/image" Target="../media/image31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6400800" y="5638800"/>
            <a:ext cx="2438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en-US"/>
              <a:t>Samuel Lukas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3200400" y="457200"/>
            <a:ext cx="3657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Science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81000" y="3276600"/>
            <a:ext cx="8458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 b="0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Radix Sort</a:t>
            </a:r>
            <a:endParaRPr b="1" sz="3600"/>
          </a:p>
        </p:txBody>
      </p:sp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05000"/>
            <a:ext cx="792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1" y="2895600"/>
            <a:ext cx="7924800" cy="202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Bubble Sort</a:t>
            </a:r>
            <a:endParaRPr b="1" sz="3600"/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1905000"/>
            <a:ext cx="8422821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0" y="2590800"/>
            <a:ext cx="81915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925" y="3238500"/>
            <a:ext cx="80581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250" y="3962400"/>
            <a:ext cx="81438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249" y="2260600"/>
            <a:ext cx="6040699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Shell Sort</a:t>
            </a:r>
            <a:endParaRPr b="1" sz="4000"/>
          </a:p>
        </p:txBody>
      </p:sp>
      <p:sp>
        <p:nvSpPr>
          <p:cNvPr id="254" name="Google Shape;254;p12"/>
          <p:cNvSpPr txBox="1"/>
          <p:nvPr/>
        </p:nvSpPr>
        <p:spPr>
          <a:xfrm>
            <a:off x="911555" y="1978960"/>
            <a:ext cx="527709" cy="461665"/>
          </a:xfrm>
          <a:prstGeom prst="rect">
            <a:avLst/>
          </a:prstGeom>
          <a:solidFill>
            <a:srgbClr val="71BE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/>
          <p:nvPr/>
        </p:nvSpPr>
        <p:spPr>
          <a:xfrm>
            <a:off x="2392273" y="1978958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/>
          <p:nvPr/>
        </p:nvSpPr>
        <p:spPr>
          <a:xfrm>
            <a:off x="1675891" y="1978959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3094178" y="1978957"/>
            <a:ext cx="527709" cy="461665"/>
          </a:xfrm>
          <a:prstGeom prst="rect">
            <a:avLst/>
          </a:prstGeom>
          <a:solidFill>
            <a:srgbClr val="71BE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4574896" y="1978955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3858514" y="1978956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5268266" y="1978962"/>
            <a:ext cx="527709" cy="461665"/>
          </a:xfrm>
          <a:prstGeom prst="rect">
            <a:avLst/>
          </a:prstGeom>
          <a:solidFill>
            <a:srgbClr val="71BE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748984" y="1978960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6032602" y="1978961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>
            <a:off x="911555" y="2453325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2392273" y="2453323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1675891" y="2453324"/>
            <a:ext cx="527709" cy="461665"/>
          </a:xfrm>
          <a:prstGeom prst="rect">
            <a:avLst/>
          </a:prstGeom>
          <a:solidFill>
            <a:srgbClr val="71BE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3094178" y="2453322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4574896" y="2453320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3858514" y="2453321"/>
            <a:ext cx="527709" cy="461665"/>
          </a:xfrm>
          <a:prstGeom prst="rect">
            <a:avLst/>
          </a:prstGeom>
          <a:solidFill>
            <a:srgbClr val="71BE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5268266" y="2453327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6748984" y="2453325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6032602" y="2453326"/>
            <a:ext cx="527709" cy="461665"/>
          </a:xfrm>
          <a:prstGeom prst="rect">
            <a:avLst/>
          </a:prstGeom>
          <a:solidFill>
            <a:srgbClr val="71BE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2"/>
          <p:cNvSpPr txBox="1"/>
          <p:nvPr/>
        </p:nvSpPr>
        <p:spPr>
          <a:xfrm>
            <a:off x="911555" y="2896289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2392273" y="2896287"/>
            <a:ext cx="527709" cy="461665"/>
          </a:xfrm>
          <a:prstGeom prst="rect">
            <a:avLst/>
          </a:prstGeom>
          <a:solidFill>
            <a:srgbClr val="71BE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1675891" y="2896288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>
            <a:off x="3094178" y="2896286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4574896" y="2896284"/>
            <a:ext cx="527709" cy="461665"/>
          </a:xfrm>
          <a:prstGeom prst="rect">
            <a:avLst/>
          </a:prstGeom>
          <a:solidFill>
            <a:srgbClr val="71BE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3858514" y="2896285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5268266" y="2896291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6748984" y="2896289"/>
            <a:ext cx="527709" cy="461665"/>
          </a:xfrm>
          <a:prstGeom prst="rect">
            <a:avLst/>
          </a:prstGeom>
          <a:solidFill>
            <a:srgbClr val="71BEC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6032602" y="2896290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 txBox="1"/>
          <p:nvPr/>
        </p:nvSpPr>
        <p:spPr>
          <a:xfrm>
            <a:off x="914502" y="3357947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2395220" y="3357945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1678838" y="3357946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 txBox="1"/>
          <p:nvPr/>
        </p:nvSpPr>
        <p:spPr>
          <a:xfrm>
            <a:off x="3097125" y="3357944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/>
          <p:nvPr/>
        </p:nvSpPr>
        <p:spPr>
          <a:xfrm>
            <a:off x="4577843" y="3357942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2"/>
          <p:cNvSpPr/>
          <p:nvPr/>
        </p:nvSpPr>
        <p:spPr>
          <a:xfrm>
            <a:off x="3861461" y="3357943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5271213" y="3357949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6751931" y="3357947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2"/>
          <p:cNvSpPr/>
          <p:nvPr/>
        </p:nvSpPr>
        <p:spPr>
          <a:xfrm>
            <a:off x="6035549" y="3357948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2"/>
          <p:cNvSpPr txBox="1"/>
          <p:nvPr/>
        </p:nvSpPr>
        <p:spPr>
          <a:xfrm>
            <a:off x="7361656" y="1982228"/>
            <a:ext cx="12875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Gap = 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2"/>
          <p:cNvSpPr txBox="1"/>
          <p:nvPr/>
        </p:nvSpPr>
        <p:spPr>
          <a:xfrm>
            <a:off x="7361656" y="3357941"/>
            <a:ext cx="12875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Gap = 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 txBox="1"/>
          <p:nvPr/>
        </p:nvSpPr>
        <p:spPr>
          <a:xfrm>
            <a:off x="920470" y="3753026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2"/>
          <p:cNvSpPr/>
          <p:nvPr/>
        </p:nvSpPr>
        <p:spPr>
          <a:xfrm>
            <a:off x="1684806" y="3753025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906576" y="4102102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2387294" y="4102100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/>
          <p:nvPr/>
        </p:nvSpPr>
        <p:spPr>
          <a:xfrm>
            <a:off x="1670912" y="4102101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916787" y="4474868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2397505" y="4474866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1681123" y="4474867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2"/>
          <p:cNvSpPr txBox="1"/>
          <p:nvPr/>
        </p:nvSpPr>
        <p:spPr>
          <a:xfrm>
            <a:off x="3099410" y="4474865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2"/>
          <p:cNvSpPr txBox="1"/>
          <p:nvPr/>
        </p:nvSpPr>
        <p:spPr>
          <a:xfrm>
            <a:off x="906575" y="4858099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2387293" y="4858097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2"/>
          <p:cNvSpPr/>
          <p:nvPr/>
        </p:nvSpPr>
        <p:spPr>
          <a:xfrm>
            <a:off x="1670911" y="4858098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2"/>
          <p:cNvSpPr txBox="1"/>
          <p:nvPr/>
        </p:nvSpPr>
        <p:spPr>
          <a:xfrm>
            <a:off x="3089198" y="4858096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3800806" y="4858095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2"/>
          <p:cNvSpPr txBox="1"/>
          <p:nvPr/>
        </p:nvSpPr>
        <p:spPr>
          <a:xfrm>
            <a:off x="916787" y="5229328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2"/>
          <p:cNvSpPr/>
          <p:nvPr/>
        </p:nvSpPr>
        <p:spPr>
          <a:xfrm>
            <a:off x="2397505" y="5229326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"/>
          <p:cNvSpPr/>
          <p:nvPr/>
        </p:nvSpPr>
        <p:spPr>
          <a:xfrm>
            <a:off x="1681123" y="5229327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 txBox="1"/>
          <p:nvPr/>
        </p:nvSpPr>
        <p:spPr>
          <a:xfrm>
            <a:off x="3099410" y="5229325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2"/>
          <p:cNvSpPr/>
          <p:nvPr/>
        </p:nvSpPr>
        <p:spPr>
          <a:xfrm>
            <a:off x="3811018" y="5229324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2"/>
          <p:cNvSpPr/>
          <p:nvPr/>
        </p:nvSpPr>
        <p:spPr>
          <a:xfrm>
            <a:off x="4524146" y="5212682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2"/>
          <p:cNvSpPr txBox="1"/>
          <p:nvPr/>
        </p:nvSpPr>
        <p:spPr>
          <a:xfrm>
            <a:off x="914909" y="5641586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2"/>
          <p:cNvSpPr/>
          <p:nvPr/>
        </p:nvSpPr>
        <p:spPr>
          <a:xfrm>
            <a:off x="2395627" y="5641584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2"/>
          <p:cNvSpPr/>
          <p:nvPr/>
        </p:nvSpPr>
        <p:spPr>
          <a:xfrm>
            <a:off x="1679245" y="5641585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2"/>
          <p:cNvSpPr txBox="1"/>
          <p:nvPr/>
        </p:nvSpPr>
        <p:spPr>
          <a:xfrm>
            <a:off x="3097532" y="5641583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2"/>
          <p:cNvSpPr/>
          <p:nvPr/>
        </p:nvSpPr>
        <p:spPr>
          <a:xfrm>
            <a:off x="3809140" y="5641582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2"/>
          <p:cNvSpPr/>
          <p:nvPr/>
        </p:nvSpPr>
        <p:spPr>
          <a:xfrm>
            <a:off x="4522268" y="5624940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2"/>
          <p:cNvSpPr txBox="1"/>
          <p:nvPr/>
        </p:nvSpPr>
        <p:spPr>
          <a:xfrm>
            <a:off x="5284116" y="5634552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6764834" y="5634550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6048452" y="5634551"/>
            <a:ext cx="52770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12"/>
          <p:cNvCxnSpPr/>
          <p:nvPr/>
        </p:nvCxnSpPr>
        <p:spPr>
          <a:xfrm>
            <a:off x="7543800" y="3983857"/>
            <a:ext cx="0" cy="1959743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22" name="Google Shape;322;p12"/>
          <p:cNvSpPr txBox="1"/>
          <p:nvPr/>
        </p:nvSpPr>
        <p:spPr>
          <a:xfrm>
            <a:off x="6032602" y="4705700"/>
            <a:ext cx="1518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3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Comb Short</a:t>
            </a:r>
            <a:endParaRPr b="1" sz="3600"/>
          </a:p>
        </p:txBody>
      </p:sp>
      <p:sp>
        <p:nvSpPr>
          <p:cNvPr id="328" name="Google Shape;328;p13"/>
          <p:cNvSpPr txBox="1"/>
          <p:nvPr/>
        </p:nvSpPr>
        <p:spPr>
          <a:xfrm>
            <a:off x="685800" y="19812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 between Shell sort and Bubble sort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685800" y="2971463"/>
            <a:ext cx="4379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33 98 74 13 55 20 77 45 64 83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685800" y="2590800"/>
            <a:ext cx="762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3"/>
          <p:cNvSpPr/>
          <p:nvPr/>
        </p:nvSpPr>
        <p:spPr>
          <a:xfrm>
            <a:off x="6916477" y="2953266"/>
            <a:ext cx="15616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10/1.3 = 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685800" y="3433128"/>
            <a:ext cx="4379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33 64 74 13 55 20 77 45 98 83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7065737" y="3404125"/>
            <a:ext cx="1390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7/1.3 = 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3"/>
          <p:cNvSpPr/>
          <p:nvPr/>
        </p:nvSpPr>
        <p:spPr>
          <a:xfrm>
            <a:off x="698500" y="3865790"/>
            <a:ext cx="4379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20 64 45 13 55 33 77 74 98 83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7065737" y="3894793"/>
            <a:ext cx="1390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5/1.3 = 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13"/>
          <p:cNvSpPr/>
          <p:nvPr/>
        </p:nvSpPr>
        <p:spPr>
          <a:xfrm>
            <a:off x="685799" y="4356457"/>
            <a:ext cx="4379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13 55 33 20 64 45 77 74 98 83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7056475" y="4347021"/>
            <a:ext cx="1390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3/1.3 = 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3"/>
          <p:cNvSpPr/>
          <p:nvPr/>
        </p:nvSpPr>
        <p:spPr>
          <a:xfrm>
            <a:off x="3238500" y="2977127"/>
            <a:ext cx="5918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2400300" y="3433127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3"/>
          <p:cNvSpPr/>
          <p:nvPr/>
        </p:nvSpPr>
        <p:spPr>
          <a:xfrm>
            <a:off x="1562100" y="3865789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3"/>
          <p:cNvSpPr/>
          <p:nvPr/>
        </p:nvSpPr>
        <p:spPr>
          <a:xfrm>
            <a:off x="2824861" y="3865788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3"/>
          <p:cNvSpPr/>
          <p:nvPr/>
        </p:nvSpPr>
        <p:spPr>
          <a:xfrm>
            <a:off x="4095091" y="3865787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98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1143000" y="4355108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1993900" y="4359737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345" name="Google Shape;345;p13"/>
          <p:cNvSpPr/>
          <p:nvPr/>
        </p:nvSpPr>
        <p:spPr>
          <a:xfrm>
            <a:off x="2838880" y="4356458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3686513" y="4359737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  <p:sp>
        <p:nvSpPr>
          <p:cNvPr id="347" name="Google Shape;347;p13"/>
          <p:cNvSpPr/>
          <p:nvPr/>
        </p:nvSpPr>
        <p:spPr>
          <a:xfrm>
            <a:off x="4533900" y="4363343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83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3"/>
          <p:cNvSpPr/>
          <p:nvPr/>
        </p:nvSpPr>
        <p:spPr>
          <a:xfrm>
            <a:off x="700046" y="4812175"/>
            <a:ext cx="4379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13 20 33 45 64 55 77 74 98 83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13"/>
          <p:cNvSpPr/>
          <p:nvPr/>
        </p:nvSpPr>
        <p:spPr>
          <a:xfrm>
            <a:off x="7056474" y="4782141"/>
            <a:ext cx="13901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2/1.3 =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3"/>
          <p:cNvSpPr/>
          <p:nvPr/>
        </p:nvSpPr>
        <p:spPr>
          <a:xfrm>
            <a:off x="673098" y="5270500"/>
            <a:ext cx="4379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13 20 33 45 55 64 74 77 83 98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6220087" y="5270499"/>
            <a:ext cx="22381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 1 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25" y="1981200"/>
            <a:ext cx="5172075" cy="423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Merge Sort</a:t>
            </a:r>
            <a:endParaRPr b="1" sz="3600"/>
          </a:p>
        </p:txBody>
      </p:sp>
      <p:pic>
        <p:nvPicPr>
          <p:cNvPr id="358" name="Google Shape;3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981200"/>
            <a:ext cx="72485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700" y="2371725"/>
            <a:ext cx="72771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5700" y="2901950"/>
            <a:ext cx="12001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4775" y="2892425"/>
            <a:ext cx="21621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18100" y="2889250"/>
            <a:ext cx="33147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5062" y="3848100"/>
            <a:ext cx="36195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43500" y="3848100"/>
            <a:ext cx="32385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27125" y="4244975"/>
            <a:ext cx="36671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07000" y="4246563"/>
            <a:ext cx="3181350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55700" y="5121277"/>
            <a:ext cx="36290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08575" y="5159376"/>
            <a:ext cx="32766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55700" y="5549902"/>
            <a:ext cx="73152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38237" y="4689475"/>
            <a:ext cx="36671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57286" y="3375025"/>
            <a:ext cx="36290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27625" y="3359150"/>
            <a:ext cx="33147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146675" y="4676775"/>
            <a:ext cx="32480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58450" y="2424162"/>
            <a:ext cx="400050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19550" y="1821200"/>
            <a:ext cx="481965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Quick Sort</a:t>
            </a:r>
            <a:endParaRPr b="1" sz="3600"/>
          </a:p>
        </p:txBody>
      </p:sp>
      <p:pic>
        <p:nvPicPr>
          <p:cNvPr id="381" name="Google Shape;3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828800"/>
            <a:ext cx="7315200" cy="41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Quick Sort</a:t>
            </a:r>
            <a:endParaRPr/>
          </a:p>
        </p:txBody>
      </p:sp>
      <p:graphicFrame>
        <p:nvGraphicFramePr>
          <p:cNvPr id="387" name="Google Shape;387;p16"/>
          <p:cNvGraphicFramePr/>
          <p:nvPr/>
        </p:nvGraphicFramePr>
        <p:xfrm>
          <a:off x="762000" y="1905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{10F72E41-4258-42F7-8F5D-E9D3FADE4BAA}</a:tableStyleId>
              </a:tblPr>
              <a:tblGrid>
                <a:gridCol w="865675"/>
                <a:gridCol w="871725"/>
                <a:gridCol w="862650"/>
                <a:gridCol w="874750"/>
                <a:gridCol w="874750"/>
                <a:gridCol w="874750"/>
                <a:gridCol w="874750"/>
                <a:gridCol w="874750"/>
                <a:gridCol w="874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45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88" name="Google Shape;388;p16"/>
          <p:cNvGraphicFramePr/>
          <p:nvPr/>
        </p:nvGraphicFramePr>
        <p:xfrm>
          <a:off x="762001" y="23368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{10F72E41-4258-42F7-8F5D-E9D3FADE4BAA}</a:tableStyleId>
              </a:tblPr>
              <a:tblGrid>
                <a:gridCol w="865675"/>
                <a:gridCol w="871725"/>
                <a:gridCol w="862650"/>
                <a:gridCol w="874750"/>
                <a:gridCol w="874750"/>
                <a:gridCol w="874750"/>
                <a:gridCol w="874750"/>
                <a:gridCol w="874750"/>
                <a:gridCol w="8747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45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FF0000"/>
                          </a:solidFill>
                        </a:rPr>
                        <a:t>65</a:t>
                      </a:r>
                      <a:endParaRPr b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89" name="Google Shape;389;p16"/>
          <p:cNvGraphicFramePr/>
          <p:nvPr/>
        </p:nvGraphicFramePr>
        <p:xfrm>
          <a:off x="762000" y="2794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{10F72E41-4258-42F7-8F5D-E9D3FADE4BAA}</a:tableStyleId>
              </a:tblPr>
              <a:tblGrid>
                <a:gridCol w="865675"/>
                <a:gridCol w="871725"/>
                <a:gridCol w="862650"/>
                <a:gridCol w="874750"/>
                <a:gridCol w="874750"/>
                <a:gridCol w="874750"/>
                <a:gridCol w="874750"/>
                <a:gridCol w="874750"/>
                <a:gridCol w="8747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45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FF0000"/>
                          </a:solidFill>
                        </a:rPr>
                        <a:t>60</a:t>
                      </a:r>
                      <a:endParaRPr b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90" name="Google Shape;390;p16"/>
          <p:cNvGraphicFramePr/>
          <p:nvPr/>
        </p:nvGraphicFramePr>
        <p:xfrm>
          <a:off x="762001" y="32512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{10F72E41-4258-42F7-8F5D-E9D3FADE4BAA}</a:tableStyleId>
              </a:tblPr>
              <a:tblGrid>
                <a:gridCol w="865675"/>
                <a:gridCol w="871725"/>
                <a:gridCol w="862650"/>
                <a:gridCol w="874750"/>
                <a:gridCol w="874750"/>
                <a:gridCol w="874750"/>
                <a:gridCol w="874750"/>
                <a:gridCol w="874750"/>
                <a:gridCol w="8747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45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FF0000"/>
                          </a:solidFill>
                        </a:rPr>
                        <a:t>55</a:t>
                      </a:r>
                      <a:endParaRPr b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91" name="Google Shape;391;p16"/>
          <p:cNvGraphicFramePr/>
          <p:nvPr/>
        </p:nvGraphicFramePr>
        <p:xfrm>
          <a:off x="762001" y="37084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{10F72E41-4258-42F7-8F5D-E9D3FADE4BAA}</a:tableStyleId>
              </a:tblPr>
              <a:tblGrid>
                <a:gridCol w="865675"/>
                <a:gridCol w="871725"/>
                <a:gridCol w="862650"/>
                <a:gridCol w="874750"/>
                <a:gridCol w="874750"/>
                <a:gridCol w="874750"/>
                <a:gridCol w="874750"/>
                <a:gridCol w="874750"/>
                <a:gridCol w="874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45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FF0000"/>
                          </a:solidFill>
                        </a:rPr>
                        <a:t>50</a:t>
                      </a:r>
                      <a:endParaRPr b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92" name="Google Shape;392;p16"/>
          <p:cNvGraphicFramePr/>
          <p:nvPr/>
        </p:nvGraphicFramePr>
        <p:xfrm>
          <a:off x="762001" y="41275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{10F72E41-4258-42F7-8F5D-E9D3FADE4BAA}</a:tableStyleId>
              </a:tblPr>
              <a:tblGrid>
                <a:gridCol w="865675"/>
                <a:gridCol w="871725"/>
                <a:gridCol w="862650"/>
                <a:gridCol w="874750"/>
                <a:gridCol w="874750"/>
                <a:gridCol w="874750"/>
                <a:gridCol w="874750"/>
                <a:gridCol w="874750"/>
                <a:gridCol w="874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45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FF0000"/>
                          </a:solidFill>
                        </a:rPr>
                        <a:t>85</a:t>
                      </a:r>
                      <a:endParaRPr b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93" name="Google Shape;393;p16"/>
          <p:cNvGraphicFramePr/>
          <p:nvPr/>
        </p:nvGraphicFramePr>
        <p:xfrm>
          <a:off x="762001" y="45466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{10F72E41-4258-42F7-8F5D-E9D3FADE4BAA}</a:tableStyleId>
              </a:tblPr>
              <a:tblGrid>
                <a:gridCol w="865675"/>
                <a:gridCol w="871725"/>
                <a:gridCol w="862650"/>
                <a:gridCol w="874750"/>
                <a:gridCol w="874750"/>
                <a:gridCol w="874750"/>
                <a:gridCol w="874750"/>
                <a:gridCol w="874750"/>
                <a:gridCol w="87475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45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FF0000"/>
                          </a:solidFill>
                        </a:rPr>
                        <a:t>70</a:t>
                      </a:r>
                      <a:endParaRPr b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graphicFrame>
        <p:nvGraphicFramePr>
          <p:cNvPr id="394" name="Google Shape;394;p16"/>
          <p:cNvGraphicFramePr/>
          <p:nvPr/>
        </p:nvGraphicFramePr>
        <p:xfrm>
          <a:off x="762001" y="49784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{10F72E41-4258-42F7-8F5D-E9D3FADE4BAA}</a:tableStyleId>
              </a:tblPr>
              <a:tblGrid>
                <a:gridCol w="865675"/>
                <a:gridCol w="871725"/>
                <a:gridCol w="862650"/>
                <a:gridCol w="874750"/>
                <a:gridCol w="874750"/>
                <a:gridCol w="874750"/>
                <a:gridCol w="874750"/>
                <a:gridCol w="874750"/>
                <a:gridCol w="874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45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55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65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70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75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rgbClr val="FF0000"/>
                          </a:solidFill>
                        </a:rPr>
                        <a:t>80</a:t>
                      </a:r>
                      <a:endParaRPr b="0" sz="28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85</a:t>
                      </a:r>
                      <a:endParaRPr b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id="395" name="Google Shape;3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362200"/>
            <a:ext cx="46037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286000"/>
            <a:ext cx="4179782" cy="3991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Types of Sorting</a:t>
            </a:r>
            <a:endParaRPr b="1" sz="3600"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2368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Simple sort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002368"/>
              </a:buClr>
              <a:buSzPts val="2600"/>
              <a:buFont typeface="Times New Roman"/>
              <a:buChar char="–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Insertion sort &amp; Selection sort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368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Distribution sort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002368"/>
              </a:buClr>
              <a:buSzPts val="2600"/>
              <a:buFont typeface="Times New Roman"/>
              <a:buChar char="–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Counting sort, Bucket sort &amp; Radix sort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368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002368"/>
              </a:buClr>
              <a:buSzPts val="2600"/>
              <a:buFont typeface="Times New Roman"/>
              <a:buChar char="–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Bubble sort, Shell sort &amp; Comb sort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2368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Efficient sort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rgbClr val="002368"/>
              </a:buClr>
              <a:buSzPts val="2600"/>
              <a:buFont typeface="Times New Roman"/>
              <a:buChar char="–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Merge sort, Heap sort &amp; Quick sort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Insertion Sort</a:t>
            </a:r>
            <a:endParaRPr sz="3600"/>
          </a:p>
        </p:txBody>
      </p:sp>
      <p:sp>
        <p:nvSpPr>
          <p:cNvPr id="103" name="Google Shape;103;p3"/>
          <p:cNvSpPr txBox="1"/>
          <p:nvPr/>
        </p:nvSpPr>
        <p:spPr>
          <a:xfrm>
            <a:off x="3365500" y="194310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7023100" y="193097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6096000" y="194310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5219700" y="193040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4254500" y="192982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72615" y="1955800"/>
            <a:ext cx="8354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848600" y="195695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378200" y="241183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7035800" y="239970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6108700" y="241183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5232400" y="239913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4267200" y="239855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861300" y="242568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390900" y="290941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7048500" y="289728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121400" y="290941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5245100" y="289671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4279900" y="289613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874000" y="292326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3390900" y="343011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7048500" y="341798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121400" y="343011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5245100" y="341741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4279900" y="341683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7874000" y="344396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3378200" y="397621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7035800" y="396408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6108700" y="397621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5232400" y="396351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4267200" y="396293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7861300" y="399006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378200" y="448934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7035800" y="447722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6108700" y="448934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5232400" y="447664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4267200" y="447607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7861300" y="450319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3390900" y="502862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7048500" y="501650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6121400" y="502862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5245100" y="501592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4279900" y="5015350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7874000" y="5042475"/>
            <a:ext cx="457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15" y="2541725"/>
            <a:ext cx="28670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Selection Sort</a:t>
            </a:r>
            <a:endParaRPr sz="3600"/>
          </a:p>
        </p:txBody>
      </p:sp>
      <p:sp>
        <p:nvSpPr>
          <p:cNvPr id="152" name="Google Shape;152;p4"/>
          <p:cNvSpPr txBox="1"/>
          <p:nvPr/>
        </p:nvSpPr>
        <p:spPr>
          <a:xfrm>
            <a:off x="3835400" y="1943100"/>
            <a:ext cx="673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7493000" y="1930975"/>
            <a:ext cx="673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6565900" y="1943100"/>
            <a:ext cx="685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5689600" y="1930400"/>
            <a:ext cx="7239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4724400" y="1929825"/>
            <a:ext cx="698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472615" y="1955800"/>
            <a:ext cx="8354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3873500" y="2411830"/>
            <a:ext cx="8763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7543800" y="2399705"/>
            <a:ext cx="635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6604000" y="2411830"/>
            <a:ext cx="8763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5778500" y="2399130"/>
            <a:ext cx="685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4762500" y="2398555"/>
            <a:ext cx="8763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3835400" y="2909410"/>
            <a:ext cx="660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7518400" y="2897285"/>
            <a:ext cx="660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6591300" y="2909410"/>
            <a:ext cx="660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5753100" y="2896710"/>
            <a:ext cx="660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4749800" y="2896135"/>
            <a:ext cx="660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3860800" y="3430110"/>
            <a:ext cx="647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7518400" y="3417985"/>
            <a:ext cx="647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6591300" y="3430110"/>
            <a:ext cx="647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5753100" y="3417410"/>
            <a:ext cx="647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4749800" y="3416835"/>
            <a:ext cx="6477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3848100" y="3976210"/>
            <a:ext cx="673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7505700" y="3964085"/>
            <a:ext cx="673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 sz="32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6578600" y="3976210"/>
            <a:ext cx="673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5702300" y="3963510"/>
            <a:ext cx="673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4737100" y="3962935"/>
            <a:ext cx="673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3848100" y="4489345"/>
            <a:ext cx="673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7505700" y="4477220"/>
            <a:ext cx="673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6578600" y="4489345"/>
            <a:ext cx="673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5702300" y="4476645"/>
            <a:ext cx="673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4737100" y="4476070"/>
            <a:ext cx="673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15" y="2615820"/>
            <a:ext cx="3385806" cy="2152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Counting Sort</a:t>
            </a:r>
            <a:endParaRPr b="1"/>
          </a:p>
        </p:txBody>
      </p:sp>
      <p:pic>
        <p:nvPicPr>
          <p:cNvPr id="189" name="Google Shape;1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2172732"/>
            <a:ext cx="838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"/>
          <p:cNvSpPr txBox="1"/>
          <p:nvPr/>
        </p:nvSpPr>
        <p:spPr>
          <a:xfrm>
            <a:off x="381000" y="1828800"/>
            <a:ext cx="8445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data is integers and less than 30 but number of data is 30 :         Array 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406400" y="2959100"/>
            <a:ext cx="840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temp : storing number of occurrence of each data                             Array 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4221480"/>
            <a:ext cx="8382000" cy="61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3308350"/>
            <a:ext cx="8382000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5"/>
          <p:cNvSpPr txBox="1"/>
          <p:nvPr/>
        </p:nvSpPr>
        <p:spPr>
          <a:xfrm>
            <a:off x="419100" y="3827780"/>
            <a:ext cx="840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stores cumulative number of occurrence of each data less than or equal to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100" y="5257800"/>
            <a:ext cx="83439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 txBox="1"/>
          <p:nvPr/>
        </p:nvSpPr>
        <p:spPr>
          <a:xfrm>
            <a:off x="368300" y="4888468"/>
            <a:ext cx="840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sorted data                                                                                          Array 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Counting Sort</a:t>
            </a:r>
            <a:endParaRPr b="1"/>
          </a:p>
        </p:txBody>
      </p:sp>
      <p:pic>
        <p:nvPicPr>
          <p:cNvPr id="202" name="Google Shape;2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2172732"/>
            <a:ext cx="838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381000" y="1828800"/>
            <a:ext cx="8445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data is integers and less than 30 but number of data is 30 :         Array 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406400" y="2959100"/>
            <a:ext cx="840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temp : storing number of occurrence of each data                             Array 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4221480"/>
            <a:ext cx="8382000" cy="61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3308350"/>
            <a:ext cx="8382000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 txBox="1"/>
          <p:nvPr/>
        </p:nvSpPr>
        <p:spPr>
          <a:xfrm>
            <a:off x="419100" y="3827780"/>
            <a:ext cx="840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stores cumulative number of occurrence of each data less than or equal to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100" y="5257800"/>
            <a:ext cx="83439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6"/>
          <p:cNvSpPr txBox="1"/>
          <p:nvPr/>
        </p:nvSpPr>
        <p:spPr>
          <a:xfrm>
            <a:off x="368300" y="4888468"/>
            <a:ext cx="840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sorted data                                                                                          Array 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100" y="1854200"/>
            <a:ext cx="4585839" cy="431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Bucket Sort</a:t>
            </a:r>
            <a:endParaRPr b="1" sz="3600"/>
          </a:p>
        </p:txBody>
      </p:sp>
      <p:pic>
        <p:nvPicPr>
          <p:cNvPr descr="http://www.geeksforgeeks.org/wp-content/uploads/BucketSort.png" id="216" name="Google Shape;2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841500"/>
            <a:ext cx="4256723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/>
          <p:nvPr/>
        </p:nvSpPr>
        <p:spPr>
          <a:xfrm>
            <a:off x="5257800" y="2408128"/>
            <a:ext cx="2819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0.12, 0.17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0.21, 0.23, 0.26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0.39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0.68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0.72, 0.78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0.84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Bucket Sort</a:t>
            </a:r>
            <a:endParaRPr b="1" sz="3600"/>
          </a:p>
        </p:txBody>
      </p:sp>
      <p:pic>
        <p:nvPicPr>
          <p:cNvPr descr="http://www.geeksforgeeks.org/wp-content/uploads/BucketSort.png" id="223" name="Google Shape;2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841500"/>
            <a:ext cx="4256723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/>
          <p:nvPr/>
        </p:nvSpPr>
        <p:spPr>
          <a:xfrm>
            <a:off x="5257800" y="2408128"/>
            <a:ext cx="28194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0.12, 0.17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0.21, 0.23, 0.26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0.39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0.68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0.72, 0.78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0.84</a:t>
            </a:r>
            <a:endParaRPr/>
          </a:p>
        </p:txBody>
      </p:sp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2458244"/>
            <a:ext cx="7251312" cy="3033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/>
          <p:nvPr>
            <p:ph type="title"/>
          </p:nvPr>
        </p:nvSpPr>
        <p:spPr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Radix Sort</a:t>
            </a:r>
            <a:endParaRPr b="1" sz="3600"/>
          </a:p>
        </p:txBody>
      </p:sp>
      <p:pic>
        <p:nvPicPr>
          <p:cNvPr id="231" name="Google Shape;2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905000"/>
            <a:ext cx="792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2008-06-16T09:38:38Z</dcterms:created>
  <dc:creator>anita</dc:creator>
</cp:coreProperties>
</file>