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299" r:id="rId4"/>
    <p:sldId id="269" r:id="rId5"/>
    <p:sldId id="285" r:id="rId6"/>
    <p:sldId id="300" r:id="rId7"/>
    <p:sldId id="301" r:id="rId8"/>
    <p:sldId id="302" r:id="rId9"/>
    <p:sldId id="303" r:id="rId10"/>
    <p:sldId id="304" r:id="rId11"/>
    <p:sldId id="305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F28F2BA2-96B3-4258-BCCC-9107719508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9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BF9912-272E-45A9-971E-0FA89A6E2D46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F2BA2-96B3-4258-BCCC-9107719508C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3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766B6-D9E3-4170-AA00-C31E9E193F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4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272FF-AF1D-430D-B2CC-687D215A67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5D184-330D-40B1-AB8C-1B3E94A04D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8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0E4BB-0D4B-43AD-A704-705B2FB516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1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54300-8860-42D3-9C27-52AAA84130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4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B4327-3851-4F3F-A1ED-CFB2E653CC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6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39DAD-11FE-41F0-A829-FC7D180627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18DC2-7B5E-478B-A6B1-C1A9C058F9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3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2A4D-7E99-40B9-AFBB-DCD055B599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6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0B60B-05A9-4AA4-A8AD-4394927D4A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4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8B22E-ABDA-4639-8F45-65D4E22A2E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5701741-7368-4577-B3C8-52E56BDA4E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200400" y="457200"/>
            <a:ext cx="365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81000" y="327660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bg1"/>
                </a:solidFill>
                <a:latin typeface="Arial" charset="0"/>
              </a:rPr>
              <a:t>Complexity of Algorithms</a:t>
            </a:r>
            <a:endParaRPr lang="id-ID" altLang="en-US" sz="44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2055216"/>
            <a:ext cx="3729013" cy="244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Big O of Insertion sort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1800" y="4607867"/>
                <a:ext cx="8229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2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i="1" dirty="0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20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200" i="1" dirty="0" smtClean="0">
                          <a:latin typeface="Cambria Math"/>
                        </a:rPr>
                        <m:t>+</m:t>
                      </m:r>
                      <m:r>
                        <a:rPr lang="en-US" sz="2200" b="0" i="1" dirty="0" smtClean="0">
                          <a:latin typeface="Cambria Math"/>
                        </a:rPr>
                        <m:t>3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dirty="0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2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dirty="0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200" b="0" i="1" dirty="0" smtClean="0">
                          <a:latin typeface="Cambria Math"/>
                        </a:rPr>
                        <m:t>+2(</m:t>
                      </m:r>
                      <m:r>
                        <a:rPr lang="en-US" sz="2200" b="0" i="1" dirty="0" smtClean="0">
                          <a:latin typeface="Cambria Math"/>
                        </a:rPr>
                        <m:t>𝑛</m:t>
                      </m:r>
                      <m:r>
                        <a:rPr lang="en-US" sz="2200" b="0" i="1" dirty="0" smtClean="0">
                          <a:latin typeface="Cambria Math"/>
                        </a:rPr>
                        <m:t>−2)(</m:t>
                      </m:r>
                      <m:r>
                        <a:rPr lang="en-US" sz="2200" b="0" i="1" dirty="0" smtClean="0">
                          <a:latin typeface="Cambria Math"/>
                        </a:rPr>
                        <m:t>𝑛</m:t>
                      </m:r>
                      <m:r>
                        <a:rPr lang="en-US" sz="2200" b="0" i="1" dirty="0" smtClean="0">
                          <a:latin typeface="Cambria Math"/>
                        </a:rPr>
                        <m:t>−3)</m:t>
                      </m:r>
                    </m:oMath>
                  </m:oMathPara>
                </a14:m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4607867"/>
                <a:ext cx="8229600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519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90900" y="1960433"/>
                <a:ext cx="5270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27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……………………………………….</m:t>
                      </m:r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  <m:r>
                        <a:rPr lang="en-US" sz="2400" i="1" dirty="0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1960433"/>
                <a:ext cx="527050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343665"/>
                <a:ext cx="6375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27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………………………………………………….</m:t>
                      </m:r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  <m:r>
                        <a:rPr lang="en-US" sz="2400" i="1" dirty="0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343665"/>
                <a:ext cx="63754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0" y="2692400"/>
                <a:ext cx="6400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27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………………………………………………….</m:t>
                      </m:r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  <m:r>
                        <a:rPr lang="en-US" sz="2400" i="1" dirty="0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692400"/>
                <a:ext cx="64008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13200" y="2986732"/>
                <a:ext cx="4876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27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…………………….(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/>
                        </a:rPr>
                        <m:t>−1)(</m:t>
                      </m:r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  <m:r>
                        <a:rPr lang="en-US" sz="2400" i="1" dirty="0" smtClean="0">
                          <a:latin typeface="Cambria Math"/>
                        </a:rPr>
                        <m:t>−2)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200" y="2986732"/>
                <a:ext cx="48768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25900" y="3340794"/>
                <a:ext cx="4876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27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…………………….(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/>
                        </a:rPr>
                        <m:t>−2)(</m:t>
                      </m:r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  <m:r>
                        <a:rPr lang="en-US" sz="2400" i="1" dirty="0" smtClean="0">
                          <a:latin typeface="Cambria Math"/>
                        </a:rPr>
                        <m:t>−3)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0" y="3340794"/>
                <a:ext cx="48768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76600" y="3696394"/>
                <a:ext cx="563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27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…….…………………….(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/>
                        </a:rPr>
                        <m:t>−2)(</m:t>
                      </m:r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  <m:r>
                        <a:rPr lang="en-US" sz="2400" i="1" dirty="0" smtClean="0">
                          <a:latin typeface="Cambria Math"/>
                        </a:rPr>
                        <m:t>−3)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696394"/>
                <a:ext cx="563880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90900" y="4047529"/>
                <a:ext cx="5270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092700" algn="r"/>
                  </a:tabLs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………...…………………………. 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/>
                        </a:rPr>
                        <m:t>−2)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4047529"/>
                <a:ext cx="52705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104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31800" y="5038754"/>
                <a:ext cx="23451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dirty="0" smtClean="0">
                          <a:latin typeface="Cambria Math"/>
                          <a:ea typeface="Cambria Math"/>
                        </a:rPr>
                        <m:t>)=</m:t>
                      </m:r>
                      <m:r>
                        <a:rPr lang="en-US" sz="2400" i="1" dirty="0">
                          <a:latin typeface="Cambria Math"/>
                        </a:rPr>
                        <m:t>𝑂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5038754"/>
                <a:ext cx="2345194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04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Big O of </a:t>
            </a:r>
            <a:r>
              <a:rPr lang="en-US" sz="3200" b="1" dirty="0" smtClean="0"/>
              <a:t>Binary Search </a:t>
            </a:r>
            <a:r>
              <a:rPr lang="en-US" sz="3200" b="1" dirty="0"/>
              <a:t>T</a:t>
            </a:r>
            <a:r>
              <a:rPr lang="en-US" sz="3200" b="1" dirty="0" smtClean="0"/>
              <a:t>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1828800"/>
                <a:ext cx="8229600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2000" dirty="0" smtClean="0"/>
                  <a:t>Binary_Search(s[m] : Array of integers s[m], n : integer)</a:t>
                </a:r>
                <a:endParaRPr lang="en-US" sz="2000" dirty="0"/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𝑙𝑜𝑤</m:t>
                    </m:r>
                    <m:r>
                      <a:rPr lang="en-US" sz="2000" i="1" dirty="0">
                        <a:latin typeface="Cambria Math"/>
                      </a:rPr>
                      <m:t> = 0 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h𝑖𝑔h</m:t>
                    </m:r>
                    <m:r>
                      <a:rPr lang="en-US" sz="2000" i="1" dirty="0">
                        <a:latin typeface="Cambria Math"/>
                      </a:rPr>
                      <m:t> =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𝑓𝑜𝑢𝑛𝑑</m:t>
                    </m:r>
                    <m:r>
                      <a:rPr lang="en-US" sz="2000" i="1" dirty="0">
                        <a:latin typeface="Cambria Math"/>
                      </a:rPr>
                      <m:t> = </m:t>
                    </m:r>
                    <m:r>
                      <a:rPr lang="en-US" sz="2000" i="1" dirty="0">
                        <a:latin typeface="Cambria Math"/>
                      </a:rPr>
                      <m:t>𝑓𝑎𝑙𝑠𝑒</m:t>
                    </m:r>
                  </m:oMath>
                </a14:m>
                <a:endParaRPr lang="en-US" sz="2000" dirty="0"/>
              </a:p>
              <a:p>
                <a:pPr marL="0" indent="0" algn="l">
                  <a:buNone/>
                </a:pPr>
                <a:r>
                  <a:rPr lang="en-US" sz="2000" dirty="0"/>
                  <a:t>While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𝑙𝑜𝑤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h𝑖𝑔h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 algn="l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𝑚𝑖𝑑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𝑙𝑜𝑤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h𝑖𝑔h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/2</m:t>
                    </m:r>
                  </m:oMath>
                </a14:m>
                <a:endParaRPr lang="en-US" sz="2000" dirty="0"/>
              </a:p>
              <a:p>
                <a:pPr marL="0" indent="0" algn="l">
                  <a:buNone/>
                </a:pPr>
                <a:r>
                  <a:rPr lang="en-US" sz="2000" dirty="0"/>
                  <a:t>     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a:rPr lang="en-US" sz="2000" i="1" dirty="0">
                        <a:latin typeface="Cambria Math"/>
                      </a:rPr>
                      <m:t> &lt; </m:t>
                    </m:r>
                    <m:r>
                      <a:rPr lang="en-US" sz="2000" i="1" dirty="0">
                        <a:latin typeface="Cambria Math"/>
                      </a:rPr>
                      <m:t>𝑠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𝑚𝑖𝑑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then </a:t>
                </a:r>
              </a:p>
              <a:p>
                <a:pPr marL="0" indent="0" algn="l">
                  <a:buNone/>
                </a:pPr>
                <a:r>
                  <a:rPr lang="en-US" sz="20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h𝑖𝑔h</m:t>
                    </m:r>
                    <m:r>
                      <a:rPr lang="en-US" sz="2000" i="1" dirty="0">
                        <a:latin typeface="Cambria Math"/>
                      </a:rPr>
                      <m:t> = </m:t>
                    </m:r>
                    <m:r>
                      <a:rPr lang="en-US" sz="2000" i="1" dirty="0">
                        <a:latin typeface="Cambria Math"/>
                      </a:rPr>
                      <m:t>𝑚𝑖𝑑</m:t>
                    </m:r>
                    <m:r>
                      <a:rPr lang="en-US" sz="2000" i="1" dirty="0">
                        <a:latin typeface="Cambria Math"/>
                      </a:rPr>
                      <m:t>−1</m:t>
                    </m:r>
                  </m:oMath>
                </a14:m>
                <a:endParaRPr lang="en-US" sz="2000" dirty="0"/>
              </a:p>
              <a:p>
                <a:pPr marL="0" indent="0" algn="l">
                  <a:buNone/>
                </a:pPr>
                <a:r>
                  <a:rPr lang="en-US" sz="2000" dirty="0"/>
                  <a:t>      else 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a:rPr lang="en-US" sz="2000" i="1" dirty="0">
                        <a:latin typeface="Cambria Math"/>
                      </a:rPr>
                      <m:t>&gt; </m:t>
                    </m:r>
                    <m:r>
                      <a:rPr lang="en-US" sz="2000" i="1" dirty="0">
                        <a:latin typeface="Cambria Math"/>
                      </a:rPr>
                      <m:t>𝑠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𝑚𝑖𝑑</m:t>
                    </m:r>
                    <m:r>
                      <a:rPr lang="en-US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then </a:t>
                </a:r>
                <a:endParaRPr lang="en-US" sz="2000" i="1" dirty="0" smtClean="0">
                  <a:latin typeface="Cambria Math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               </m:t>
                      </m:r>
                      <m:r>
                        <a:rPr lang="en-US" sz="2000" i="1" dirty="0">
                          <a:latin typeface="Cambria Math"/>
                        </a:rPr>
                        <m:t>𝑙𝑜𝑤</m:t>
                      </m:r>
                      <m:r>
                        <a:rPr lang="en-US" sz="2000" i="1" dirty="0">
                          <a:latin typeface="Cambria Math"/>
                        </a:rPr>
                        <m:t>= </m:t>
                      </m:r>
                      <m:r>
                        <a:rPr lang="en-US" sz="2000" i="1" dirty="0">
                          <a:latin typeface="Cambria Math"/>
                        </a:rPr>
                        <m:t>𝑚𝑖𝑑</m:t>
                      </m:r>
                      <m:r>
                        <a:rPr lang="en-US" sz="2000" i="1" dirty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l">
                  <a:buNone/>
                </a:pPr>
                <a:r>
                  <a:rPr lang="en-US" sz="2000" dirty="0"/>
                  <a:t>      </a:t>
                </a:r>
                <a:r>
                  <a:rPr lang="en-US" sz="2000" dirty="0" smtClean="0"/>
                  <a:t>else  </a:t>
                </a:r>
              </a:p>
              <a:p>
                <a:pPr marL="0" indent="0" algn="l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𝑓𝑜𝑢𝑛𝑑</m:t>
                    </m:r>
                    <m:r>
                      <a:rPr lang="en-US" sz="2000" i="1" dirty="0">
                        <a:latin typeface="Cambria Math"/>
                      </a:rPr>
                      <m:t> = </m:t>
                    </m:r>
                    <m:r>
                      <a:rPr lang="en-US" sz="2000" i="1" dirty="0">
                        <a:latin typeface="Cambria Math"/>
                      </a:rPr>
                      <m:t>𝑡𝑟𝑢𝑒</m:t>
                    </m:r>
                  </m:oMath>
                </a14:m>
                <a:endParaRPr lang="en-US" sz="2000" dirty="0"/>
              </a:p>
              <a:p>
                <a:pPr marL="0" indent="0" algn="l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𝑓𝑜𝑢𝑛𝑑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28800"/>
                <a:ext cx="8229600" cy="3477875"/>
              </a:xfrm>
              <a:prstGeom prst="rect">
                <a:avLst/>
              </a:prstGeom>
              <a:blipFill rotWithShape="1">
                <a:blip r:embed="rId2"/>
                <a:stretch>
                  <a:fillRect l="-815" t="-701" b="-2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25600" y="5232793"/>
                <a:ext cx="701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 smtClean="0"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latin typeface="Cambria Math"/>
                        </a:rPr>
                        <m:t>1+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0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dirty="0" smtClean="0">
                          <a:latin typeface="Cambria Math"/>
                        </a:rPr>
                        <m:t>+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𝑎</m:t>
                      </m:r>
                      <m:r>
                        <a:rPr lang="en-US" sz="2400" b="0" i="1" dirty="0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0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dirty="0" smtClean="0">
                          <a:latin typeface="Cambria Math"/>
                        </a:rPr>
                        <m:t>)−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𝑎</m:t>
                      </m:r>
                      <m:r>
                        <a:rPr lang="en-US" sz="2400" b="0" i="1" dirty="0" smtClean="0">
                          <a:latin typeface="Cambria Math"/>
                        </a:rPr>
                        <m:t>+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/>
                        </a:rPr>
                        <m:t> −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5232793"/>
                <a:ext cx="70104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83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05400" y="5706400"/>
                <a:ext cx="3276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400" i="1" dirty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𝑂</m:t>
                      </m:r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706400"/>
                <a:ext cx="3276600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67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76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3000" dirty="0" smtClean="0"/>
                  <a:t>Complexity of algorithms is </a:t>
                </a:r>
                <a:r>
                  <a:rPr lang="en-US" sz="3000" dirty="0"/>
                  <a:t>concerned about how fast or slow </a:t>
                </a:r>
                <a:r>
                  <a:rPr lang="en-US" sz="3000" dirty="0" smtClean="0"/>
                  <a:t>algorithm </a:t>
                </a:r>
                <a:r>
                  <a:rPr lang="en-US" sz="3000" dirty="0"/>
                  <a:t>performs. </a:t>
                </a:r>
                <a:endParaRPr lang="en-US" sz="3000" dirty="0" smtClean="0"/>
              </a:p>
              <a:p>
                <a:pPr algn="just"/>
                <a:r>
                  <a:rPr lang="en-US" sz="3000" dirty="0" smtClean="0"/>
                  <a:t>Complexity of algorithms depends on two variables, time and space. </a:t>
                </a:r>
              </a:p>
              <a:p>
                <a:pPr algn="just"/>
                <a:r>
                  <a:rPr lang="en-US" sz="3000" dirty="0" smtClean="0"/>
                  <a:t>Function of time is determined by the number of steps to process data input size n,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𝑇</m:t>
                    </m:r>
                    <m:r>
                      <a:rPr lang="en-US" sz="3000" b="0" i="1" smtClean="0">
                        <a:latin typeface="Cambria Math"/>
                      </a:rPr>
                      <m:t>(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r>
                      <a:rPr lang="en-US" sz="3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000" dirty="0" smtClean="0"/>
                  <a:t>. </a:t>
                </a:r>
              </a:p>
              <a:p>
                <a:pPr algn="just"/>
                <a:r>
                  <a:rPr lang="en-US" sz="3000" dirty="0" smtClean="0"/>
                  <a:t>Function of space is determined by number of memory </a:t>
                </a:r>
                <a:r>
                  <a:rPr lang="en-US" sz="3000" dirty="0" smtClean="0"/>
                  <a:t>to </a:t>
                </a:r>
                <a:r>
                  <a:rPr lang="en-US" sz="3000" dirty="0" smtClean="0"/>
                  <a:t>proses data input size n,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𝑆</m:t>
                    </m:r>
                    <m:r>
                      <a:rPr lang="en-US" sz="3000" b="0" i="1" smtClean="0">
                        <a:latin typeface="Cambria Math"/>
                      </a:rPr>
                      <m:t>(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r>
                      <a:rPr lang="en-US" sz="3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000" dirty="0" smtClean="0"/>
                  <a:t>.</a:t>
                </a:r>
                <a:r>
                  <a:rPr lang="en-US" sz="3200" dirty="0" smtClean="0"/>
                  <a:t> </a:t>
                </a: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1628" r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8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Time Complexity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They are three types of time complexity </a:t>
                </a:r>
              </a:p>
              <a:p>
                <a:pPr marL="800100"/>
                <a:r>
                  <a:rPr lang="en-US" sz="3200" dirty="0" smtClean="0"/>
                  <a:t>Best case noted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𝑓</m:t>
                    </m:r>
                    <m:r>
                      <a:rPr lang="en-US" sz="3200" b="0" i="1" dirty="0" smtClean="0">
                        <a:latin typeface="Cambria Math"/>
                      </a:rPr>
                      <m:t>(</m:t>
                    </m:r>
                    <m:r>
                      <a:rPr lang="en-US" sz="3200" b="0" i="1" dirty="0" smtClean="0">
                        <a:latin typeface="Cambria Math"/>
                      </a:rPr>
                      <m:t>𝑛</m:t>
                    </m:r>
                    <m:r>
                      <a:rPr lang="en-US" sz="3200" b="0" i="1" dirty="0" smtClean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l-GR" sz="3200" i="0" dirty="0" smtClean="0">
                        <a:latin typeface="Cambria Math"/>
                      </a:rPr>
                      <m:t>Ω</m:t>
                    </m:r>
                    <m:r>
                      <a:rPr lang="en-US" sz="3200" b="0" i="1" dirty="0" smtClean="0">
                        <a:latin typeface="Cambria Math"/>
                      </a:rPr>
                      <m:t>(</m:t>
                    </m:r>
                    <m:r>
                      <a:rPr lang="en-US" sz="3200" b="0" i="1" dirty="0" smtClean="0">
                        <a:latin typeface="Cambria Math"/>
                      </a:rPr>
                      <m:t>𝑔</m:t>
                    </m:r>
                    <m:r>
                      <a:rPr lang="en-US" sz="3200" b="0" i="1" dirty="0" smtClean="0">
                        <a:latin typeface="Cambria Math"/>
                      </a:rPr>
                      <m:t>(</m:t>
                    </m:r>
                    <m:r>
                      <a:rPr lang="en-US" sz="3200" b="0" i="1" dirty="0" smtClean="0">
                        <a:latin typeface="Cambria Math"/>
                      </a:rPr>
                      <m:t>𝑛</m:t>
                    </m:r>
                    <m:r>
                      <a:rPr lang="en-US" sz="3200" b="0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  <a:p>
                <a:pPr marL="800100"/>
                <a:r>
                  <a:rPr lang="en-US" sz="3200" dirty="0" smtClean="0"/>
                  <a:t>Average case noted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3200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3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3200" b="0" i="1" dirty="0" smtClean="0">
                        <a:latin typeface="Cambria Math"/>
                        <a:ea typeface="Cambria Math"/>
                      </a:rPr>
                      <m:t>)=</m:t>
                    </m:r>
                    <m:r>
                      <a:rPr lang="el-GR" sz="3200" i="1" dirty="0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3200" i="1" dirty="0" smtClean="0">
                        <a:latin typeface="Cambria Math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</a:rPr>
                      <m:t>𝑔</m:t>
                    </m:r>
                    <m:r>
                      <a:rPr lang="en-US" sz="3200" i="1" dirty="0" smtClean="0">
                        <a:latin typeface="Cambria Math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</a:rPr>
                      <m:t>𝑛</m:t>
                    </m:r>
                    <m:r>
                      <a:rPr lang="en-US" sz="3200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marL="800100"/>
                <a:r>
                  <a:rPr lang="en-US" sz="3200" dirty="0" smtClean="0"/>
                  <a:t>Worst case noted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𝑓</m:t>
                    </m:r>
                    <m:r>
                      <a:rPr lang="en-US" sz="3200" b="0" i="1" dirty="0" smtClean="0">
                        <a:latin typeface="Cambria Math"/>
                      </a:rPr>
                      <m:t>(</m:t>
                    </m:r>
                    <m:r>
                      <a:rPr lang="en-US" sz="3200" b="0" i="1" dirty="0" smtClean="0">
                        <a:latin typeface="Cambria Math"/>
                      </a:rPr>
                      <m:t>𝑛</m:t>
                    </m:r>
                    <m:r>
                      <a:rPr lang="en-US" sz="3200" b="0" i="1" dirty="0" smtClean="0">
                        <a:latin typeface="Cambria Math"/>
                      </a:rPr>
                      <m:t>)=</m:t>
                    </m:r>
                    <m:r>
                      <a:rPr lang="en-US" sz="3200" b="0" i="1" dirty="0" smtClean="0">
                        <a:latin typeface="Cambria Math"/>
                      </a:rPr>
                      <m:t>𝑂</m:t>
                    </m:r>
                    <m:r>
                      <a:rPr lang="en-US" sz="3200" i="1" dirty="0" smtClean="0">
                        <a:latin typeface="Cambria Math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</a:rPr>
                      <m:t>𝑔</m:t>
                    </m:r>
                    <m:r>
                      <a:rPr lang="en-US" sz="3200" i="1" dirty="0" smtClean="0">
                        <a:latin typeface="Cambria Math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</a:rPr>
                      <m:t>𝑛</m:t>
                    </m:r>
                    <m:r>
                      <a:rPr lang="en-US" sz="3200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86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9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/>
              <a:t>Example 01</a:t>
            </a:r>
            <a:endParaRPr lang="id-ID" altLang="en-US" sz="36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/>
                <a:r>
                  <a:rPr lang="en-US" sz="3200" dirty="0" smtClean="0"/>
                  <a:t>power(x</a:t>
                </a:r>
                <a:r>
                  <a:rPr lang="en-US" sz="3200" dirty="0"/>
                  <a:t>, </a:t>
                </a:r>
                <a:r>
                  <a:rPr lang="en-US" sz="3200" dirty="0" smtClean="0"/>
                  <a:t>n)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𝑥</m:t>
                    </m:r>
                    <m:r>
                      <a:rPr lang="en-US" sz="3200" b="0" i="1" smtClean="0">
                        <a:latin typeface="Cambria Math"/>
                      </a:rPr>
                      <m:t>,</m:t>
                    </m:r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</a:rPr>
                      <m:t>)= </m:t>
                    </m:r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3200" i="1">
                        <a:latin typeface="Cambria Math"/>
                      </a:rPr>
                      <m:t>, </m:t>
                    </m:r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𝑖𝑠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𝑖𝑛𝑡𝑒𝑔𝑒𝑟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</m:oMath>
                </a14:m>
                <a:endParaRPr lang="en-US" sz="3200" dirty="0" smtClean="0"/>
              </a:p>
              <a:p>
                <a:pPr marL="520700" lvl="0" indent="0">
                  <a:buNone/>
                </a:pPr>
                <a:r>
                  <a:rPr lang="en-US" sz="3200" dirty="0" smtClean="0"/>
                  <a:t>result </a:t>
                </a:r>
                <a:r>
                  <a:rPr lang="en-US" sz="3200" dirty="0"/>
                  <a:t>= 1 </a:t>
                </a:r>
                <a:endParaRPr lang="en-US" sz="3200" dirty="0" smtClean="0"/>
              </a:p>
              <a:p>
                <a:pPr marL="520700" lvl="0" indent="0">
                  <a:buNone/>
                </a:pPr>
                <a:r>
                  <a:rPr lang="en-US" sz="3200" dirty="0" smtClean="0"/>
                  <a:t>for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= 1 to n</a:t>
                </a:r>
              </a:p>
              <a:p>
                <a:pPr marL="1257300" lvl="0" indent="-736600">
                  <a:buNone/>
                </a:pPr>
                <a:r>
                  <a:rPr lang="en-US" sz="3200" dirty="0"/>
                  <a:t>	</a:t>
                </a:r>
                <a:r>
                  <a:rPr lang="en-US" sz="3200" dirty="0" smtClean="0"/>
                  <a:t>result </a:t>
                </a:r>
                <a:r>
                  <a:rPr lang="en-US" sz="3200" dirty="0"/>
                  <a:t>= x * </a:t>
                </a:r>
                <a:r>
                  <a:rPr lang="en-US" sz="3200" dirty="0" smtClean="0"/>
                  <a:t>result </a:t>
                </a:r>
              </a:p>
              <a:p>
                <a:pPr marL="1257300" lvl="0" indent="-736600">
                  <a:buNone/>
                </a:pPr>
                <a:r>
                  <a:rPr lang="en-US" sz="3200" dirty="0" smtClean="0"/>
                  <a:t>return result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14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3100" y="4648200"/>
                <a:ext cx="5905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 smtClean="0"/>
                  <a:t> </a:t>
                </a:r>
                <a:r>
                  <a:rPr lang="en-US" sz="3200" dirty="0" smtClean="0">
                    <a:latin typeface="+mn-lt"/>
                  </a:rPr>
                  <a:t>It needs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𝑓</m:t>
                    </m:r>
                    <m:r>
                      <a:rPr lang="en-US" sz="3200" i="1" dirty="0" smtClean="0">
                        <a:latin typeface="Cambria Math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</a:rPr>
                      <m:t>𝑛</m:t>
                    </m:r>
                    <m:r>
                      <a:rPr lang="en-US" sz="3200" i="1" dirty="0" smtClean="0">
                        <a:latin typeface="Cambria Math"/>
                      </a:rPr>
                      <m:t>)= 2</m:t>
                    </m:r>
                    <m:r>
                      <a:rPr lang="en-US" sz="3200" i="1" dirty="0" smtClean="0">
                        <a:latin typeface="Cambria Math"/>
                      </a:rPr>
                      <m:t>𝑛</m:t>
                    </m:r>
                    <m:r>
                      <a:rPr lang="en-US" sz="3200" i="1" dirty="0" smtClean="0">
                        <a:latin typeface="Cambria Math"/>
                      </a:rPr>
                      <m:t> + 2 </m:t>
                    </m:r>
                  </m:oMath>
                </a14:m>
                <a:r>
                  <a:rPr lang="en-US" sz="3200" dirty="0" smtClean="0">
                    <a:latin typeface="+mn-lt"/>
                  </a:rPr>
                  <a:t>steps</a:t>
                </a:r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4648200"/>
                <a:ext cx="5905500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722" t="-13684" b="-3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8500" y="5232975"/>
                <a:ext cx="3810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𝑇</m:t>
                    </m:r>
                    <m:r>
                      <a:rPr lang="en-US" sz="3200" i="1" dirty="0" smtClean="0">
                        <a:latin typeface="Cambria Math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</a:rPr>
                      <m:t>𝑛</m:t>
                    </m:r>
                    <m:r>
                      <a:rPr lang="en-US" sz="3200" i="1" dirty="0" smtClean="0">
                        <a:latin typeface="Cambria Math"/>
                      </a:rPr>
                      <m:t>)=</m:t>
                    </m:r>
                    <m:r>
                      <a:rPr lang="en-US" sz="3200" i="1" dirty="0" smtClean="0">
                        <a:latin typeface="Cambria Math"/>
                      </a:rPr>
                      <m:t>𝑂</m:t>
                    </m:r>
                    <m:r>
                      <a:rPr lang="en-US" sz="3200" i="1" dirty="0" smtClean="0">
                        <a:latin typeface="Cambria Math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</a:rPr>
                      <m:t>𝑛</m:t>
                    </m:r>
                    <m:r>
                      <a:rPr lang="en-US" sz="32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5232975"/>
                <a:ext cx="381000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 smtClean="0"/>
              <a:t> Example 02</a:t>
            </a:r>
            <a:endParaRPr lang="en-US" altLang="en-US" sz="3600" b="1" dirty="0"/>
          </a:p>
        </p:txBody>
      </p:sp>
      <p:sp>
        <p:nvSpPr>
          <p:cNvPr id="5123" name="Content Placeholder 6"/>
          <p:cNvSpPr>
            <a:spLocks noGrp="1"/>
          </p:cNvSpPr>
          <p:nvPr>
            <p:ph idx="1"/>
          </p:nvPr>
        </p:nvSpPr>
        <p:spPr>
          <a:xfrm>
            <a:off x="304800" y="1905000"/>
            <a:ext cx="8305800" cy="42449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533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Sum = 0</a:t>
            </a:r>
          </a:p>
          <a:p>
            <a:pPr algn="l"/>
            <a:r>
              <a:rPr lang="en-US" sz="3200" dirty="0" smtClean="0"/>
              <a:t>For </a:t>
            </a:r>
            <a:r>
              <a:rPr lang="en-US" sz="3200" dirty="0" err="1" smtClean="0"/>
              <a:t>i</a:t>
            </a:r>
            <a:r>
              <a:rPr lang="en-US" sz="3200" dirty="0" smtClean="0"/>
              <a:t> = 0 to n</a:t>
            </a:r>
          </a:p>
          <a:p>
            <a:pPr algn="l">
              <a:tabLst>
                <a:tab pos="406400" algn="l"/>
              </a:tabLst>
            </a:pPr>
            <a:r>
              <a:rPr lang="en-US" sz="3200" dirty="0"/>
              <a:t>	</a:t>
            </a:r>
            <a:r>
              <a:rPr lang="en-US" sz="3200" dirty="0" smtClean="0"/>
              <a:t>for j = 0 to n</a:t>
            </a:r>
          </a:p>
          <a:p>
            <a:pPr algn="l">
              <a:tabLst>
                <a:tab pos="406400" algn="l"/>
              </a:tabLst>
            </a:pPr>
            <a:r>
              <a:rPr lang="en-US" sz="3200" dirty="0"/>
              <a:t>	</a:t>
            </a:r>
            <a:r>
              <a:rPr lang="en-US" sz="3200" dirty="0" smtClean="0"/>
              <a:t>	SUM = SUM + a[j]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3949700"/>
                <a:ext cx="8229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200" i="1" dirty="0" smtClean="0">
                        <a:latin typeface="Cambria Math"/>
                      </a:rPr>
                      <m:t>=</m:t>
                    </m:r>
                    <m:r>
                      <a:rPr lang="en-US" sz="3200" b="0" i="1" dirty="0" smtClean="0">
                        <a:latin typeface="Cambria Math"/>
                      </a:rPr>
                      <m:t>1</m:t>
                    </m:r>
                    <m:r>
                      <a:rPr lang="en-US" sz="3200" i="1" dirty="0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32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3200" i="1" dirty="0">
                            <a:latin typeface="Cambria Math"/>
                          </a:rPr>
                          <m:t>(</m:t>
                        </m:r>
                        <m:r>
                          <a:rPr lang="en-US" sz="3200" i="1" dirty="0">
                            <a:latin typeface="Cambria Math"/>
                          </a:rPr>
                          <m:t>𝑛</m:t>
                        </m:r>
                        <m:r>
                          <a:rPr lang="en-US" sz="3200" i="1" dirty="0"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+mn-lt"/>
                  </a:rPr>
                  <a:t>  steps</a:t>
                </a:r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49700"/>
                <a:ext cx="822960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4686875"/>
                <a:ext cx="8229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 dirty="0" smtClean="0">
                          <a:latin typeface="Cambria Math"/>
                        </a:rPr>
                        <m:t>=</m:t>
                      </m:r>
                      <m:r>
                        <a:rPr lang="en-US" sz="3200" b="0" i="1" dirty="0" smtClean="0">
                          <a:latin typeface="Cambria Math"/>
                        </a:rPr>
                        <m:t>𝑂</m:t>
                      </m:r>
                      <m:r>
                        <a:rPr lang="en-US" sz="32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86875"/>
                <a:ext cx="822960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 smtClean="0"/>
              <a:t> Example 03</a:t>
            </a:r>
            <a:endParaRPr lang="en-US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6400" y="2895600"/>
                <a:ext cx="5334000" cy="1984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1.    </m:t>
                      </m:r>
                      <m:r>
                        <a:rPr lang="en-US" sz="2400" i="1" dirty="0" smtClean="0">
                          <a:latin typeface="Cambria Math"/>
                        </a:rPr>
                        <m:t>𝑗</m:t>
                      </m:r>
                      <m:r>
                        <a:rPr lang="en-US" sz="2400" i="1" dirty="0" smtClean="0">
                          <a:latin typeface="Cambria Math"/>
                        </a:rPr>
                        <m:t> = </m:t>
                      </m:r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𝑘</m:t>
                      </m:r>
                      <m:r>
                        <a:rPr lang="en-US" sz="2400" i="1" dirty="0" smtClean="0">
                          <a:latin typeface="Cambria Math"/>
                        </a:rPr>
                        <m:t> = </m:t>
                      </m:r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  <m:r>
                        <a:rPr lang="en-US" sz="2400" i="1" dirty="0" smtClean="0">
                          <a:latin typeface="Cambria Math"/>
                        </a:rPr>
                        <m:t> – 1, </m:t>
                      </m:r>
                      <m:r>
                        <a:rPr lang="en-US" sz="2400" i="1" dirty="0" smtClean="0">
                          <a:latin typeface="Cambria Math"/>
                        </a:rPr>
                        <m:t>𝑚</m:t>
                      </m:r>
                      <m:r>
                        <a:rPr lang="en-US" sz="2400" i="1" dirty="0" smtClean="0">
                          <a:latin typeface="Cambria Math"/>
                        </a:rPr>
                        <m:t> = </m:t>
                      </m:r>
                      <m:r>
                        <a:rPr lang="en-US" sz="2400" i="1" dirty="0" smtClean="0">
                          <a:latin typeface="Cambria Math"/>
                        </a:rPr>
                        <m:t>𝑥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0" algn="l"/>
                <a:r>
                  <a:rPr lang="en-US" sz="2400" dirty="0" smtClean="0"/>
                  <a:t>2.  While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</a:rPr>
                      <m:t> &gt; 0</m:t>
                    </m:r>
                  </m:oMath>
                </a14:m>
                <a:r>
                  <a:rPr lang="en-US" sz="2400" dirty="0"/>
                  <a:t>   </a:t>
                </a:r>
              </a:p>
              <a:p>
                <a:pPr lvl="0" algn="l">
                  <a:tabLst>
                    <a:tab pos="685800" algn="l"/>
                  </a:tabLst>
                </a:pPr>
                <a:r>
                  <a:rPr lang="en-US" sz="2400" dirty="0" smtClean="0"/>
                  <a:t>3.      	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</a:rPr>
                      <m:t>) &gt; </m:t>
                    </m:r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400" dirty="0" smtClean="0"/>
                  <a:t>then </a:t>
                </a:r>
                <a:endParaRPr lang="en-US" sz="2400" dirty="0"/>
              </a:p>
              <a:p>
                <a:pPr lvl="0" algn="l">
                  <a:tabLst>
                    <a:tab pos="1435100" algn="l"/>
                  </a:tabLst>
                </a:pPr>
                <a:r>
                  <a:rPr lang="en-US" sz="2400" dirty="0" smtClean="0"/>
                  <a:t>4.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0" algn="l"/>
                <a:r>
                  <a:rPr lang="en-US" sz="2400" dirty="0" smtClean="0"/>
                  <a:t>5.</a:t>
                </a: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</a:rPr>
                      <m:t> =</m:t>
                    </m:r>
                    <m:r>
                      <a:rPr lang="en-US" sz="2400" b="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</a:rPr>
                      <m:t> – 1    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895600"/>
                <a:ext cx="5334000" cy="1984069"/>
              </a:xfrm>
              <a:prstGeom prst="rect">
                <a:avLst/>
              </a:prstGeom>
              <a:blipFill rotWithShape="1">
                <a:blip r:embed="rId2"/>
                <a:stretch>
                  <a:fillRect l="-1829" b="-6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799272"/>
                <a:ext cx="83058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dirty="0" smtClean="0"/>
                  <a:t>Given a set of positive integers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err="1" smtClean="0"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</a:rPr>
                      <m:t>], </m:t>
                    </m:r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 = 1 , 2, 3</m:t>
                    </m:r>
                    <m:r>
                      <a:rPr lang="en-US" sz="2400" i="1" dirty="0" smtClean="0">
                        <a:latin typeface="Cambria Math"/>
                      </a:rPr>
                      <m:t>,…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. We will find the largest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 smtClean="0"/>
                  <a:t> where j is the largest index in x.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799272"/>
                <a:ext cx="83058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75" t="-3553" r="-587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7985"/>
              </p:ext>
            </p:extLst>
          </p:nvPr>
        </p:nvGraphicFramePr>
        <p:xfrm>
          <a:off x="800100" y="4879669"/>
          <a:ext cx="74676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2480"/>
                <a:gridCol w="985520"/>
                <a:gridCol w="990600"/>
                <a:gridCol w="9906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Step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# execution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n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n </a:t>
                      </a:r>
                      <a:r>
                        <a:rPr lang="en-US" sz="2400" dirty="0">
                          <a:effectLst/>
                        </a:rPr>
                        <a:t>- 1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n </a:t>
                      </a: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5715000"/>
                <a:ext cx="678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Minimum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 = 0 </m:t>
                    </m:r>
                  </m:oMath>
                </a14:m>
                <a:r>
                  <a:rPr lang="en-US" sz="2400" dirty="0" smtClean="0"/>
                  <a:t>and maximum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15000"/>
                <a:ext cx="67818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25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858000" algn="r"/>
              </a:tabLst>
            </a:pPr>
            <a:r>
              <a:rPr lang="en-US" sz="3600" b="1" dirty="0" smtClean="0"/>
              <a:t>Example 03 </a:t>
            </a:r>
            <a:r>
              <a:rPr lang="en-US" dirty="0" smtClean="0"/>
              <a:t>	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 smtClean="0"/>
                  <a:t>Best-case </a:t>
                </a:r>
                <a:r>
                  <a:rPr lang="en-US" i="1" dirty="0"/>
                  <a:t>running time</a:t>
                </a:r>
                <a:r>
                  <a:rPr lang="en-US" dirty="0"/>
                  <a:t> </a:t>
                </a:r>
                <a:r>
                  <a:rPr lang="en-US" dirty="0" smtClean="0"/>
                  <a:t>is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1 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+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3</m:t>
                    </m:r>
                    <m:r>
                      <a:rPr lang="en-US" i="1" dirty="0">
                        <a:latin typeface="Cambria Math"/>
                      </a:rPr>
                      <m:t> 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−1) +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5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−1)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 (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+ 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 smtClean="0">
                        <a:latin typeface="Cambria Math"/>
                      </a:rPr>
                      <m:t>3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+ 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 smtClean="0">
                        <a:latin typeface="Cambria Math"/>
                      </a:rPr>
                      <m:t>5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+ (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 smtClean="0">
                        <a:latin typeface="Cambria Math"/>
                      </a:rPr>
                      <m:t>1 </m:t>
                    </m:r>
                    <m:r>
                      <a:rPr lang="en-US" i="1" dirty="0">
                        <a:latin typeface="Cambria Math"/>
                      </a:rPr>
                      <m:t>– 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 smtClean="0">
                        <a:latin typeface="Cambria Math"/>
                      </a:rPr>
                      <m:t>3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– 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 smtClean="0">
                        <a:latin typeface="Cambria Math"/>
                      </a:rPr>
                      <m:t>5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worse-case </a:t>
                </a:r>
                <a:r>
                  <a:rPr lang="en-US" dirty="0"/>
                  <a:t>running </a:t>
                </a:r>
                <a:r>
                  <a:rPr lang="en-US" dirty="0" smtClean="0"/>
                  <a:t>time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𝑐</m:t>
                      </m:r>
                      <m:r>
                        <a:rPr lang="en-US" i="1" baseline="-25000" dirty="0">
                          <a:latin typeface="Cambria Math"/>
                        </a:rPr>
                        <m:t>1 </m:t>
                      </m:r>
                      <m:r>
                        <a:rPr lang="en-US" i="1" dirty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𝑐</m:t>
                      </m:r>
                      <m:r>
                        <a:rPr lang="en-US" i="1" baseline="-25000" dirty="0">
                          <a:latin typeface="Cambria Math"/>
                        </a:rPr>
                        <m:t>2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latin typeface="Cambria Math"/>
                        </a:rPr>
                        <m:t> +</m:t>
                      </m:r>
                      <m:r>
                        <a:rPr lang="en-US" b="0" i="1" dirty="0" smtClean="0">
                          <a:latin typeface="Cambria Math"/>
                        </a:rPr>
                        <m:t>𝑐</m:t>
                      </m:r>
                      <m:r>
                        <a:rPr lang="en-US" i="1" baseline="-25000" dirty="0">
                          <a:latin typeface="Cambria Math"/>
                        </a:rPr>
                        <m:t>3</m:t>
                      </m:r>
                      <m:r>
                        <a:rPr lang="en-US" i="1" dirty="0">
                          <a:latin typeface="Cambria Math"/>
                        </a:rPr>
                        <m:t> (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latin typeface="Cambria Math"/>
                        </a:rPr>
                        <m:t>−1) +</m:t>
                      </m:r>
                      <m:r>
                        <a:rPr lang="en-US" b="0" i="1" dirty="0" smtClean="0">
                          <a:latin typeface="Cambria Math"/>
                        </a:rPr>
                        <m:t>𝑐</m:t>
                      </m:r>
                      <m:r>
                        <a:rPr lang="en-US" i="1" baseline="-25000" dirty="0">
                          <a:latin typeface="Cambria Math"/>
                        </a:rPr>
                        <m:t>4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latin typeface="Cambria Math"/>
                        </a:rPr>
                        <m:t>−1) +</m:t>
                      </m:r>
                      <m:r>
                        <a:rPr lang="en-US" b="0" i="1" dirty="0" smtClean="0">
                          <a:latin typeface="Cambria Math"/>
                        </a:rPr>
                        <m:t>𝑐</m:t>
                      </m:r>
                      <m:r>
                        <a:rPr lang="en-US" i="1" baseline="-25000" dirty="0">
                          <a:latin typeface="Cambria Math"/>
                        </a:rPr>
                        <m:t>5</m:t>
                      </m:r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 (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 +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3</m:t>
                    </m:r>
                    <m:r>
                      <a:rPr lang="en-US" i="1" dirty="0">
                        <a:latin typeface="Cambria Math"/>
                      </a:rPr>
                      <m:t> +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baseline="-25000" dirty="0" smtClean="0">
                        <a:latin typeface="Cambria Math"/>
                      </a:rPr>
                      <m:t>4</m:t>
                    </m:r>
                    <m:r>
                      <a:rPr lang="en-US" i="1" dirty="0">
                        <a:latin typeface="Cambria Math"/>
                      </a:rPr>
                      <m:t> +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b="0" i="1" baseline="-25000" dirty="0" smtClean="0">
                        <a:latin typeface="Cambria Math"/>
                      </a:rPr>
                      <m:t>5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 + (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1 </m:t>
                    </m:r>
                    <m:r>
                      <a:rPr lang="en-US" i="1" dirty="0">
                        <a:latin typeface="Cambria Math"/>
                      </a:rPr>
                      <m:t>–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3</m:t>
                    </m:r>
                    <m:r>
                      <a:rPr lang="en-US" i="1" dirty="0">
                        <a:latin typeface="Cambria Math"/>
                      </a:rPr>
                      <m:t> –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4 </m:t>
                    </m:r>
                    <m:r>
                      <a:rPr lang="en-US" i="1" dirty="0">
                        <a:latin typeface="Cambria Math"/>
                      </a:rPr>
                      <m:t>–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5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How can we calculate the </a:t>
                </a:r>
                <a:r>
                  <a:rPr lang="en-US" dirty="0"/>
                  <a:t>average-case running </a:t>
                </a:r>
                <a:r>
                  <a:rPr lang="en-US" dirty="0" smtClean="0"/>
                  <a:t>time 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57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57200" y="5486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/>
              <a:t>The assumption is </a:t>
            </a:r>
            <a:r>
              <a:rPr lang="en-US" sz="2400" dirty="0" smtClean="0"/>
              <a:t>the  appearance of data is  equally </a:t>
            </a:r>
            <a:r>
              <a:rPr lang="en-US" sz="2400" dirty="0"/>
              <a:t>likely</a:t>
            </a:r>
          </a:p>
        </p:txBody>
      </p:sp>
    </p:spTree>
    <p:extLst>
      <p:ext uri="{BB962C8B-B14F-4D97-AF65-F5344CB8AC3E}">
        <p14:creationId xmlns:p14="http://schemas.microsoft.com/office/powerpoint/2010/main" val="33801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858000" algn="r"/>
              </a:tabLst>
            </a:pPr>
            <a:r>
              <a:rPr lang="en-US" sz="3200" b="1" dirty="0"/>
              <a:t>Example 03 </a:t>
            </a:r>
            <a:r>
              <a:rPr lang="en-US" dirty="0"/>
              <a:t>	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n </a:t>
            </a:r>
            <a:r>
              <a:rPr lang="en-US" dirty="0"/>
              <a:t>= 3 </a:t>
            </a:r>
            <a:r>
              <a:rPr lang="en-US" dirty="0" smtClean="0"/>
              <a:t>then the possibilities are  </a:t>
            </a:r>
            <a:endParaRPr lang="en-US" dirty="0"/>
          </a:p>
          <a:p>
            <a:pPr marL="800100"/>
            <a:r>
              <a:rPr lang="en-US" dirty="0" smtClean="0"/>
              <a:t>x[1</a:t>
            </a:r>
            <a:r>
              <a:rPr lang="en-US" dirty="0"/>
              <a:t>] &lt; </a:t>
            </a:r>
            <a:r>
              <a:rPr lang="en-US" dirty="0" smtClean="0"/>
              <a:t>x[2</a:t>
            </a:r>
            <a:r>
              <a:rPr lang="en-US" dirty="0"/>
              <a:t>] &lt; </a:t>
            </a:r>
            <a:r>
              <a:rPr lang="en-US" dirty="0" smtClean="0"/>
              <a:t>x[3</a:t>
            </a:r>
            <a:r>
              <a:rPr lang="en-US" dirty="0"/>
              <a:t>]    </a:t>
            </a:r>
            <a:r>
              <a:rPr lang="en-US" dirty="0" smtClean="0"/>
              <a:t>then  a </a:t>
            </a:r>
            <a:r>
              <a:rPr lang="en-US" dirty="0"/>
              <a:t>= 0</a:t>
            </a:r>
          </a:p>
          <a:p>
            <a:pPr marL="800100"/>
            <a:r>
              <a:rPr lang="en-US" dirty="0" smtClean="0"/>
              <a:t>x[2</a:t>
            </a:r>
            <a:r>
              <a:rPr lang="en-US" dirty="0"/>
              <a:t>] &lt; </a:t>
            </a:r>
            <a:r>
              <a:rPr lang="en-US" dirty="0" smtClean="0"/>
              <a:t>x[1</a:t>
            </a:r>
            <a:r>
              <a:rPr lang="en-US" dirty="0"/>
              <a:t>] &lt; X[3] </a:t>
            </a:r>
            <a:r>
              <a:rPr lang="en-US" dirty="0" smtClean="0"/>
              <a:t>   then 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  <a:p>
            <a:pPr marL="800100"/>
            <a:r>
              <a:rPr lang="en-US" dirty="0" smtClean="0"/>
              <a:t>x[1</a:t>
            </a:r>
            <a:r>
              <a:rPr lang="en-US" dirty="0"/>
              <a:t>] &lt; </a:t>
            </a:r>
            <a:r>
              <a:rPr lang="en-US" dirty="0" smtClean="0"/>
              <a:t>x[3</a:t>
            </a:r>
            <a:r>
              <a:rPr lang="en-US" dirty="0"/>
              <a:t>] &lt; </a:t>
            </a:r>
            <a:r>
              <a:rPr lang="en-US" dirty="0" smtClean="0"/>
              <a:t>x[2</a:t>
            </a:r>
            <a:r>
              <a:rPr lang="en-US" dirty="0"/>
              <a:t>] </a:t>
            </a:r>
            <a:r>
              <a:rPr lang="en-US" dirty="0" smtClean="0"/>
              <a:t>   then  </a:t>
            </a:r>
            <a:r>
              <a:rPr lang="en-US" dirty="0"/>
              <a:t>a </a:t>
            </a:r>
            <a:r>
              <a:rPr lang="en-US" dirty="0" smtClean="0"/>
              <a:t>= </a:t>
            </a:r>
            <a:r>
              <a:rPr lang="en-US" dirty="0"/>
              <a:t>1</a:t>
            </a:r>
          </a:p>
          <a:p>
            <a:pPr marL="800100"/>
            <a:r>
              <a:rPr lang="en-US" dirty="0" smtClean="0"/>
              <a:t>x[3</a:t>
            </a:r>
            <a:r>
              <a:rPr lang="en-US" dirty="0"/>
              <a:t>] &lt; </a:t>
            </a:r>
            <a:r>
              <a:rPr lang="en-US" dirty="0" smtClean="0"/>
              <a:t>x[1</a:t>
            </a:r>
            <a:r>
              <a:rPr lang="en-US" dirty="0"/>
              <a:t>] &lt; </a:t>
            </a:r>
            <a:r>
              <a:rPr lang="en-US" dirty="0" smtClean="0"/>
              <a:t>x[2</a:t>
            </a:r>
            <a:r>
              <a:rPr lang="en-US" dirty="0"/>
              <a:t>] </a:t>
            </a:r>
            <a:r>
              <a:rPr lang="en-US" dirty="0" smtClean="0"/>
              <a:t>   then 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= 1</a:t>
            </a:r>
          </a:p>
          <a:p>
            <a:pPr marL="800100"/>
            <a:r>
              <a:rPr lang="en-US" dirty="0" smtClean="0"/>
              <a:t>x[2</a:t>
            </a:r>
            <a:r>
              <a:rPr lang="en-US" dirty="0"/>
              <a:t>] &lt; </a:t>
            </a:r>
            <a:r>
              <a:rPr lang="en-US" dirty="0" smtClean="0"/>
              <a:t>x[3</a:t>
            </a:r>
            <a:r>
              <a:rPr lang="en-US" dirty="0"/>
              <a:t>] &lt; </a:t>
            </a:r>
            <a:r>
              <a:rPr lang="en-US" dirty="0" smtClean="0"/>
              <a:t>x[1</a:t>
            </a:r>
            <a:r>
              <a:rPr lang="en-US" dirty="0"/>
              <a:t>] </a:t>
            </a:r>
            <a:r>
              <a:rPr lang="en-US" dirty="0" smtClean="0"/>
              <a:t>   then  a </a:t>
            </a:r>
            <a:r>
              <a:rPr lang="en-US" dirty="0"/>
              <a:t>= 1</a:t>
            </a:r>
          </a:p>
          <a:p>
            <a:pPr marL="800100"/>
            <a:r>
              <a:rPr lang="en-US" dirty="0" smtClean="0"/>
              <a:t>x[3</a:t>
            </a:r>
            <a:r>
              <a:rPr lang="en-US" dirty="0"/>
              <a:t>] &lt; </a:t>
            </a:r>
            <a:r>
              <a:rPr lang="en-US" dirty="0" smtClean="0"/>
              <a:t>x[2</a:t>
            </a:r>
            <a:r>
              <a:rPr lang="en-US" dirty="0"/>
              <a:t>] &lt; </a:t>
            </a:r>
            <a:r>
              <a:rPr lang="en-US" dirty="0" smtClean="0"/>
              <a:t>x[1</a:t>
            </a:r>
            <a:r>
              <a:rPr lang="en-US" dirty="0"/>
              <a:t>] </a:t>
            </a:r>
            <a:r>
              <a:rPr lang="en-US" dirty="0" smtClean="0"/>
              <a:t>   then  </a:t>
            </a:r>
            <a:r>
              <a:rPr lang="en-US" dirty="0"/>
              <a:t>a </a:t>
            </a:r>
            <a:r>
              <a:rPr lang="en-US" dirty="0" smtClean="0"/>
              <a:t>=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30300" y="4673600"/>
                <a:ext cx="56388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r>
                        <a:rPr lang="en-US" sz="2400" b="0" i="1" smtClean="0">
                          <a:latin typeface="Cambria Math"/>
                        </a:rPr>
                        <m:t>𝑃𝑟𝑜𝑏𝑎𝑏𝑖𝑙𝑖𝑡𝑦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𝑑𝑎𝑡𝑎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𝑠𝑒𝑡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0" y="4673600"/>
                <a:ext cx="5638800" cy="477888"/>
              </a:xfrm>
              <a:prstGeom prst="rect">
                <a:avLst/>
              </a:prstGeom>
              <a:blipFill rotWithShape="1">
                <a:blip r:embed="rId2"/>
                <a:stretch>
                  <a:fillRect l="-21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66800" y="5126088"/>
                <a:ext cx="5304465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3,0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</a:rPr>
                        <m:t> = 1/3   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3,1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</a:rPr>
                        <m:t>= ½,  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3,2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</a:rPr>
                        <m:t>= 1/6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126088"/>
                <a:ext cx="5304465" cy="477888"/>
              </a:xfrm>
              <a:prstGeom prst="rect">
                <a:avLst/>
              </a:prstGeom>
              <a:blipFill rotWithShape="1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28700" y="5567783"/>
                <a:ext cx="61693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𝐸</m:t>
                      </m:r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) = 2∗1/3 + 3∗1/2+1∗1</m:t>
                      </m:r>
                      <m:r>
                        <a:rPr lang="en-US" sz="2400" i="1" dirty="0" smtClean="0">
                          <a:latin typeface="Cambria Math"/>
                        </a:rPr>
                        <m:t>/6 = 8/3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567783"/>
                <a:ext cx="616931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3219102"/>
                <a:ext cx="3505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=3 </m:t>
                      </m:r>
                      <m:r>
                        <a:rPr lang="en-US" sz="2400" b="0" i="1" smtClean="0">
                          <a:latin typeface="Cambria Math"/>
                        </a:rPr>
                        <m:t>𝑡h𝑒𝑛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=8/3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219102"/>
                <a:ext cx="350520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0" y="3657600"/>
                <a:ext cx="3505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400" b="0" i="1" smtClean="0">
                          <a:latin typeface="Cambria Math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𝑡h𝑒𝑛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657600"/>
                <a:ext cx="350520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39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Big O notation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1</m:t>
                    </m:r>
                    <m:r>
                      <a:rPr lang="en-US" sz="2600" i="1" baseline="30000" dirty="0">
                        <a:latin typeface="Cambria Math"/>
                      </a:rPr>
                      <m:t>2</m:t>
                    </m:r>
                    <m:r>
                      <a:rPr lang="en-US" sz="2600" i="1" dirty="0">
                        <a:latin typeface="Cambria Math"/>
                      </a:rPr>
                      <m:t>+2</m:t>
                    </m:r>
                    <m:r>
                      <a:rPr lang="en-US" sz="2600" i="1" baseline="30000" dirty="0">
                        <a:latin typeface="Cambria Math"/>
                      </a:rPr>
                      <m:t>2</m:t>
                    </m:r>
                    <m:r>
                      <a:rPr lang="en-US" sz="2600" i="1" dirty="0">
                        <a:latin typeface="Cambria Math"/>
                      </a:rPr>
                      <m:t>+3</m:t>
                    </m:r>
                    <m:r>
                      <a:rPr lang="en-US" sz="2600" i="1" baseline="30000" dirty="0">
                        <a:latin typeface="Cambria Math"/>
                      </a:rPr>
                      <m:t>2</m:t>
                    </m:r>
                    <m:r>
                      <a:rPr lang="en-US" sz="2600" i="1" dirty="0">
                        <a:latin typeface="Cambria Math"/>
                      </a:rPr>
                      <m:t>+4</m:t>
                    </m:r>
                    <m:r>
                      <a:rPr lang="en-US" sz="2600" i="1" baseline="30000" dirty="0">
                        <a:latin typeface="Cambria Math"/>
                      </a:rPr>
                      <m:t>2</m:t>
                    </m:r>
                    <m:r>
                      <a:rPr lang="en-US" sz="2600" i="1" dirty="0">
                        <a:latin typeface="Cambria Math"/>
                      </a:rPr>
                      <m:t>+5</m:t>
                    </m:r>
                    <m:r>
                      <a:rPr lang="en-US" sz="2600" i="1" baseline="30000" dirty="0">
                        <a:latin typeface="Cambria Math"/>
                      </a:rPr>
                      <m:t>2</m:t>
                    </m:r>
                    <m:r>
                      <a:rPr lang="en-US" sz="2600" i="1" dirty="0">
                        <a:latin typeface="Cambria Math"/>
                      </a:rPr>
                      <m:t>+…+</m:t>
                    </m:r>
                    <m:r>
                      <a:rPr lang="en-US" sz="2600" i="1" dirty="0">
                        <a:latin typeface="Cambria Math"/>
                      </a:rPr>
                      <m:t>𝑛</m:t>
                    </m:r>
                    <m:r>
                      <a:rPr lang="en-US" sz="2600" i="1" baseline="30000" dirty="0">
                        <a:latin typeface="Cambria Math"/>
                      </a:rPr>
                      <m:t>2</m:t>
                    </m:r>
                    <m:r>
                      <a:rPr lang="en-US" sz="2600" i="1" dirty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sz="26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/>
                          </a:rPr>
                          <m:t>𝑛</m:t>
                        </m:r>
                        <m:r>
                          <a:rPr lang="en-US" sz="2600" i="1" baseline="30000" dirty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600" i="1" dirty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600" i="1" dirty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6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/>
                          </a:rPr>
                          <m:t>𝑛</m:t>
                        </m:r>
                        <m:r>
                          <a:rPr lang="en-US" sz="2600" i="1" baseline="30000" dirty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600" i="1" dirty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600" i="1" dirty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6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600" i="1" dirty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sz="2600" b="0" i="1" dirty="0" smtClean="0">
                        <a:latin typeface="Cambria Math"/>
                      </a:rPr>
                      <m:t>=</m:t>
                    </m:r>
                    <m:r>
                      <a:rPr lang="en-US" sz="2600" b="0" i="1" dirty="0" smtClean="0">
                        <a:latin typeface="Cambria Math"/>
                      </a:rPr>
                      <m:t>𝑂</m:t>
                    </m:r>
                    <m:r>
                      <a:rPr lang="en-US" sz="2600" b="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6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600" dirty="0"/>
              </a:p>
              <a:p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𝑃𝑛</m:t>
                    </m:r>
                    <m:r>
                      <a:rPr lang="en-US" sz="2600" i="1" dirty="0">
                        <a:latin typeface="Cambria Math"/>
                      </a:rPr>
                      <m:t> = </m:t>
                    </m:r>
                    <m:r>
                      <a:rPr lang="en-US" sz="2600" i="1" dirty="0">
                        <a:latin typeface="Cambria Math"/>
                      </a:rPr>
                      <m:t>𝐴</m:t>
                    </m:r>
                    <m:r>
                      <a:rPr lang="en-US" sz="2600" i="1" baseline="-25000" dirty="0">
                        <a:latin typeface="Cambria Math"/>
                      </a:rPr>
                      <m:t>0</m:t>
                    </m:r>
                    <m:r>
                      <a:rPr lang="en-US" sz="2600" i="1" dirty="0">
                        <a:latin typeface="Cambria Math"/>
                      </a:rPr>
                      <m:t>+</m:t>
                    </m:r>
                    <m:r>
                      <a:rPr lang="en-US" sz="2600" i="1" dirty="0">
                        <a:latin typeface="Cambria Math"/>
                      </a:rPr>
                      <m:t>𝑎</m:t>
                    </m:r>
                    <m:r>
                      <a:rPr lang="en-US" sz="2600" i="1" baseline="-25000" dirty="0">
                        <a:latin typeface="Cambria Math"/>
                      </a:rPr>
                      <m:t>1</m:t>
                    </m:r>
                    <m:r>
                      <a:rPr lang="en-US" sz="2600" i="1" dirty="0">
                        <a:latin typeface="Cambria Math"/>
                      </a:rPr>
                      <m:t>𝑛</m:t>
                    </m:r>
                    <m:r>
                      <a:rPr lang="en-US" sz="2600" i="1" dirty="0">
                        <a:latin typeface="Cambria Math"/>
                      </a:rPr>
                      <m:t>+</m:t>
                    </m:r>
                    <m:r>
                      <a:rPr lang="en-US" sz="2600" i="1" dirty="0">
                        <a:latin typeface="Cambria Math"/>
                      </a:rPr>
                      <m:t>𝑎</m:t>
                    </m:r>
                    <m:r>
                      <a:rPr lang="en-US" sz="2600" i="1" baseline="-25000" dirty="0">
                        <a:latin typeface="Cambria Math"/>
                      </a:rPr>
                      <m:t>2</m:t>
                    </m:r>
                    <m:r>
                      <a:rPr lang="en-US" sz="2600" i="1" dirty="0">
                        <a:latin typeface="Cambria Math"/>
                      </a:rPr>
                      <m:t>𝑛</m:t>
                    </m:r>
                    <m:r>
                      <a:rPr lang="en-US" sz="2600" i="1" baseline="30000" dirty="0">
                        <a:latin typeface="Cambria Math"/>
                      </a:rPr>
                      <m:t>2</m:t>
                    </m:r>
                    <m:r>
                      <a:rPr lang="en-US" sz="2600" i="1" dirty="0">
                        <a:latin typeface="Cambria Math"/>
                      </a:rPr>
                      <m:t>+…..</m:t>
                    </m:r>
                    <m:r>
                      <a:rPr lang="en-US" sz="2600" i="1" dirty="0" err="1">
                        <a:latin typeface="Cambria Math"/>
                      </a:rPr>
                      <m:t>𝑎</m:t>
                    </m:r>
                    <m:r>
                      <a:rPr lang="en-US" sz="2600" i="1" baseline="-25000" dirty="0" err="1">
                        <a:latin typeface="Cambria Math"/>
                      </a:rPr>
                      <m:t>𝑚</m:t>
                    </m:r>
                    <m:r>
                      <a:rPr lang="en-US" sz="2600" i="1" dirty="0" err="1">
                        <a:latin typeface="Cambria Math"/>
                      </a:rPr>
                      <m:t>𝑛</m:t>
                    </m:r>
                    <m:r>
                      <a:rPr lang="en-US" sz="2600" i="1" baseline="30000" dirty="0" err="1">
                        <a:latin typeface="Cambria Math"/>
                      </a:rPr>
                      <m:t>𝑚</m:t>
                    </m:r>
                    <m:r>
                      <a:rPr lang="en-US" sz="2600" i="1" dirty="0">
                        <a:latin typeface="Cambria Math"/>
                      </a:rPr>
                      <m:t> = </m:t>
                    </m:r>
                    <m:r>
                      <a:rPr lang="en-US" sz="2600" i="1" dirty="0">
                        <a:latin typeface="Cambria Math"/>
                      </a:rPr>
                      <m:t>𝑂</m:t>
                    </m:r>
                    <m:r>
                      <a:rPr lang="en-US" sz="2600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6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600" i="1" dirty="0">
                        <a:latin typeface="Cambria Math"/>
                      </a:rPr>
                      <m:t>)</m:t>
                    </m:r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Some formulas  :</a:t>
                </a:r>
                <a:endParaRPr lang="en-US" sz="2600" dirty="0"/>
              </a:p>
              <a:p>
                <a:pPr marL="914400" lvl="0" indent="-457200"/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𝑓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 = </m:t>
                    </m:r>
                    <m:r>
                      <a:rPr lang="en-US" sz="2600" i="1" dirty="0" smtClean="0">
                        <a:latin typeface="Cambria Math"/>
                      </a:rPr>
                      <m:t>𝑂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𝑓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sz="2600" dirty="0"/>
              </a:p>
              <a:p>
                <a:pPr marL="914400" lvl="0" indent="-457200"/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𝑐𝑂</m:t>
                    </m:r>
                    <m:r>
                      <a:rPr lang="en-US" sz="2600" i="1" dirty="0">
                        <a:latin typeface="Cambria Math"/>
                      </a:rPr>
                      <m:t>(</m:t>
                    </m:r>
                    <m:r>
                      <a:rPr lang="en-US" sz="2600" i="1" dirty="0">
                        <a:latin typeface="Cambria Math"/>
                      </a:rPr>
                      <m:t>𝑓</m:t>
                    </m:r>
                    <m:r>
                      <a:rPr lang="en-US" sz="2600" i="1" dirty="0">
                        <a:latin typeface="Cambria Math"/>
                      </a:rPr>
                      <m:t>(</m:t>
                    </m:r>
                    <m:r>
                      <a:rPr lang="en-US" sz="2600" i="1" dirty="0">
                        <a:latin typeface="Cambria Math"/>
                      </a:rPr>
                      <m:t>𝑛</m:t>
                    </m:r>
                    <m:r>
                      <a:rPr lang="en-US" sz="2600" i="1" dirty="0">
                        <a:latin typeface="Cambria Math"/>
                      </a:rPr>
                      <m:t>)) = </m:t>
                    </m:r>
                    <m:r>
                      <a:rPr lang="en-US" sz="2600" i="1" dirty="0">
                        <a:latin typeface="Cambria Math"/>
                      </a:rPr>
                      <m:t>𝑂</m:t>
                    </m:r>
                    <m:r>
                      <a:rPr lang="en-US" sz="2600" i="1" dirty="0">
                        <a:latin typeface="Cambria Math"/>
                      </a:rPr>
                      <m:t>(</m:t>
                    </m:r>
                    <m:r>
                      <a:rPr lang="en-US" sz="2600" i="1" dirty="0">
                        <a:latin typeface="Cambria Math"/>
                      </a:rPr>
                      <m:t>𝑓</m:t>
                    </m:r>
                    <m:r>
                      <a:rPr lang="en-US" sz="2600" i="1" dirty="0">
                        <a:latin typeface="Cambria Math"/>
                      </a:rPr>
                      <m:t>(</m:t>
                    </m:r>
                    <m:r>
                      <a:rPr lang="en-US" sz="2600" i="1" dirty="0">
                        <a:latin typeface="Cambria Math"/>
                      </a:rPr>
                      <m:t>𝑛</m:t>
                    </m:r>
                    <m:r>
                      <a:rPr lang="en-US" sz="2600" i="1" dirty="0">
                        <a:latin typeface="Cambria Math"/>
                      </a:rPr>
                      <m:t>))</m:t>
                    </m:r>
                  </m:oMath>
                </a14:m>
                <a:endParaRPr lang="en-US" sz="2600" dirty="0"/>
              </a:p>
              <a:p>
                <a:pPr marL="914400" lvl="0" indent="-457200"/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𝑂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𝑓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)) + </m:t>
                    </m:r>
                    <m:r>
                      <a:rPr lang="en-US" sz="2600" i="1" dirty="0" smtClean="0">
                        <a:latin typeface="Cambria Math"/>
                      </a:rPr>
                      <m:t>𝑂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𝑓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)) = </m:t>
                    </m:r>
                    <m:r>
                      <a:rPr lang="en-US" sz="2600" i="1" dirty="0" smtClean="0">
                        <a:latin typeface="Cambria Math"/>
                      </a:rPr>
                      <m:t>𝑂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𝑓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sz="2600" dirty="0"/>
              </a:p>
              <a:p>
                <a:pPr marL="914400" lvl="0" indent="-457200"/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𝑂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𝑂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𝑓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))) = </m:t>
                    </m:r>
                    <m:r>
                      <a:rPr lang="en-US" sz="2600" i="1" dirty="0" smtClean="0">
                        <a:latin typeface="Cambria Math"/>
                      </a:rPr>
                      <m:t>𝑂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𝑓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sz="2600" dirty="0"/>
              </a:p>
              <a:p>
                <a:pPr marL="914400" lvl="0" indent="-457200"/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𝑂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𝑓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)) </m:t>
                    </m:r>
                    <m:r>
                      <a:rPr lang="en-US" sz="2600" i="1" dirty="0" smtClean="0">
                        <a:latin typeface="Cambria Math"/>
                      </a:rPr>
                      <m:t>𝑂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𝑔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)) = </m:t>
                    </m:r>
                    <m:r>
                      <a:rPr lang="en-US" sz="2600" i="1" dirty="0" smtClean="0">
                        <a:latin typeface="Cambria Math"/>
                      </a:rPr>
                      <m:t>𝑂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𝑓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</m:t>
                    </m:r>
                    <m:r>
                      <a:rPr lang="en-US" sz="2600" i="1" dirty="0" smtClean="0">
                        <a:latin typeface="Cambria Math"/>
                      </a:rPr>
                      <m:t>𝑔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sz="2600" dirty="0"/>
              </a:p>
              <a:p>
                <a:pPr marL="914400" lvl="0" indent="-457200"/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𝑂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𝑓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</m:t>
                    </m:r>
                    <m:r>
                      <a:rPr lang="en-US" sz="2600" i="1" dirty="0" smtClean="0">
                        <a:latin typeface="Cambria Math"/>
                      </a:rPr>
                      <m:t>𝑔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)) = </m:t>
                    </m:r>
                    <m:r>
                      <a:rPr lang="en-US" sz="2600" i="1" dirty="0" smtClean="0">
                        <a:latin typeface="Cambria Math"/>
                      </a:rPr>
                      <m:t>𝑓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</m:t>
                    </m:r>
                    <m:r>
                      <a:rPr lang="en-US" sz="2600" i="1" dirty="0" smtClean="0">
                        <a:latin typeface="Cambria Math"/>
                      </a:rPr>
                      <m:t>𝑂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𝑔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</a:rPr>
                      <m:t>))</m:t>
                    </m:r>
                  </m:oMath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3867</TotalTime>
  <Words>1001</Words>
  <Application>Microsoft Office PowerPoint</Application>
  <PresentationFormat>On-screen Show (4:3)</PresentationFormat>
  <Paragraphs>109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UPH4</vt:lpstr>
      <vt:lpstr>PowerPoint Presentation</vt:lpstr>
      <vt:lpstr>Introduction</vt:lpstr>
      <vt:lpstr>Time Complexity</vt:lpstr>
      <vt:lpstr>Example 01</vt:lpstr>
      <vt:lpstr> Example 02</vt:lpstr>
      <vt:lpstr> Example 03</vt:lpstr>
      <vt:lpstr>Example 03  (cont)</vt:lpstr>
      <vt:lpstr>Example 03  (cont)</vt:lpstr>
      <vt:lpstr>Big O notation</vt:lpstr>
      <vt:lpstr>Big O of Insertion sort</vt:lpstr>
      <vt:lpstr>Big O of Binary Search Tree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293</cp:revision>
  <dcterms:created xsi:type="dcterms:W3CDTF">2008-06-16T09:38:38Z</dcterms:created>
  <dcterms:modified xsi:type="dcterms:W3CDTF">2015-05-13T06:50:55Z</dcterms:modified>
</cp:coreProperties>
</file>