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19" r:id="rId3"/>
    <p:sldId id="315" r:id="rId4"/>
    <p:sldId id="316" r:id="rId5"/>
    <p:sldId id="318" r:id="rId6"/>
    <p:sldId id="298" r:id="rId7"/>
    <p:sldId id="309" r:id="rId8"/>
    <p:sldId id="299" r:id="rId9"/>
    <p:sldId id="310" r:id="rId10"/>
    <p:sldId id="285" r:id="rId11"/>
    <p:sldId id="311" r:id="rId12"/>
    <p:sldId id="334" r:id="rId13"/>
    <p:sldId id="300" r:id="rId14"/>
    <p:sldId id="312" r:id="rId15"/>
    <p:sldId id="307" r:id="rId16"/>
    <p:sldId id="335" r:id="rId17"/>
    <p:sldId id="322" r:id="rId18"/>
    <p:sldId id="308" r:id="rId19"/>
    <p:sldId id="323" r:id="rId20"/>
    <p:sldId id="314" r:id="rId21"/>
    <p:sldId id="324" r:id="rId22"/>
    <p:sldId id="325" r:id="rId23"/>
    <p:sldId id="327" r:id="rId24"/>
    <p:sldId id="326" r:id="rId25"/>
    <p:sldId id="328" r:id="rId26"/>
    <p:sldId id="332" r:id="rId27"/>
    <p:sldId id="329" r:id="rId28"/>
    <p:sldId id="330" r:id="rId29"/>
    <p:sldId id="331" r:id="rId30"/>
    <p:sldId id="333" r:id="rId31"/>
  </p:sldIdLst>
  <p:sldSz cx="9144000" cy="6858000" type="screen4x3"/>
  <p:notesSz cx="6858000" cy="9144000"/>
  <p:custDataLst>
    <p:tags r:id="rId33"/>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3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fld id="{F28F2BA2-96B3-4258-BCCC-9107719508CD}" type="slidenum">
              <a:rPr lang="en-US"/>
              <a:pPr>
                <a:defRPr/>
              </a:pPr>
              <a:t>‹#›</a:t>
            </a:fld>
            <a:endParaRPr lang="en-US" dirty="0"/>
          </a:p>
        </p:txBody>
      </p:sp>
    </p:spTree>
    <p:extLst>
      <p:ext uri="{BB962C8B-B14F-4D97-AF65-F5344CB8AC3E}">
        <p14:creationId xmlns:p14="http://schemas.microsoft.com/office/powerpoint/2010/main" val="284884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7BF9912-272E-45A9-971E-0FA89A6E2D46}" type="slidenum">
              <a:rPr lang="en-US" altLang="en-US" smtClean="0"/>
              <a:pPr algn="r" eaLnBrk="1" hangingPunct="1">
                <a:spcBef>
                  <a:spcPct val="0"/>
                </a:spcBef>
              </a:pPr>
              <a:t>1</a:t>
            </a:fld>
            <a:endParaRPr lang="en-US" alt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8</a:t>
            </a:fld>
            <a:endParaRPr lang="en-US" dirty="0"/>
          </a:p>
        </p:txBody>
      </p:sp>
    </p:spTree>
    <p:extLst>
      <p:ext uri="{BB962C8B-B14F-4D97-AF65-F5344CB8AC3E}">
        <p14:creationId xmlns:p14="http://schemas.microsoft.com/office/powerpoint/2010/main" val="1556139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2057400"/>
            <a:ext cx="7772400" cy="1470025"/>
          </a:xfrm>
        </p:spPr>
        <p:txBody>
          <a:bodyPr/>
          <a:lstStyle>
            <a:lvl1pPr algn="r">
              <a:defRPr sz="4000"/>
            </a:lvl1pPr>
          </a:lstStyle>
          <a:p>
            <a:pPr lvl="0"/>
            <a:r>
              <a:rPr lang="en-US" noProof="0"/>
              <a:t>Click to edit Master title style</a:t>
            </a:r>
          </a:p>
        </p:txBody>
      </p:sp>
      <p:sp>
        <p:nvSpPr>
          <p:cNvPr id="3075" name="Rectangle 3"/>
          <p:cNvSpPr>
            <a:spLocks noGrp="1" noChangeArrowheads="1"/>
          </p:cNvSpPr>
          <p:nvPr>
            <p:ph type="subTitle" idx="1"/>
          </p:nvPr>
        </p:nvSpPr>
        <p:spPr>
          <a:xfrm>
            <a:off x="990600" y="3810000"/>
            <a:ext cx="7772400" cy="1295400"/>
          </a:xfrm>
        </p:spPr>
        <p:txBody>
          <a:bodyPr/>
          <a:lstStyle>
            <a:lvl1pPr marL="0" indent="0" algn="r">
              <a:buFontTx/>
              <a:buNone/>
              <a:defRPr sz="2600">
                <a:solidFill>
                  <a:schemeClr val="bg1"/>
                </a:solidFill>
              </a:defRPr>
            </a:lvl1pPr>
          </a:lstStyle>
          <a:p>
            <a:pPr lvl="0"/>
            <a:r>
              <a:rPr lang="en-US" noProof="0"/>
              <a:t>Click to edit Master subtitle style</a:t>
            </a:r>
          </a:p>
        </p:txBody>
      </p:sp>
      <p:sp>
        <p:nvSpPr>
          <p:cNvPr id="4" name="Rectangle 4"/>
          <p:cNvSpPr>
            <a:spLocks noGrp="1" noChangeArrowheads="1"/>
          </p:cNvSpPr>
          <p:nvPr>
            <p:ph type="dt" sz="half" idx="10"/>
          </p:nvPr>
        </p:nvSpPr>
        <p:spPr>
          <a:xfrm>
            <a:off x="457200" y="6457950"/>
            <a:ext cx="2133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77000"/>
            <a:ext cx="2895600" cy="4000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77000"/>
            <a:ext cx="2133600" cy="400050"/>
          </a:xfrm>
        </p:spPr>
        <p:txBody>
          <a:bodyPr/>
          <a:lstStyle>
            <a:lvl1pPr>
              <a:defRPr/>
            </a:lvl1pPr>
          </a:lstStyle>
          <a:p>
            <a:pPr>
              <a:defRPr/>
            </a:pPr>
            <a:fld id="{B29766B6-D9E3-4170-AA00-C31E9E193F0F}" type="slidenum">
              <a:rPr lang="en-US"/>
              <a:pPr>
                <a:defRPr/>
              </a:pPr>
              <a:t>‹#›</a:t>
            </a:fld>
            <a:endParaRPr lang="en-US" dirty="0"/>
          </a:p>
        </p:txBody>
      </p:sp>
    </p:spTree>
    <p:extLst>
      <p:ext uri="{BB962C8B-B14F-4D97-AF65-F5344CB8AC3E}">
        <p14:creationId xmlns:p14="http://schemas.microsoft.com/office/powerpoint/2010/main" val="36644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4272FF-AF1D-430D-B2CC-687D215A67B5}" type="slidenum">
              <a:rPr lang="en-US"/>
              <a:pPr>
                <a:defRPr/>
              </a:pPr>
              <a:t>‹#›</a:t>
            </a:fld>
            <a:endParaRPr lang="en-US" dirty="0"/>
          </a:p>
        </p:txBody>
      </p:sp>
    </p:spTree>
    <p:extLst>
      <p:ext uri="{BB962C8B-B14F-4D97-AF65-F5344CB8AC3E}">
        <p14:creationId xmlns:p14="http://schemas.microsoft.com/office/powerpoint/2010/main" val="20245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21336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C5D184-330D-40B1-AB8C-1B3E94A04D2F}" type="slidenum">
              <a:rPr lang="en-US"/>
              <a:pPr>
                <a:defRPr/>
              </a:pPr>
              <a:t>‹#›</a:t>
            </a:fld>
            <a:endParaRPr lang="en-US" dirty="0"/>
          </a:p>
        </p:txBody>
      </p:sp>
    </p:spTree>
    <p:extLst>
      <p:ext uri="{BB962C8B-B14F-4D97-AF65-F5344CB8AC3E}">
        <p14:creationId xmlns:p14="http://schemas.microsoft.com/office/powerpoint/2010/main" val="378728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20E4BB-0D4B-43AD-A704-705B2FB516CD}" type="slidenum">
              <a:rPr lang="en-US"/>
              <a:pPr>
                <a:defRPr/>
              </a:pPr>
              <a:t>‹#›</a:t>
            </a:fld>
            <a:endParaRPr lang="en-US" dirty="0"/>
          </a:p>
        </p:txBody>
      </p:sp>
    </p:spTree>
    <p:extLst>
      <p:ext uri="{BB962C8B-B14F-4D97-AF65-F5344CB8AC3E}">
        <p14:creationId xmlns:p14="http://schemas.microsoft.com/office/powerpoint/2010/main" val="5077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F54300-8860-42D3-9C27-52AAA8413091}" type="slidenum">
              <a:rPr lang="en-US"/>
              <a:pPr>
                <a:defRPr/>
              </a:pPr>
              <a:t>‹#›</a:t>
            </a:fld>
            <a:endParaRPr lang="en-US" dirty="0"/>
          </a:p>
        </p:txBody>
      </p:sp>
    </p:spTree>
    <p:extLst>
      <p:ext uri="{BB962C8B-B14F-4D97-AF65-F5344CB8AC3E}">
        <p14:creationId xmlns:p14="http://schemas.microsoft.com/office/powerpoint/2010/main" val="166054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6B4327-3851-4F3F-A1ED-CFB2E653CC1B}" type="slidenum">
              <a:rPr lang="en-US"/>
              <a:pPr>
                <a:defRPr/>
              </a:pPr>
              <a:t>‹#›</a:t>
            </a:fld>
            <a:endParaRPr lang="en-US" dirty="0"/>
          </a:p>
        </p:txBody>
      </p:sp>
    </p:spTree>
    <p:extLst>
      <p:ext uri="{BB962C8B-B14F-4D97-AF65-F5344CB8AC3E}">
        <p14:creationId xmlns:p14="http://schemas.microsoft.com/office/powerpoint/2010/main" val="263086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6E39DAD-11FE-41F0-A829-FC7D180627F5}" type="slidenum">
              <a:rPr lang="en-US"/>
              <a:pPr>
                <a:defRPr/>
              </a:pPr>
              <a:t>‹#›</a:t>
            </a:fld>
            <a:endParaRPr lang="en-US" dirty="0"/>
          </a:p>
        </p:txBody>
      </p:sp>
    </p:spTree>
    <p:extLst>
      <p:ext uri="{BB962C8B-B14F-4D97-AF65-F5344CB8AC3E}">
        <p14:creationId xmlns:p14="http://schemas.microsoft.com/office/powerpoint/2010/main" val="264339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D118DC2-7B5E-478B-A6B1-C1A9C058F9C7}" type="slidenum">
              <a:rPr lang="en-US"/>
              <a:pPr>
                <a:defRPr/>
              </a:pPr>
              <a:t>‹#›</a:t>
            </a:fld>
            <a:endParaRPr lang="en-US" dirty="0"/>
          </a:p>
        </p:txBody>
      </p:sp>
    </p:spTree>
    <p:extLst>
      <p:ext uri="{BB962C8B-B14F-4D97-AF65-F5344CB8AC3E}">
        <p14:creationId xmlns:p14="http://schemas.microsoft.com/office/powerpoint/2010/main" val="262853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D52A4D-7E99-40B9-AFBB-DCD055B5993A}" type="slidenum">
              <a:rPr lang="en-US"/>
              <a:pPr>
                <a:defRPr/>
              </a:pPr>
              <a:t>‹#›</a:t>
            </a:fld>
            <a:endParaRPr lang="en-US" dirty="0"/>
          </a:p>
        </p:txBody>
      </p:sp>
    </p:spTree>
    <p:extLst>
      <p:ext uri="{BB962C8B-B14F-4D97-AF65-F5344CB8AC3E}">
        <p14:creationId xmlns:p14="http://schemas.microsoft.com/office/powerpoint/2010/main" val="36440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D0B60B-05A9-4AA4-A8AD-4394927D4A5B}" type="slidenum">
              <a:rPr lang="en-US"/>
              <a:pPr>
                <a:defRPr/>
              </a:pPr>
              <a:t>‹#›</a:t>
            </a:fld>
            <a:endParaRPr lang="en-US" dirty="0"/>
          </a:p>
        </p:txBody>
      </p:sp>
    </p:spTree>
    <p:extLst>
      <p:ext uri="{BB962C8B-B14F-4D97-AF65-F5344CB8AC3E}">
        <p14:creationId xmlns:p14="http://schemas.microsoft.com/office/powerpoint/2010/main" val="213794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28B22E-ABDA-4639-8F45-65D4E22A2E3A}" type="slidenum">
              <a:rPr lang="en-US"/>
              <a:pPr>
                <a:defRPr/>
              </a:pPr>
              <a:t>‹#›</a:t>
            </a:fld>
            <a:endParaRPr lang="en-US" dirty="0"/>
          </a:p>
        </p:txBody>
      </p:sp>
    </p:spTree>
    <p:extLst>
      <p:ext uri="{BB962C8B-B14F-4D97-AF65-F5344CB8AC3E}">
        <p14:creationId xmlns:p14="http://schemas.microsoft.com/office/powerpoint/2010/main" val="35936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762000"/>
            <a:ext cx="7086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4800" y="17526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10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solidFill>
                  <a:srgbClr val="002368"/>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3048000" y="6477000"/>
            <a:ext cx="2895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2368"/>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2368"/>
                </a:solidFill>
                <a:latin typeface="+mn-lt"/>
              </a:defRPr>
            </a:lvl1pPr>
          </a:lstStyle>
          <a:p>
            <a:pPr>
              <a:defRPr/>
            </a:pPr>
            <a:fld id="{95701741-7368-4577-B3C8-52E56BDA4E1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7"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rebuchet MS" pitchFamily="34" charset="0"/>
        </a:defRPr>
      </a:lvl2pPr>
      <a:lvl3pPr algn="l" rtl="0" eaLnBrk="0" fontAlgn="base" hangingPunct="0">
        <a:spcBef>
          <a:spcPct val="0"/>
        </a:spcBef>
        <a:spcAft>
          <a:spcPct val="0"/>
        </a:spcAft>
        <a:defRPr sz="3000">
          <a:solidFill>
            <a:schemeClr val="bg1"/>
          </a:solidFill>
          <a:latin typeface="Trebuchet MS" pitchFamily="34" charset="0"/>
        </a:defRPr>
      </a:lvl3pPr>
      <a:lvl4pPr algn="l" rtl="0" eaLnBrk="0" fontAlgn="base" hangingPunct="0">
        <a:spcBef>
          <a:spcPct val="0"/>
        </a:spcBef>
        <a:spcAft>
          <a:spcPct val="0"/>
        </a:spcAft>
        <a:defRPr sz="3000">
          <a:solidFill>
            <a:schemeClr val="bg1"/>
          </a:solidFill>
          <a:latin typeface="Trebuchet MS" pitchFamily="34" charset="0"/>
        </a:defRPr>
      </a:lvl4pPr>
      <a:lvl5pPr algn="l" rtl="0" eaLnBrk="0" fontAlgn="base" hangingPunct="0">
        <a:spcBef>
          <a:spcPct val="0"/>
        </a:spcBef>
        <a:spcAft>
          <a:spcPct val="0"/>
        </a:spcAft>
        <a:defRPr sz="3000">
          <a:solidFill>
            <a:schemeClr val="bg1"/>
          </a:solidFill>
          <a:latin typeface="Trebuchet MS" pitchFamily="34" charset="0"/>
        </a:defRPr>
      </a:lvl5pPr>
      <a:lvl6pPr marL="457200" algn="l" rtl="0" fontAlgn="base">
        <a:spcBef>
          <a:spcPct val="0"/>
        </a:spcBef>
        <a:spcAft>
          <a:spcPct val="0"/>
        </a:spcAft>
        <a:defRPr sz="3000">
          <a:solidFill>
            <a:schemeClr val="bg1"/>
          </a:solidFill>
          <a:latin typeface="Trebuchet MS" pitchFamily="34" charset="0"/>
        </a:defRPr>
      </a:lvl6pPr>
      <a:lvl7pPr marL="914400" algn="l" rtl="0" fontAlgn="base">
        <a:spcBef>
          <a:spcPct val="0"/>
        </a:spcBef>
        <a:spcAft>
          <a:spcPct val="0"/>
        </a:spcAft>
        <a:defRPr sz="3000">
          <a:solidFill>
            <a:schemeClr val="bg1"/>
          </a:solidFill>
          <a:latin typeface="Trebuchet MS" pitchFamily="34" charset="0"/>
        </a:defRPr>
      </a:lvl7pPr>
      <a:lvl8pPr marL="1371600" algn="l" rtl="0" fontAlgn="base">
        <a:spcBef>
          <a:spcPct val="0"/>
        </a:spcBef>
        <a:spcAft>
          <a:spcPct val="0"/>
        </a:spcAft>
        <a:defRPr sz="3000">
          <a:solidFill>
            <a:schemeClr val="bg1"/>
          </a:solidFill>
          <a:latin typeface="Trebuchet MS" pitchFamily="34" charset="0"/>
        </a:defRPr>
      </a:lvl8pPr>
      <a:lvl9pPr marL="1828800" algn="l" rtl="0" fontAlgn="base">
        <a:spcBef>
          <a:spcPct val="0"/>
        </a:spcBef>
        <a:spcAft>
          <a:spcPct val="0"/>
        </a:spcAft>
        <a:defRPr sz="3000">
          <a:solidFill>
            <a:schemeClr val="bg1"/>
          </a:solidFill>
          <a:latin typeface="Trebuchet MS" pitchFamily="34" charset="0"/>
        </a:defRPr>
      </a:lvl9pPr>
    </p:titleStyle>
    <p:bodyStyle>
      <a:lvl1pPr marL="342900" indent="-342900" algn="l" rtl="0" eaLnBrk="0" fontAlgn="base" hangingPunct="0">
        <a:spcBef>
          <a:spcPct val="20000"/>
        </a:spcBef>
        <a:spcAft>
          <a:spcPct val="0"/>
        </a:spcAft>
        <a:buChar char="•"/>
        <a:defRPr sz="2200">
          <a:solidFill>
            <a:srgbClr val="002368"/>
          </a:solidFill>
          <a:latin typeface="+mn-lt"/>
          <a:ea typeface="+mn-ea"/>
          <a:cs typeface="+mn-cs"/>
        </a:defRPr>
      </a:lvl1pPr>
      <a:lvl2pPr marL="742950" indent="-285750" algn="l" rtl="0" eaLnBrk="0" fontAlgn="base" hangingPunct="0">
        <a:spcBef>
          <a:spcPct val="20000"/>
        </a:spcBef>
        <a:spcAft>
          <a:spcPct val="0"/>
        </a:spcAft>
        <a:buChar char="–"/>
        <a:defRPr sz="2000">
          <a:solidFill>
            <a:srgbClr val="002368"/>
          </a:solidFill>
          <a:latin typeface="+mn-lt"/>
        </a:defRPr>
      </a:lvl2pPr>
      <a:lvl3pPr marL="1143000" indent="-228600" algn="l" rtl="0" eaLnBrk="0" fontAlgn="base" hangingPunct="0">
        <a:spcBef>
          <a:spcPct val="20000"/>
        </a:spcBef>
        <a:spcAft>
          <a:spcPct val="0"/>
        </a:spcAft>
        <a:buChar char="•"/>
        <a:defRPr sz="2400">
          <a:solidFill>
            <a:srgbClr val="002368"/>
          </a:solidFill>
          <a:latin typeface="+mn-lt"/>
        </a:defRPr>
      </a:lvl3pPr>
      <a:lvl4pPr marL="1600200" indent="-228600" algn="l" rtl="0" eaLnBrk="0" fontAlgn="base" hangingPunct="0">
        <a:spcBef>
          <a:spcPct val="20000"/>
        </a:spcBef>
        <a:spcAft>
          <a:spcPct val="0"/>
        </a:spcAft>
        <a:buChar char="–"/>
        <a:defRPr sz="2000">
          <a:solidFill>
            <a:srgbClr val="002368"/>
          </a:solidFill>
          <a:latin typeface="+mn-lt"/>
        </a:defRPr>
      </a:lvl4pPr>
      <a:lvl5pPr marL="2057400" indent="-228600" algn="l" rtl="0" eaLnBrk="0" fontAlgn="base" hangingPunct="0">
        <a:spcBef>
          <a:spcPct val="20000"/>
        </a:spcBef>
        <a:spcAft>
          <a:spcPct val="0"/>
        </a:spcAft>
        <a:buChar char="»"/>
        <a:defRPr sz="2000">
          <a:solidFill>
            <a:srgbClr val="002368"/>
          </a:solidFill>
          <a:latin typeface="+mn-lt"/>
        </a:defRPr>
      </a:lvl5pPr>
      <a:lvl6pPr marL="2514600" indent="-228600" algn="l" rtl="0" fontAlgn="base">
        <a:spcBef>
          <a:spcPct val="20000"/>
        </a:spcBef>
        <a:spcAft>
          <a:spcPct val="0"/>
        </a:spcAft>
        <a:buChar char="»"/>
        <a:defRPr>
          <a:solidFill>
            <a:srgbClr val="002368"/>
          </a:solidFill>
          <a:latin typeface="+mn-lt"/>
        </a:defRPr>
      </a:lvl6pPr>
      <a:lvl7pPr marL="2971800" indent="-228600" algn="l" rtl="0" fontAlgn="base">
        <a:spcBef>
          <a:spcPct val="20000"/>
        </a:spcBef>
        <a:spcAft>
          <a:spcPct val="0"/>
        </a:spcAft>
        <a:buChar char="»"/>
        <a:defRPr>
          <a:solidFill>
            <a:srgbClr val="002368"/>
          </a:solidFill>
          <a:latin typeface="+mn-lt"/>
        </a:defRPr>
      </a:lvl7pPr>
      <a:lvl8pPr marL="3429000" indent="-228600" algn="l" rtl="0" fontAlgn="base">
        <a:spcBef>
          <a:spcPct val="20000"/>
        </a:spcBef>
        <a:spcAft>
          <a:spcPct val="0"/>
        </a:spcAft>
        <a:buChar char="»"/>
        <a:defRPr>
          <a:solidFill>
            <a:srgbClr val="002368"/>
          </a:solidFill>
          <a:latin typeface="+mn-lt"/>
        </a:defRPr>
      </a:lvl8pPr>
      <a:lvl9pPr marL="3886200" indent="-228600" algn="l" rtl="0" fontAlgn="base">
        <a:spcBef>
          <a:spcPct val="20000"/>
        </a:spcBef>
        <a:spcAft>
          <a:spcPct val="0"/>
        </a:spcAft>
        <a:buChar char="»"/>
        <a:defRPr>
          <a:solidFill>
            <a:srgbClr val="0023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6400800" y="5638800"/>
            <a:ext cx="2438400" cy="533400"/>
          </a:xfrm>
        </p:spPr>
        <p:txBody>
          <a:bodyPr/>
          <a:lstStyle/>
          <a:p>
            <a:pPr eaLnBrk="1" hangingPunct="1"/>
            <a:r>
              <a:rPr lang="en-US" altLang="en-US" dirty="0"/>
              <a:t>Samuel Lukas</a:t>
            </a:r>
          </a:p>
        </p:txBody>
      </p:sp>
      <p:sp>
        <p:nvSpPr>
          <p:cNvPr id="3075" name="Rectangle 3"/>
          <p:cNvSpPr>
            <a:spLocks noChangeArrowheads="1"/>
          </p:cNvSpPr>
          <p:nvPr/>
        </p:nvSpPr>
        <p:spPr bwMode="auto">
          <a:xfrm>
            <a:off x="3200400" y="457200"/>
            <a:ext cx="365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r" eaLnBrk="1" hangingPunct="1">
              <a:spcBef>
                <a:spcPct val="0"/>
              </a:spcBef>
              <a:buFontTx/>
              <a:buNone/>
            </a:pPr>
            <a:r>
              <a:rPr lang="en-US" altLang="en-US" sz="3200" dirty="0">
                <a:solidFill>
                  <a:schemeClr val="bg1"/>
                </a:solidFill>
                <a:latin typeface="Arial" charset="0"/>
              </a:rPr>
              <a:t>Computer Science</a:t>
            </a:r>
            <a:endParaRPr lang="id-ID" altLang="en-US" sz="3200" dirty="0">
              <a:solidFill>
                <a:schemeClr val="bg1"/>
              </a:solidFill>
              <a:latin typeface="Arial" charset="0"/>
            </a:endParaRPr>
          </a:p>
        </p:txBody>
      </p:sp>
      <p:sp>
        <p:nvSpPr>
          <p:cNvPr id="3076" name="TextBox 4"/>
          <p:cNvSpPr txBox="1">
            <a:spLocks noChangeArrowheads="1"/>
          </p:cNvSpPr>
          <p:nvPr/>
        </p:nvSpPr>
        <p:spPr bwMode="auto">
          <a:xfrm>
            <a:off x="381000" y="327660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ctr" eaLnBrk="1" hangingPunct="1">
              <a:spcBef>
                <a:spcPct val="0"/>
              </a:spcBef>
              <a:buFontTx/>
              <a:buNone/>
            </a:pPr>
            <a:r>
              <a:rPr lang="en-US" altLang="en-US" sz="4400" dirty="0">
                <a:solidFill>
                  <a:schemeClr val="bg1"/>
                </a:solidFill>
                <a:latin typeface="Arial" charset="0"/>
              </a:rPr>
              <a:t>Binary Search Tree</a:t>
            </a:r>
            <a:endParaRPr lang="id-ID" altLang="en-US" sz="4400"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r>
              <a:rPr lang="en-US" sz="3600" b="1" dirty="0"/>
              <a:t> Minimum and Maximum Value </a:t>
            </a:r>
            <a:endParaRPr lang="en-US" altLang="en-US" sz="3600" b="1" dirty="0"/>
          </a:p>
        </p:txBody>
      </p:sp>
      <mc:AlternateContent xmlns:mc="http://schemas.openxmlformats.org/markup-compatibility/2006" xmlns:a14="http://schemas.microsoft.com/office/drawing/2010/main">
        <mc:Choice Requires="a14">
          <p:sp>
            <p:nvSpPr>
              <p:cNvPr id="6" name="Rectangle 5"/>
              <p:cNvSpPr/>
              <p:nvPr/>
            </p:nvSpPr>
            <p:spPr>
              <a:xfrm>
                <a:off x="381000" y="2706707"/>
                <a:ext cx="8229600" cy="1815882"/>
              </a:xfrm>
              <a:prstGeom prst="rect">
                <a:avLst/>
              </a:prstGeom>
            </p:spPr>
            <p:txBody>
              <a:bodyPr wrap="square">
                <a:spAutoFit/>
              </a:bodyPr>
              <a:lstStyle/>
              <a:p>
                <a:pPr algn="l">
                  <a:tabLst>
                    <a:tab pos="8001000" algn="r"/>
                  </a:tabLst>
                </a:pPr>
                <a:r>
                  <a:rPr lang="en-US" sz="2800" dirty="0"/>
                  <a:t>Tree_Minimum(X)      	 </a:t>
                </a:r>
                <a:r>
                  <a:rPr lang="en-US" sz="2000" dirty="0"/>
                  <a:t>** Finding Minimum Node</a:t>
                </a:r>
              </a:p>
              <a:p>
                <a:pPr algn="l"/>
                <a:r>
                  <a:rPr lang="en-US" sz="2800" dirty="0"/>
                  <a:t>While </a:t>
                </a:r>
                <a14:m>
                  <m:oMath xmlns:m="http://schemas.openxmlformats.org/officeDocument/2006/math">
                    <m:r>
                      <a:rPr lang="en-US" sz="2800" i="1" dirty="0" smtClean="0">
                        <a:latin typeface="Cambria Math"/>
                      </a:rPr>
                      <m:t>𝑙𝑒𝑓𝑡</m:t>
                    </m:r>
                    <m:r>
                      <a:rPr lang="en-US" sz="2800" i="1" dirty="0" smtClean="0">
                        <a:latin typeface="Cambria Math"/>
                      </a:rPr>
                      <m:t>[</m:t>
                    </m:r>
                    <m:r>
                      <a:rPr lang="en-US" sz="2800" b="0" i="1" dirty="0" smtClean="0">
                        <a:latin typeface="Cambria Math"/>
                      </a:rPr>
                      <m:t>𝑋</m:t>
                    </m:r>
                    <m:r>
                      <a:rPr lang="en-US" sz="2800" i="1" dirty="0" smtClean="0">
                        <a:latin typeface="Cambria Math"/>
                      </a:rPr>
                      <m:t>] </m:t>
                    </m:r>
                    <m:r>
                      <a:rPr lang="en-US" sz="2800" i="1" dirty="0" smtClean="0">
                        <a:latin typeface="Cambria Math"/>
                        <a:ea typeface="Cambria Math"/>
                      </a:rPr>
                      <m:t>≠</m:t>
                    </m:r>
                    <m:r>
                      <a:rPr lang="en-US" sz="2800" i="1" dirty="0" smtClean="0">
                        <a:latin typeface="Cambria Math"/>
                      </a:rPr>
                      <m:t> </m:t>
                    </m:r>
                    <m:r>
                      <a:rPr lang="en-US" sz="2800" i="1" dirty="0">
                        <a:latin typeface="Cambria Math"/>
                      </a:rPr>
                      <m:t>𝑁𝐼𝐿</m:t>
                    </m:r>
                  </m:oMath>
                </a14:m>
                <a:endParaRPr lang="en-US" sz="2800" dirty="0"/>
              </a:p>
              <a:p>
                <a:pPr algn="l">
                  <a:tabLst>
                    <a:tab pos="635000" algn="l"/>
                  </a:tabLst>
                </a:pPr>
                <a:r>
                  <a:rPr lang="en-US" sz="2800" dirty="0"/>
                  <a:t>	</a:t>
                </a:r>
                <a14:m>
                  <m:oMath xmlns:m="http://schemas.openxmlformats.org/officeDocument/2006/math">
                    <m:r>
                      <a:rPr lang="en-US" sz="2800" i="1" dirty="0" smtClean="0">
                        <a:latin typeface="Cambria Math"/>
                      </a:rPr>
                      <m:t>𝑋</m:t>
                    </m:r>
                    <m:r>
                      <a:rPr lang="en-US" sz="2800" i="1" dirty="0" smtClean="0">
                        <a:latin typeface="Cambria Math"/>
                      </a:rPr>
                      <m:t> = </m:t>
                    </m:r>
                    <m:r>
                      <a:rPr lang="en-US" sz="2800" i="1" dirty="0">
                        <a:latin typeface="Cambria Math"/>
                      </a:rPr>
                      <m:t>𝑙𝑒𝑓𝑡</m:t>
                    </m:r>
                    <m:r>
                      <a:rPr lang="en-US" sz="2800" i="1" dirty="0">
                        <a:latin typeface="Cambria Math"/>
                      </a:rPr>
                      <m:t>[</m:t>
                    </m:r>
                    <m:r>
                      <a:rPr lang="en-US" sz="2800" b="0" i="1" dirty="0" smtClean="0">
                        <a:latin typeface="Cambria Math"/>
                      </a:rPr>
                      <m:t>𝑋</m:t>
                    </m:r>
                    <m:r>
                      <a:rPr lang="en-US" sz="2800" i="1" dirty="0">
                        <a:latin typeface="Cambria Math"/>
                      </a:rPr>
                      <m:t>]</m:t>
                    </m:r>
                  </m:oMath>
                </a14:m>
                <a:endParaRPr lang="en-US" sz="2800" dirty="0"/>
              </a:p>
              <a:p>
                <a:pPr algn="l"/>
                <a:r>
                  <a:rPr lang="en-US" sz="2800" dirty="0"/>
                  <a:t>Return X</a:t>
                </a:r>
              </a:p>
            </p:txBody>
          </p:sp>
        </mc:Choice>
        <mc:Fallback xmlns="">
          <p:sp>
            <p:nvSpPr>
              <p:cNvPr id="6" name="Rectangle 5"/>
              <p:cNvSpPr>
                <a:spLocks noRot="1" noChangeAspect="1" noMove="1" noResize="1" noEditPoints="1" noAdjustHandles="1" noChangeArrowheads="1" noChangeShapeType="1" noTextEdit="1"/>
              </p:cNvSpPr>
              <p:nvPr/>
            </p:nvSpPr>
            <p:spPr>
              <a:xfrm>
                <a:off x="381000" y="2706707"/>
                <a:ext cx="8229600" cy="1815882"/>
              </a:xfrm>
              <a:prstGeom prst="rect">
                <a:avLst/>
              </a:prstGeom>
              <a:blipFill rotWithShape="1">
                <a:blip r:embed="rId2"/>
                <a:stretch>
                  <a:fillRect l="-1556" t="-3356" r="-222" b="-8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81000" y="4522589"/>
                <a:ext cx="8153400" cy="1815882"/>
              </a:xfrm>
              <a:prstGeom prst="rect">
                <a:avLst/>
              </a:prstGeom>
            </p:spPr>
            <p:txBody>
              <a:bodyPr wrap="square">
                <a:spAutoFit/>
              </a:bodyPr>
              <a:lstStyle/>
              <a:p>
                <a:pPr algn="l">
                  <a:tabLst>
                    <a:tab pos="7950200" algn="r"/>
                  </a:tabLst>
                </a:pPr>
                <a:r>
                  <a:rPr lang="en-US" sz="2800" dirty="0"/>
                  <a:t>Tree_Maksimum(X)     	</a:t>
                </a:r>
                <a:r>
                  <a:rPr lang="en-US" sz="2000" dirty="0"/>
                  <a:t>** Finding Maximum  Node</a:t>
                </a:r>
              </a:p>
              <a:p>
                <a:pPr algn="l"/>
                <a:r>
                  <a:rPr lang="en-US" sz="2800" dirty="0"/>
                  <a:t>While </a:t>
                </a:r>
                <a14:m>
                  <m:oMath xmlns:m="http://schemas.openxmlformats.org/officeDocument/2006/math">
                    <m:r>
                      <a:rPr lang="en-US" sz="2800" i="1" dirty="0" smtClean="0">
                        <a:latin typeface="Cambria Math"/>
                      </a:rPr>
                      <m:t>𝑟𝑖𝑔h𝑡</m:t>
                    </m:r>
                    <m:r>
                      <a:rPr lang="en-US" sz="2800" i="1" dirty="0" smtClean="0">
                        <a:latin typeface="Cambria Math"/>
                      </a:rPr>
                      <m:t>[</m:t>
                    </m:r>
                    <m:r>
                      <a:rPr lang="en-US" sz="2800" b="0" i="1" dirty="0" smtClean="0">
                        <a:latin typeface="Cambria Math"/>
                      </a:rPr>
                      <m:t>𝑋</m:t>
                    </m:r>
                    <m:r>
                      <a:rPr lang="en-US" sz="2800" i="1" dirty="0" smtClean="0">
                        <a:latin typeface="Cambria Math"/>
                      </a:rPr>
                      <m:t>] </m:t>
                    </m:r>
                    <m:r>
                      <a:rPr lang="en-US" sz="2800" i="1" dirty="0" smtClean="0">
                        <a:latin typeface="Cambria Math"/>
                        <a:ea typeface="Cambria Math"/>
                      </a:rPr>
                      <m:t>≠</m:t>
                    </m:r>
                    <m:r>
                      <a:rPr lang="en-US" sz="2800" i="1" dirty="0" smtClean="0">
                        <a:latin typeface="Cambria Math"/>
                      </a:rPr>
                      <m:t> </m:t>
                    </m:r>
                    <m:r>
                      <a:rPr lang="en-US" sz="2800" i="1" dirty="0" smtClean="0">
                        <a:latin typeface="Cambria Math"/>
                      </a:rPr>
                      <m:t>𝑁𝐼𝐿</m:t>
                    </m:r>
                  </m:oMath>
                </a14:m>
                <a:endParaRPr lang="en-US" sz="2800" dirty="0"/>
              </a:p>
              <a:p>
                <a:pPr algn="l">
                  <a:tabLst>
                    <a:tab pos="571500" algn="l"/>
                  </a:tabLst>
                </a:pPr>
                <a:r>
                  <a:rPr lang="en-US" sz="2800" dirty="0"/>
                  <a:t>	</a:t>
                </a:r>
                <a14:m>
                  <m:oMath xmlns:m="http://schemas.openxmlformats.org/officeDocument/2006/math">
                    <m:r>
                      <a:rPr lang="en-US" sz="2800" i="1" dirty="0" smtClean="0">
                        <a:latin typeface="Cambria Math"/>
                      </a:rPr>
                      <m:t>𝑋</m:t>
                    </m:r>
                    <m:r>
                      <a:rPr lang="en-US" sz="2800" i="1" dirty="0" smtClean="0">
                        <a:latin typeface="Cambria Math"/>
                      </a:rPr>
                      <m:t> = </m:t>
                    </m:r>
                    <m:r>
                      <a:rPr lang="en-US" sz="2800" i="1" dirty="0">
                        <a:latin typeface="Cambria Math"/>
                      </a:rPr>
                      <m:t>𝑟𝑖𝑔h𝑡</m:t>
                    </m:r>
                    <m:r>
                      <a:rPr lang="en-US" sz="2800" i="1" dirty="0">
                        <a:latin typeface="Cambria Math"/>
                      </a:rPr>
                      <m:t>[</m:t>
                    </m:r>
                    <m:r>
                      <a:rPr lang="en-US" sz="2800" b="0" i="1" dirty="0" smtClean="0">
                        <a:latin typeface="Cambria Math"/>
                      </a:rPr>
                      <m:t>𝑋</m:t>
                    </m:r>
                    <m:r>
                      <a:rPr lang="en-US" sz="2800" i="1" dirty="0">
                        <a:latin typeface="Cambria Math"/>
                      </a:rPr>
                      <m:t>]</m:t>
                    </m:r>
                  </m:oMath>
                </a14:m>
                <a:endParaRPr lang="en-US" sz="2800" dirty="0"/>
              </a:p>
              <a:p>
                <a:pPr algn="l"/>
                <a:r>
                  <a:rPr lang="en-US" sz="2800" dirty="0"/>
                  <a:t>Return X</a:t>
                </a:r>
              </a:p>
            </p:txBody>
          </p:sp>
        </mc:Choice>
        <mc:Fallback xmlns="">
          <p:sp>
            <p:nvSpPr>
              <p:cNvPr id="7" name="Rectangle 6"/>
              <p:cNvSpPr>
                <a:spLocks noRot="1" noChangeAspect="1" noMove="1" noResize="1" noEditPoints="1" noAdjustHandles="1" noChangeArrowheads="1" noChangeShapeType="1" noTextEdit="1"/>
              </p:cNvSpPr>
              <p:nvPr/>
            </p:nvSpPr>
            <p:spPr>
              <a:xfrm>
                <a:off x="381000" y="4522589"/>
                <a:ext cx="8153400" cy="1815882"/>
              </a:xfrm>
              <a:prstGeom prst="rect">
                <a:avLst/>
              </a:prstGeom>
              <a:blipFill rotWithShape="1">
                <a:blip r:embed="rId3"/>
                <a:stretch>
                  <a:fillRect l="-1571" t="-3356" r="-524" b="-8389"/>
                </a:stretch>
              </a:blipFill>
            </p:spPr>
            <p:txBody>
              <a:bodyPr/>
              <a:lstStyle/>
              <a:p>
                <a:r>
                  <a:rPr lang="en-US">
                    <a:noFill/>
                  </a:rPr>
                  <a:t> </a:t>
                </a:r>
              </a:p>
            </p:txBody>
          </p:sp>
        </mc:Fallback>
      </mc:AlternateContent>
      <p:sp>
        <p:nvSpPr>
          <p:cNvPr id="8" name="TextBox 7"/>
          <p:cNvSpPr txBox="1"/>
          <p:nvPr/>
        </p:nvSpPr>
        <p:spPr>
          <a:xfrm>
            <a:off x="406400" y="1752600"/>
            <a:ext cx="7620000" cy="954107"/>
          </a:xfrm>
          <a:prstGeom prst="rect">
            <a:avLst/>
          </a:prstGeom>
          <a:noFill/>
        </p:spPr>
        <p:txBody>
          <a:bodyPr wrap="square" rtlCol="0">
            <a:spAutoFit/>
          </a:bodyPr>
          <a:lstStyle/>
          <a:p>
            <a:pPr algn="just"/>
            <a:r>
              <a:rPr lang="en-US" sz="2800" dirty="0"/>
              <a:t>How to find minimum and maximum node of a  Binary Search Tree ?</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534017"/>
            <a:ext cx="3505200" cy="289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tabLst>
                <a:tab pos="6858000" algn="r"/>
              </a:tabLst>
            </a:pPr>
            <a:r>
              <a:rPr lang="en-US" sz="3600" b="1" dirty="0"/>
              <a:t>Successor of X	</a:t>
            </a:r>
            <a:endParaRPr lang="en-US" altLang="en-US" sz="36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77303"/>
            <a:ext cx="494347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648200" y="4780746"/>
            <a:ext cx="4076700" cy="954107"/>
          </a:xfrm>
          <a:prstGeom prst="rect">
            <a:avLst/>
          </a:prstGeom>
        </p:spPr>
        <p:txBody>
          <a:bodyPr wrap="square">
            <a:spAutoFit/>
          </a:bodyPr>
          <a:lstStyle/>
          <a:p>
            <a:r>
              <a:rPr lang="en-US" sz="2800" dirty="0"/>
              <a:t>Successor of 15 is 17 </a:t>
            </a:r>
          </a:p>
          <a:p>
            <a:r>
              <a:rPr lang="en-US" sz="2800" dirty="0"/>
              <a:t>Successor of 13 is 15 </a:t>
            </a:r>
          </a:p>
        </p:txBody>
      </p:sp>
      <p:sp>
        <p:nvSpPr>
          <p:cNvPr id="3" name="TextBox 2"/>
          <p:cNvSpPr txBox="1"/>
          <p:nvPr/>
        </p:nvSpPr>
        <p:spPr>
          <a:xfrm>
            <a:off x="520700" y="1905000"/>
            <a:ext cx="7550400" cy="523220"/>
          </a:xfrm>
          <a:prstGeom prst="rect">
            <a:avLst/>
          </a:prstGeom>
          <a:noFill/>
        </p:spPr>
        <p:txBody>
          <a:bodyPr wrap="none" rtlCol="0">
            <a:spAutoFit/>
          </a:bodyPr>
          <a:lstStyle/>
          <a:p>
            <a:r>
              <a:rPr lang="en-US" sz="2800" dirty="0"/>
              <a:t>From this BST find the successor of 15 and 13</a:t>
            </a:r>
          </a:p>
        </p:txBody>
      </p:sp>
    </p:spTree>
    <p:extLst>
      <p:ext uri="{BB962C8B-B14F-4D97-AF65-F5344CB8AC3E}">
        <p14:creationId xmlns:p14="http://schemas.microsoft.com/office/powerpoint/2010/main" val="54738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tabLst>
                <a:tab pos="6858000" algn="r"/>
              </a:tabLst>
            </a:pPr>
            <a:r>
              <a:rPr lang="en-US" sz="3600" b="1" dirty="0"/>
              <a:t> Successor of X	</a:t>
            </a:r>
            <a:endParaRPr lang="en-US" altLang="en-US" sz="3600" b="1" dirty="0"/>
          </a:p>
        </p:txBody>
      </p:sp>
      <mc:AlternateContent xmlns:mc="http://schemas.openxmlformats.org/markup-compatibility/2006">
        <mc:Choice xmlns:a14="http://schemas.microsoft.com/office/drawing/2010/main" Requires="a14">
          <p:sp>
            <p:nvSpPr>
              <p:cNvPr id="7" name="Rectangle 6"/>
              <p:cNvSpPr/>
              <p:nvPr/>
            </p:nvSpPr>
            <p:spPr>
              <a:xfrm>
                <a:off x="457200" y="2590800"/>
                <a:ext cx="8153400" cy="3046988"/>
              </a:xfrm>
              <a:prstGeom prst="rect">
                <a:avLst/>
              </a:prstGeom>
            </p:spPr>
            <p:txBody>
              <a:bodyPr wrap="square">
                <a:spAutoFit/>
              </a:bodyPr>
              <a:lstStyle/>
              <a:p>
                <a:pPr algn="l">
                  <a:tabLst>
                    <a:tab pos="7950200" algn="r"/>
                  </a:tabLst>
                </a:pPr>
                <a:r>
                  <a:rPr lang="en-US" sz="2400" dirty="0"/>
                  <a:t>Tree_Successor(X)  	** Finding Successor of Node X</a:t>
                </a:r>
              </a:p>
              <a:p>
                <a:pPr algn="l"/>
                <a:r>
                  <a:rPr lang="en-US" sz="2400" dirty="0"/>
                  <a:t>1.   If  </a:t>
                </a:r>
                <a14:m>
                  <m:oMath xmlns:m="http://schemas.openxmlformats.org/officeDocument/2006/math">
                    <m:r>
                      <a:rPr lang="en-US" sz="2400" i="1" dirty="0" smtClean="0">
                        <a:latin typeface="Cambria Math"/>
                      </a:rPr>
                      <m:t>𝑟𝑖𝑔h𝑡</m:t>
                    </m:r>
                    <m:r>
                      <a:rPr lang="en-US" sz="2400" i="1" dirty="0" smtClean="0">
                        <a:latin typeface="Cambria Math"/>
                      </a:rPr>
                      <m:t>[</m:t>
                    </m:r>
                    <m:r>
                      <a:rPr lang="en-US" sz="2400" i="1" dirty="0" smtClean="0">
                        <a:latin typeface="Cambria Math"/>
                      </a:rPr>
                      <m:t>𝑥</m:t>
                    </m:r>
                    <m:r>
                      <a:rPr lang="en-US" sz="2400" i="1" dirty="0">
                        <a:latin typeface="Cambria Math"/>
                      </a:rPr>
                      <m:t>] </m:t>
                    </m:r>
                    <m:r>
                      <a:rPr lang="en-US" sz="2400" i="1" dirty="0" smtClean="0">
                        <a:latin typeface="Cambria Math"/>
                        <a:ea typeface="Cambria Math"/>
                      </a:rPr>
                      <m:t>≠</m:t>
                    </m:r>
                    <m:r>
                      <a:rPr lang="en-US" sz="2400" i="1" dirty="0">
                        <a:latin typeface="Cambria Math"/>
                      </a:rPr>
                      <m:t> </m:t>
                    </m:r>
                    <m:r>
                      <a:rPr lang="en-US" sz="2400" i="1" dirty="0">
                        <a:latin typeface="Cambria Math"/>
                      </a:rPr>
                      <m:t>𝑁𝐼𝐿</m:t>
                    </m:r>
                  </m:oMath>
                </a14:m>
                <a:endParaRPr lang="en-US" sz="2400" dirty="0"/>
              </a:p>
              <a:p>
                <a:pPr algn="l"/>
                <a:r>
                  <a:rPr lang="en-US" sz="2400" dirty="0"/>
                  <a:t>2.       Then </a:t>
                </a:r>
                <a:r>
                  <a:rPr lang="en-US" sz="2400" dirty="0" err="1"/>
                  <a:t>Tree_Minimum</a:t>
                </a:r>
                <a:r>
                  <a:rPr lang="en-US" sz="2400" dirty="0"/>
                  <a:t>(right[X]) </a:t>
                </a:r>
              </a:p>
              <a:p>
                <a:pPr algn="l">
                  <a:tabLst>
                    <a:tab pos="7950200" algn="r"/>
                  </a:tabLst>
                </a:pPr>
                <a:r>
                  <a:rPr lang="en-US" sz="2400" dirty="0"/>
                  <a:t>3.   </a:t>
                </a:r>
                <a14:m>
                  <m:oMath xmlns:m="http://schemas.openxmlformats.org/officeDocument/2006/math">
                    <m:r>
                      <a:rPr lang="en-US" sz="2400" i="1" dirty="0" smtClean="0">
                        <a:latin typeface="Cambria Math"/>
                      </a:rPr>
                      <m:t>𝑌</m:t>
                    </m:r>
                    <m:r>
                      <a:rPr lang="en-US" sz="2400" i="1" dirty="0" smtClean="0">
                        <a:latin typeface="Cambria Math"/>
                      </a:rPr>
                      <m:t> = </m:t>
                    </m:r>
                    <m:r>
                      <a:rPr lang="en-US" sz="2400" i="1" dirty="0" smtClean="0">
                        <a:latin typeface="Cambria Math"/>
                      </a:rPr>
                      <m:t>𝑃𝑎𝑟𝑒𝑛𝑡</m:t>
                    </m:r>
                    <m:r>
                      <a:rPr lang="en-US" sz="2400" i="1" dirty="0" smtClean="0">
                        <a:latin typeface="Cambria Math"/>
                      </a:rPr>
                      <m:t>[</m:t>
                    </m:r>
                    <m:r>
                      <a:rPr lang="en-US" sz="2400" i="1" dirty="0" smtClean="0">
                        <a:latin typeface="Cambria Math"/>
                      </a:rPr>
                      <m:t>𝑥</m:t>
                    </m:r>
                    <m:r>
                      <a:rPr lang="en-US" sz="2400" i="1" dirty="0" smtClean="0">
                        <a:latin typeface="Cambria Math"/>
                      </a:rPr>
                      <m:t>]</m:t>
                    </m:r>
                  </m:oMath>
                </a14:m>
                <a:r>
                  <a:rPr lang="en-US" sz="2400" dirty="0"/>
                  <a:t>          	** Parent </a:t>
                </a:r>
                <a:r>
                  <a:rPr lang="en-US" sz="2400" dirty="0" err="1"/>
                  <a:t>dari</a:t>
                </a:r>
                <a:r>
                  <a:rPr lang="en-US" sz="2400" dirty="0"/>
                  <a:t> X</a:t>
                </a:r>
              </a:p>
              <a:p>
                <a:pPr algn="l"/>
                <a:r>
                  <a:rPr lang="en-US" sz="2400" dirty="0"/>
                  <a:t>4.   While </a:t>
                </a:r>
                <a14:m>
                  <m:oMath xmlns:m="http://schemas.openxmlformats.org/officeDocument/2006/math">
                    <m:r>
                      <a:rPr lang="en-US" sz="2400" i="1" dirty="0" smtClean="0">
                        <a:latin typeface="Cambria Math"/>
                      </a:rPr>
                      <m:t>𝑌</m:t>
                    </m:r>
                    <m:r>
                      <a:rPr lang="en-US" sz="2400" i="1" dirty="0" smtClean="0">
                        <a:latin typeface="Cambria Math"/>
                        <a:ea typeface="Cambria Math"/>
                      </a:rPr>
                      <m:t>≠</m:t>
                    </m:r>
                    <m:r>
                      <a:rPr lang="en-US" sz="2400" i="1" dirty="0" smtClean="0">
                        <a:latin typeface="Cambria Math"/>
                      </a:rPr>
                      <m:t> </m:t>
                    </m:r>
                    <m:r>
                      <a:rPr lang="en-US" sz="2400" i="1" dirty="0" smtClean="0">
                        <a:latin typeface="Cambria Math"/>
                      </a:rPr>
                      <m:t>𝑁𝐼𝐿</m:t>
                    </m:r>
                    <m:r>
                      <a:rPr lang="en-US" sz="2400" i="1" dirty="0" smtClean="0">
                        <a:latin typeface="Cambria Math"/>
                      </a:rPr>
                      <m:t> </m:t>
                    </m:r>
                  </m:oMath>
                </a14:m>
                <a:r>
                  <a:rPr lang="en-US" sz="2400" dirty="0"/>
                  <a:t>and </a:t>
                </a:r>
                <a14:m>
                  <m:oMath xmlns:m="http://schemas.openxmlformats.org/officeDocument/2006/math">
                    <m:r>
                      <a:rPr lang="en-US" sz="2400" i="1" dirty="0" smtClean="0">
                        <a:latin typeface="Cambria Math"/>
                      </a:rPr>
                      <m:t>𝑋</m:t>
                    </m:r>
                    <m:r>
                      <a:rPr lang="en-US" sz="2400" i="1" dirty="0" smtClean="0">
                        <a:latin typeface="Cambria Math"/>
                      </a:rPr>
                      <m:t> = </m:t>
                    </m:r>
                    <m:r>
                      <a:rPr lang="en-US" sz="2400" i="1" dirty="0" smtClean="0">
                        <a:latin typeface="Cambria Math"/>
                      </a:rPr>
                      <m:t>𝑅𝑖𝑔h𝑡</m:t>
                    </m:r>
                    <m:r>
                      <a:rPr lang="en-US" sz="2400" i="1" dirty="0" smtClean="0">
                        <a:latin typeface="Cambria Math"/>
                      </a:rPr>
                      <m:t>[</m:t>
                    </m:r>
                    <m:r>
                      <a:rPr lang="en-US" sz="2400" i="1" dirty="0" smtClean="0">
                        <a:latin typeface="Cambria Math"/>
                      </a:rPr>
                      <m:t>𝑌</m:t>
                    </m:r>
                    <m:r>
                      <a:rPr lang="en-US" sz="2400" i="1" dirty="0" smtClean="0">
                        <a:latin typeface="Cambria Math"/>
                      </a:rPr>
                      <m:t>]</m:t>
                    </m:r>
                  </m:oMath>
                </a14:m>
                <a:endParaRPr lang="en-US" sz="2400" dirty="0"/>
              </a:p>
              <a:p>
                <a:pPr algn="l"/>
                <a:r>
                  <a:rPr lang="en-US" sz="2400" dirty="0"/>
                  <a:t>5. 	</a:t>
                </a:r>
                <a14:m>
                  <m:oMath xmlns:m="http://schemas.openxmlformats.org/officeDocument/2006/math">
                    <m:r>
                      <a:rPr lang="en-US" sz="2400" i="1" dirty="0" smtClean="0">
                        <a:latin typeface="Cambria Math"/>
                      </a:rPr>
                      <m:t>𝑋</m:t>
                    </m:r>
                    <m:r>
                      <a:rPr lang="en-US" sz="2400" i="1" dirty="0" smtClean="0">
                        <a:latin typeface="Cambria Math"/>
                      </a:rPr>
                      <m:t> = </m:t>
                    </m:r>
                    <m:r>
                      <a:rPr lang="en-US" sz="2400" i="1" dirty="0">
                        <a:latin typeface="Cambria Math"/>
                      </a:rPr>
                      <m:t>𝑌</m:t>
                    </m:r>
                  </m:oMath>
                </a14:m>
                <a:endParaRPr lang="en-US" sz="2400" dirty="0"/>
              </a:p>
              <a:p>
                <a:pPr algn="l"/>
                <a:r>
                  <a:rPr lang="en-US" sz="2400" dirty="0"/>
                  <a:t>6.        </a:t>
                </a:r>
                <a14:m>
                  <m:oMath xmlns:m="http://schemas.openxmlformats.org/officeDocument/2006/math">
                    <m:r>
                      <a:rPr lang="en-US" sz="2400" i="1" dirty="0" smtClean="0">
                        <a:latin typeface="Cambria Math"/>
                      </a:rPr>
                      <m:t>𝑌</m:t>
                    </m:r>
                    <m:r>
                      <a:rPr lang="en-US" sz="2400" i="1" dirty="0" smtClean="0">
                        <a:latin typeface="Cambria Math"/>
                      </a:rPr>
                      <m:t> = </m:t>
                    </m:r>
                    <m:r>
                      <a:rPr lang="en-US" sz="2400" i="1" dirty="0">
                        <a:latin typeface="Cambria Math"/>
                      </a:rPr>
                      <m:t>𝑃</m:t>
                    </m:r>
                    <m:r>
                      <a:rPr lang="en-US" sz="2400" i="1" dirty="0">
                        <a:latin typeface="Cambria Math"/>
                      </a:rPr>
                      <m:t>[</m:t>
                    </m:r>
                    <m:r>
                      <a:rPr lang="en-US" sz="2400" i="1" dirty="0">
                        <a:latin typeface="Cambria Math"/>
                      </a:rPr>
                      <m:t>𝑌</m:t>
                    </m:r>
                    <m:r>
                      <a:rPr lang="en-US" sz="2400" i="1" dirty="0">
                        <a:latin typeface="Cambria Math"/>
                      </a:rPr>
                      <m:t>]</m:t>
                    </m:r>
                  </m:oMath>
                </a14:m>
                <a:endParaRPr lang="en-US" sz="2400" dirty="0"/>
              </a:p>
              <a:p>
                <a:pPr lvl="0" algn="l">
                  <a:tabLst>
                    <a:tab pos="520700" algn="l"/>
                  </a:tabLst>
                </a:pPr>
                <a:r>
                  <a:rPr lang="en-US" sz="2400" dirty="0"/>
                  <a:t>7.	Return Y</a:t>
                </a:r>
              </a:p>
            </p:txBody>
          </p:sp>
        </mc:Choice>
        <mc:Fallback>
          <p:sp>
            <p:nvSpPr>
              <p:cNvPr id="7" name="Rectangle 6"/>
              <p:cNvSpPr>
                <a:spLocks noRot="1" noChangeAspect="1" noMove="1" noResize="1" noEditPoints="1" noAdjustHandles="1" noChangeArrowheads="1" noChangeShapeType="1" noTextEdit="1"/>
              </p:cNvSpPr>
              <p:nvPr/>
            </p:nvSpPr>
            <p:spPr>
              <a:xfrm>
                <a:off x="457200" y="2590800"/>
                <a:ext cx="8153400" cy="3046988"/>
              </a:xfrm>
              <a:prstGeom prst="rect">
                <a:avLst/>
              </a:prstGeom>
              <a:blipFill>
                <a:blip r:embed="rId2"/>
                <a:stretch>
                  <a:fillRect l="-1121" t="-1400" r="-822" b="-3800"/>
                </a:stretch>
              </a:blipFill>
            </p:spPr>
            <p:txBody>
              <a:bodyPr/>
              <a:lstStyle/>
              <a:p>
                <a:r>
                  <a:rPr lang="en-US">
                    <a:noFill/>
                  </a:rPr>
                  <a:t> </a:t>
                </a:r>
              </a:p>
            </p:txBody>
          </p:sp>
        </mc:Fallback>
      </mc:AlternateContent>
      <p:sp>
        <p:nvSpPr>
          <p:cNvPr id="8" name="TextBox 7"/>
          <p:cNvSpPr txBox="1"/>
          <p:nvPr/>
        </p:nvSpPr>
        <p:spPr>
          <a:xfrm>
            <a:off x="495300" y="1828800"/>
            <a:ext cx="8267700" cy="461665"/>
          </a:xfrm>
          <a:prstGeom prst="rect">
            <a:avLst/>
          </a:prstGeom>
          <a:noFill/>
        </p:spPr>
        <p:txBody>
          <a:bodyPr wrap="square" rtlCol="0">
            <a:spAutoFit/>
          </a:bodyPr>
          <a:lstStyle/>
          <a:p>
            <a:pPr algn="l"/>
            <a:r>
              <a:rPr lang="en-US" sz="2400" dirty="0"/>
              <a:t>Knowing the value of node X, what value is the </a:t>
            </a:r>
            <a:r>
              <a:rPr lang="en-US" sz="2400" dirty="0" err="1"/>
              <a:t>X’successor</a:t>
            </a:r>
            <a:endParaRPr lang="en-US" sz="2400" dirty="0"/>
          </a:p>
        </p:txBody>
      </p:sp>
    </p:spTree>
    <p:extLst>
      <p:ext uri="{BB962C8B-B14F-4D97-AF65-F5344CB8AC3E}">
        <p14:creationId xmlns:p14="http://schemas.microsoft.com/office/powerpoint/2010/main" val="31425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r>
              <a:rPr lang="en-US" sz="3600" b="1" dirty="0"/>
              <a:t> Insert a node in BST</a:t>
            </a:r>
            <a:endParaRPr lang="en-US" altLang="en-US" sz="3600" b="1" dirty="0"/>
          </a:p>
        </p:txBody>
      </p:sp>
      <mc:AlternateContent xmlns:mc="http://schemas.openxmlformats.org/markup-compatibility/2006" xmlns:a14="http://schemas.microsoft.com/office/drawing/2010/main">
        <mc:Choice Requires="a14">
          <p:sp>
            <p:nvSpPr>
              <p:cNvPr id="2" name="Rectangle 1"/>
              <p:cNvSpPr/>
              <p:nvPr/>
            </p:nvSpPr>
            <p:spPr>
              <a:xfrm>
                <a:off x="609600" y="1905000"/>
                <a:ext cx="7924800" cy="4154984"/>
              </a:xfrm>
              <a:prstGeom prst="rect">
                <a:avLst/>
              </a:prstGeom>
            </p:spPr>
            <p:txBody>
              <a:bodyPr wrap="square">
                <a:spAutoFit/>
              </a:bodyPr>
              <a:lstStyle/>
              <a:p>
                <a:pPr algn="l"/>
                <a:r>
                  <a:rPr lang="en-US" sz="2400" dirty="0"/>
                  <a:t>Function Insert(</a:t>
                </a:r>
                <a:r>
                  <a:rPr lang="en-US" sz="2400" dirty="0" err="1"/>
                  <a:t>V:integer</a:t>
                </a:r>
                <a:r>
                  <a:rPr lang="en-US" sz="2400" dirty="0"/>
                  <a:t>, X:link) : link;</a:t>
                </a:r>
              </a:p>
              <a:p>
                <a:pPr algn="l"/>
                <a:r>
                  <a:rPr lang="en-US" sz="2400" dirty="0"/>
                  <a:t>If </a:t>
                </a:r>
                <a14:m>
                  <m:oMath xmlns:m="http://schemas.openxmlformats.org/officeDocument/2006/math">
                    <m:r>
                      <a:rPr lang="en-US" sz="2400" i="1" dirty="0" smtClean="0">
                        <a:latin typeface="Cambria Math"/>
                      </a:rPr>
                      <m:t>𝑋</m:t>
                    </m:r>
                    <m:r>
                      <a:rPr lang="en-US" sz="2400" i="1" dirty="0" smtClean="0">
                        <a:latin typeface="Cambria Math"/>
                      </a:rPr>
                      <m:t> = </m:t>
                    </m:r>
                    <m:r>
                      <a:rPr lang="en-US" sz="2400" i="1" dirty="0">
                        <a:latin typeface="Cambria Math"/>
                      </a:rPr>
                      <m:t>𝑁𝑖𝑙</m:t>
                    </m:r>
                    <m:r>
                      <a:rPr lang="en-US" sz="2400" i="1" dirty="0">
                        <a:latin typeface="Cambria Math"/>
                      </a:rPr>
                      <m:t>  </m:t>
                    </m:r>
                  </m:oMath>
                </a14:m>
                <a:r>
                  <a:rPr lang="en-US" sz="2400" dirty="0"/>
                  <a:t>Then </a:t>
                </a:r>
              </a:p>
              <a:p>
                <a:pPr algn="l">
                  <a:tabLst>
                    <a:tab pos="571500" algn="l"/>
                  </a:tabLst>
                </a:pPr>
                <a:r>
                  <a:rPr lang="en-US" sz="2400" dirty="0"/>
                  <a:t>	</a:t>
                </a:r>
                <a14:m>
                  <m:oMath xmlns:m="http://schemas.openxmlformats.org/officeDocument/2006/math">
                    <m:r>
                      <a:rPr lang="en-US" sz="2400" i="1" dirty="0" smtClean="0">
                        <a:latin typeface="Cambria Math"/>
                      </a:rPr>
                      <m:t>𝑁𝑒𝑤</m:t>
                    </m:r>
                    <m:r>
                      <a:rPr lang="en-US" sz="2400" i="1" dirty="0" smtClean="0">
                        <a:latin typeface="Cambria Math"/>
                      </a:rPr>
                      <m:t>(</m:t>
                    </m:r>
                    <m:r>
                      <a:rPr lang="en-US" sz="2400" i="1" dirty="0" smtClean="0">
                        <a:latin typeface="Cambria Math"/>
                      </a:rPr>
                      <m:t>𝑋</m:t>
                    </m:r>
                    <m:r>
                      <a:rPr lang="en-US" sz="2400" i="1" dirty="0">
                        <a:latin typeface="Cambria Math"/>
                      </a:rPr>
                      <m:t>)</m:t>
                    </m:r>
                  </m:oMath>
                </a14:m>
                <a:r>
                  <a:rPr lang="en-US" sz="2400" dirty="0"/>
                  <a:t>; </a:t>
                </a:r>
                <a14:m>
                  <m:oMath xmlns:m="http://schemas.openxmlformats.org/officeDocument/2006/math">
                    <m:r>
                      <a:rPr lang="en-US" sz="2400" i="1" dirty="0" smtClean="0">
                        <a:latin typeface="Cambria Math"/>
                      </a:rPr>
                      <m:t>𝑋</m:t>
                    </m:r>
                    <m:r>
                      <a:rPr lang="en-US" sz="2400" b="0" i="1" dirty="0" smtClean="0">
                        <a:latin typeface="Cambria Math"/>
                      </a:rPr>
                      <m:t>^</m:t>
                    </m:r>
                    <m:r>
                      <a:rPr lang="en-US" sz="2400" i="1" dirty="0" smtClean="0">
                        <a:latin typeface="Cambria Math"/>
                      </a:rPr>
                      <m:t>.</m:t>
                    </m:r>
                    <m:r>
                      <a:rPr lang="en-US" sz="2400" i="1" dirty="0" smtClean="0">
                        <a:latin typeface="Cambria Math"/>
                      </a:rPr>
                      <m:t>𝑙𝑒𝑓𝑡</m:t>
                    </m:r>
                    <m:r>
                      <a:rPr lang="en-US" sz="2400" i="1" dirty="0" smtClean="0">
                        <a:latin typeface="Cambria Math"/>
                      </a:rPr>
                      <m:t> = </m:t>
                    </m:r>
                    <m:r>
                      <a:rPr lang="en-US" sz="2400" i="1" dirty="0" smtClean="0">
                        <a:latin typeface="Cambria Math"/>
                      </a:rPr>
                      <m:t>𝑁𝑖𝑙</m:t>
                    </m:r>
                  </m:oMath>
                </a14:m>
                <a:r>
                  <a:rPr lang="en-US" sz="2400" dirty="0"/>
                  <a:t>; </a:t>
                </a:r>
                <a14:m>
                  <m:oMath xmlns:m="http://schemas.openxmlformats.org/officeDocument/2006/math">
                    <m:r>
                      <a:rPr lang="en-US" sz="2400" i="1" dirty="0" smtClean="0">
                        <a:latin typeface="Cambria Math"/>
                      </a:rPr>
                      <m:t>𝑋</m:t>
                    </m:r>
                    <m:r>
                      <a:rPr lang="en-US" sz="2400" b="0" i="1" dirty="0" smtClean="0">
                        <a:latin typeface="Cambria Math"/>
                      </a:rPr>
                      <m:t>^</m:t>
                    </m:r>
                    <m:r>
                      <a:rPr lang="en-US" sz="2400" i="1" dirty="0" smtClean="0">
                        <a:latin typeface="Cambria Math"/>
                      </a:rPr>
                      <m:t>.</m:t>
                    </m:r>
                    <m:r>
                      <a:rPr lang="en-US" sz="2400" i="1" dirty="0" smtClean="0">
                        <a:latin typeface="Cambria Math"/>
                      </a:rPr>
                      <m:t>𝑟𝑖𝑔h𝑡</m:t>
                    </m:r>
                    <m:r>
                      <a:rPr lang="en-US" sz="2400" i="1" dirty="0" smtClean="0">
                        <a:latin typeface="Cambria Math"/>
                      </a:rPr>
                      <m:t> = </m:t>
                    </m:r>
                    <m:r>
                      <a:rPr lang="en-US" sz="2400" i="1" dirty="0" smtClean="0">
                        <a:latin typeface="Cambria Math"/>
                      </a:rPr>
                      <m:t>𝑁𝑖𝑙</m:t>
                    </m:r>
                  </m:oMath>
                </a14:m>
                <a:r>
                  <a:rPr lang="en-US" sz="2400" dirty="0"/>
                  <a:t>; </a:t>
                </a:r>
                <a:endParaRPr lang="en-US" sz="2400" i="1" dirty="0">
                  <a:latin typeface="Cambria Math"/>
                </a:endParaRPr>
              </a:p>
              <a:p>
                <a:pPr algn="l">
                  <a:tabLst>
                    <a:tab pos="571500" algn="l"/>
                  </a:tabLst>
                </a:pPr>
                <a:r>
                  <a:rPr lang="en-US" sz="2400" dirty="0"/>
                  <a:t>	</a:t>
                </a:r>
                <a14:m>
                  <m:oMath xmlns:m="http://schemas.openxmlformats.org/officeDocument/2006/math">
                    <m:r>
                      <a:rPr lang="en-US" sz="2400" i="1" dirty="0" smtClean="0">
                        <a:latin typeface="Cambria Math"/>
                      </a:rPr>
                      <m:t>𝑋</m:t>
                    </m:r>
                    <m:r>
                      <a:rPr lang="en-US" sz="2400" b="0" i="1" dirty="0" smtClean="0">
                        <a:latin typeface="Cambria Math"/>
                      </a:rPr>
                      <m:t>^</m:t>
                    </m:r>
                    <m:r>
                      <a:rPr lang="en-US" sz="2400" i="1" dirty="0" smtClean="0">
                        <a:latin typeface="Cambria Math"/>
                      </a:rPr>
                      <m:t>.</m:t>
                    </m:r>
                    <m:r>
                      <a:rPr lang="en-US" sz="2400" i="1" dirty="0" smtClean="0">
                        <a:latin typeface="Cambria Math"/>
                      </a:rPr>
                      <m:t>𝑘𝑒𝑦</m:t>
                    </m:r>
                    <m:r>
                      <a:rPr lang="en-US" sz="2400" i="1" dirty="0" smtClean="0">
                        <a:latin typeface="Cambria Math"/>
                      </a:rPr>
                      <m:t> = </m:t>
                    </m:r>
                    <m:r>
                      <a:rPr lang="en-US" sz="2400" i="1" dirty="0">
                        <a:latin typeface="Cambria Math"/>
                      </a:rPr>
                      <m:t>𝑉</m:t>
                    </m:r>
                  </m:oMath>
                </a14:m>
                <a:r>
                  <a:rPr lang="en-US" sz="2400" dirty="0"/>
                  <a:t> </a:t>
                </a:r>
              </a:p>
              <a:p>
                <a:pPr algn="l"/>
                <a:r>
                  <a:rPr lang="en-US" sz="2400" dirty="0"/>
                  <a:t>Else</a:t>
                </a:r>
              </a:p>
              <a:p>
                <a:pPr algn="l">
                  <a:tabLst>
                    <a:tab pos="571500" algn="l"/>
                  </a:tabLst>
                </a:pPr>
                <a:r>
                  <a:rPr lang="en-US" sz="2400" dirty="0"/>
                  <a:t>	If </a:t>
                </a:r>
                <a14:m>
                  <m:oMath xmlns:m="http://schemas.openxmlformats.org/officeDocument/2006/math">
                    <m:r>
                      <a:rPr lang="en-US" sz="2400" i="1" dirty="0" smtClean="0">
                        <a:latin typeface="Cambria Math"/>
                      </a:rPr>
                      <m:t>𝑉</m:t>
                    </m:r>
                    <m:r>
                      <a:rPr lang="en-US" sz="2400" i="1" dirty="0" smtClean="0">
                        <a:latin typeface="Cambria Math"/>
                      </a:rPr>
                      <m:t> &lt; </m:t>
                    </m:r>
                    <m:r>
                      <a:rPr lang="en-US" sz="2400" i="1" dirty="0" err="1" smtClean="0">
                        <a:latin typeface="Cambria Math"/>
                      </a:rPr>
                      <m:t>𝑋</m:t>
                    </m:r>
                    <m:r>
                      <a:rPr lang="en-US" sz="2400" i="1" dirty="0" err="1" smtClean="0">
                        <a:latin typeface="Cambria Math"/>
                      </a:rPr>
                      <m:t>^.</m:t>
                    </m:r>
                    <m:r>
                      <a:rPr lang="en-US" sz="2400" i="1" dirty="0" err="1" smtClean="0">
                        <a:latin typeface="Cambria Math"/>
                      </a:rPr>
                      <m:t>𝑘𝑒𝑦</m:t>
                    </m:r>
                    <m:r>
                      <a:rPr lang="en-US" sz="2400" i="1" dirty="0" smtClean="0">
                        <a:latin typeface="Cambria Math"/>
                      </a:rPr>
                      <m:t> </m:t>
                    </m:r>
                  </m:oMath>
                </a14:m>
                <a:r>
                  <a:rPr lang="en-US" sz="2400" dirty="0"/>
                  <a:t>Then </a:t>
                </a:r>
              </a:p>
              <a:p>
                <a:pPr algn="l">
                  <a:tabLst>
                    <a:tab pos="571500" algn="l"/>
                    <a:tab pos="1092200" algn="l"/>
                  </a:tabLst>
                </a:pPr>
                <a:r>
                  <a:rPr lang="en-US" sz="2400" dirty="0"/>
                  <a:t>		</a:t>
                </a:r>
                <a14:m>
                  <m:oMath xmlns:m="http://schemas.openxmlformats.org/officeDocument/2006/math">
                    <m:r>
                      <a:rPr lang="en-US" sz="2400" i="1" dirty="0">
                        <a:latin typeface="Cambria Math"/>
                      </a:rPr>
                      <m:t>𝐼𝑛𝑠𝑒𝑟𝑡</m:t>
                    </m:r>
                    <m:r>
                      <a:rPr lang="en-US" sz="2400" i="1" dirty="0">
                        <a:latin typeface="Cambria Math"/>
                      </a:rPr>
                      <m:t>(</m:t>
                    </m:r>
                    <m:r>
                      <a:rPr lang="en-US" sz="2400" i="1" dirty="0" err="1">
                        <a:latin typeface="Cambria Math"/>
                      </a:rPr>
                      <m:t>𝑉</m:t>
                    </m:r>
                    <m:r>
                      <a:rPr lang="en-US" sz="2400" i="1" dirty="0" err="1">
                        <a:latin typeface="Cambria Math"/>
                      </a:rPr>
                      <m:t>,</m:t>
                    </m:r>
                    <m:r>
                      <a:rPr lang="en-US" sz="2400" i="1" dirty="0" err="1">
                        <a:latin typeface="Cambria Math"/>
                      </a:rPr>
                      <m:t>𝑋</m:t>
                    </m:r>
                    <m:r>
                      <a:rPr lang="en-US" sz="2400" b="0" i="1" dirty="0" smtClean="0">
                        <a:latin typeface="Cambria Math"/>
                      </a:rPr>
                      <m:t>^</m:t>
                    </m:r>
                    <m:r>
                      <a:rPr lang="en-US" sz="2400" i="1" dirty="0" err="1">
                        <a:latin typeface="Cambria Math"/>
                      </a:rPr>
                      <m:t>.</m:t>
                    </m:r>
                    <m:r>
                      <a:rPr lang="en-US" sz="2400" i="1" dirty="0" err="1">
                        <a:latin typeface="Cambria Math"/>
                      </a:rPr>
                      <m:t>𝑙𝑒𝑓𝑡</m:t>
                    </m:r>
                    <m:r>
                      <a:rPr lang="en-US" sz="2400" i="1" dirty="0">
                        <a:latin typeface="Cambria Math"/>
                      </a:rPr>
                      <m:t>)</m:t>
                    </m:r>
                  </m:oMath>
                </a14:m>
                <a:endParaRPr lang="en-US" sz="2400" dirty="0"/>
              </a:p>
              <a:p>
                <a:pPr algn="l">
                  <a:tabLst>
                    <a:tab pos="571500" algn="l"/>
                  </a:tabLst>
                </a:pPr>
                <a:r>
                  <a:rPr lang="en-US" sz="2400" dirty="0"/>
                  <a:t>	Else </a:t>
                </a:r>
              </a:p>
              <a:p>
                <a:pPr algn="l">
                  <a:tabLst>
                    <a:tab pos="571500" algn="l"/>
                    <a:tab pos="1092200" algn="l"/>
                  </a:tabLst>
                </a:pPr>
                <a:r>
                  <a:rPr lang="en-US" sz="2400" dirty="0"/>
                  <a:t>		</a:t>
                </a:r>
                <a14:m>
                  <m:oMath xmlns:m="http://schemas.openxmlformats.org/officeDocument/2006/math">
                    <m:r>
                      <a:rPr lang="en-US" sz="2400" i="1" dirty="0">
                        <a:latin typeface="Cambria Math"/>
                      </a:rPr>
                      <m:t>𝐼𝑛𝑠𝑒𝑟𝑡</m:t>
                    </m:r>
                    <m:r>
                      <a:rPr lang="en-US" sz="2400" i="1" dirty="0">
                        <a:latin typeface="Cambria Math"/>
                      </a:rPr>
                      <m:t>(</m:t>
                    </m:r>
                    <m:r>
                      <a:rPr lang="en-US" sz="2400" i="1" dirty="0" err="1">
                        <a:latin typeface="Cambria Math"/>
                      </a:rPr>
                      <m:t>𝑉</m:t>
                    </m:r>
                    <m:r>
                      <a:rPr lang="en-US" sz="2400" i="1" dirty="0" err="1">
                        <a:latin typeface="Cambria Math"/>
                      </a:rPr>
                      <m:t>,</m:t>
                    </m:r>
                    <m:r>
                      <a:rPr lang="en-US" sz="2400" i="1" dirty="0" err="1">
                        <a:latin typeface="Cambria Math"/>
                      </a:rPr>
                      <m:t>𝑋</m:t>
                    </m:r>
                    <m:r>
                      <a:rPr lang="en-US" sz="2400" b="0" i="1" dirty="0" smtClean="0">
                        <a:latin typeface="Cambria Math"/>
                      </a:rPr>
                      <m:t>^</m:t>
                    </m:r>
                    <m:r>
                      <a:rPr lang="en-US" sz="2400" i="1" dirty="0" err="1">
                        <a:latin typeface="Cambria Math"/>
                      </a:rPr>
                      <m:t>.</m:t>
                    </m:r>
                    <m:r>
                      <a:rPr lang="en-US" sz="2400" i="1" dirty="0" err="1">
                        <a:latin typeface="Cambria Math"/>
                      </a:rPr>
                      <m:t>𝑟𝑖𝑔h𝑡</m:t>
                    </m:r>
                    <m:r>
                      <a:rPr lang="en-US" sz="2400" i="1" dirty="0">
                        <a:latin typeface="Cambria Math"/>
                      </a:rPr>
                      <m:t>)</m:t>
                    </m:r>
                  </m:oMath>
                </a14:m>
                <a:endParaRPr lang="en-US" sz="2400" dirty="0"/>
              </a:p>
              <a:p>
                <a:pPr algn="l"/>
                <a:r>
                  <a:rPr lang="en-US" sz="2400" dirty="0"/>
                  <a:t>End </a:t>
                </a:r>
              </a:p>
              <a:p>
                <a:pPr algn="l"/>
                <a:r>
                  <a:rPr lang="en-US" sz="2400" dirty="0"/>
                  <a:t>Return X </a:t>
                </a:r>
              </a:p>
            </p:txBody>
          </p:sp>
        </mc:Choice>
        <mc:Fallback xmlns="">
          <p:sp>
            <p:nvSpPr>
              <p:cNvPr id="2" name="Rectangle 1"/>
              <p:cNvSpPr>
                <a:spLocks noRot="1" noChangeAspect="1" noMove="1" noResize="1" noEditPoints="1" noAdjustHandles="1" noChangeArrowheads="1" noChangeShapeType="1" noTextEdit="1"/>
              </p:cNvSpPr>
              <p:nvPr/>
            </p:nvSpPr>
            <p:spPr>
              <a:xfrm>
                <a:off x="609600" y="1905000"/>
                <a:ext cx="7924800" cy="4154984"/>
              </a:xfrm>
              <a:prstGeom prst="rect">
                <a:avLst/>
              </a:prstGeom>
              <a:blipFill rotWithShape="1">
                <a:blip r:embed="rId2"/>
                <a:stretch>
                  <a:fillRect l="-1154" t="-1028" b="-2496"/>
                </a:stretch>
              </a:blipFill>
            </p:spPr>
            <p:txBody>
              <a:bodyPr/>
              <a:lstStyle/>
              <a:p>
                <a:r>
                  <a:rPr lang="en-US">
                    <a:noFill/>
                  </a:rPr>
                  <a:t> </a:t>
                </a:r>
              </a:p>
            </p:txBody>
          </p:sp>
        </mc:Fallback>
      </mc:AlternateContent>
    </p:spTree>
    <p:extLst>
      <p:ext uri="{BB962C8B-B14F-4D97-AF65-F5344CB8AC3E}">
        <p14:creationId xmlns:p14="http://schemas.microsoft.com/office/powerpoint/2010/main" val="71425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tabLst>
                <a:tab pos="6858000" algn="r"/>
              </a:tabLst>
            </a:pPr>
            <a:r>
              <a:rPr lang="en-US" sz="3600" b="1" dirty="0"/>
              <a:t> Insert a node in BST  	(</a:t>
            </a:r>
            <a:r>
              <a:rPr lang="en-US" sz="3600" b="1" dirty="0" err="1"/>
              <a:t>cont</a:t>
            </a:r>
            <a:r>
              <a:rPr lang="en-US" sz="3600" b="1" dirty="0"/>
              <a:t>)</a:t>
            </a:r>
            <a:endParaRPr lang="en-US" altLang="en-US" sz="36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08200"/>
            <a:ext cx="2967166"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095500"/>
            <a:ext cx="3395848" cy="1938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537" y="4051300"/>
            <a:ext cx="3316987" cy="213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42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r>
              <a:rPr lang="en-US" sz="3600" b="1" dirty="0"/>
              <a:t> Exercise 02</a:t>
            </a:r>
            <a:endParaRPr lang="en-US" altLang="en-US" sz="3600" b="1" dirty="0"/>
          </a:p>
        </p:txBody>
      </p:sp>
      <p:sp>
        <p:nvSpPr>
          <p:cNvPr id="2" name="Rectangle 1"/>
          <p:cNvSpPr/>
          <p:nvPr/>
        </p:nvSpPr>
        <p:spPr>
          <a:xfrm>
            <a:off x="381000" y="1905000"/>
            <a:ext cx="8305800" cy="3046988"/>
          </a:xfrm>
          <a:prstGeom prst="rect">
            <a:avLst/>
          </a:prstGeom>
        </p:spPr>
        <p:txBody>
          <a:bodyPr wrap="square">
            <a:spAutoFit/>
          </a:bodyPr>
          <a:lstStyle/>
          <a:p>
            <a:pPr algn="l"/>
            <a:r>
              <a:rPr lang="en-US" sz="2800" dirty="0"/>
              <a:t>Create a BST with the given sequence :</a:t>
            </a:r>
          </a:p>
          <a:p>
            <a:pPr algn="l"/>
            <a:r>
              <a:rPr lang="en-US" sz="2400" dirty="0"/>
              <a:t> </a:t>
            </a:r>
          </a:p>
          <a:p>
            <a:pPr marL="457200" algn="l"/>
            <a:r>
              <a:rPr lang="en-US" sz="2400" dirty="0"/>
              <a:t>{</a:t>
            </a:r>
            <a:r>
              <a:rPr lang="en-US" sz="2800" dirty="0"/>
              <a:t>2,1,4,3}  {2,1,3,4}  {1,4,3,2}  {1,4,2,3}  {1,3,2,4}</a:t>
            </a:r>
          </a:p>
          <a:p>
            <a:pPr marL="457200" algn="l"/>
            <a:r>
              <a:rPr lang="en-US" sz="2800" dirty="0"/>
              <a:t>{2,4,1,3}  {1,3,4,2}  {2,3,1,4}  {1,2,4,3}  {1,2,3,4}</a:t>
            </a:r>
          </a:p>
          <a:p>
            <a:pPr marL="457200" algn="l"/>
            <a:r>
              <a:rPr lang="en-US" sz="2800" dirty="0"/>
              <a:t>{2,4,3,1}  {2,3,4,1}  {4,3,2,1}  {4,3,1,2}  {4,2,1,3}</a:t>
            </a:r>
          </a:p>
          <a:p>
            <a:pPr marL="457200" algn="l"/>
            <a:r>
              <a:rPr lang="en-US" sz="2800" dirty="0"/>
              <a:t>{4,1,3,2}  {4,1,2,3}  {3,2,1,4}  {3,1,2,4}  {3,4,1,2}</a:t>
            </a:r>
          </a:p>
          <a:p>
            <a:pPr marL="457200" algn="l"/>
            <a:r>
              <a:rPr lang="en-US" sz="2800" dirty="0"/>
              <a:t>{4,2,3,1}  {3,2,4,1}  {3,1,4,2}  {3,4,2,1} </a:t>
            </a:r>
          </a:p>
        </p:txBody>
      </p:sp>
    </p:spTree>
    <p:extLst>
      <p:ext uri="{BB962C8B-B14F-4D97-AF65-F5344CB8AC3E}">
        <p14:creationId xmlns:p14="http://schemas.microsoft.com/office/powerpoint/2010/main" val="374955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BST of n distinct nodes</a:t>
            </a:r>
          </a:p>
        </p:txBody>
      </p:sp>
      <mc:AlternateContent xmlns:mc="http://schemas.openxmlformats.org/markup-compatibility/2006">
        <mc:Choice xmlns:a14="http://schemas.microsoft.com/office/drawing/2010/main" Requires="a14">
          <p:sp>
            <p:nvSpPr>
              <p:cNvPr id="4" name="Rectangle 3"/>
              <p:cNvSpPr/>
              <p:nvPr/>
            </p:nvSpPr>
            <p:spPr>
              <a:xfrm>
                <a:off x="381000" y="1752600"/>
                <a:ext cx="8077200" cy="1406347"/>
              </a:xfrm>
              <a:prstGeom prst="rect">
                <a:avLst/>
              </a:prstGeom>
            </p:spPr>
            <p:txBody>
              <a:bodyPr wrap="square">
                <a:spAutoFit/>
              </a:bodyPr>
              <a:lstStyle/>
              <a:p>
                <a:pPr algn="l"/>
                <a:r>
                  <a:rPr lang="en-US" sz="2000" dirty="0"/>
                  <a:t>Given N distinct nodes, how many possible BST can it be created ? </a:t>
                </a:r>
                <a:endParaRPr lang="en-US" sz="200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𝑓</m:t>
                      </m:r>
                      <m:r>
                        <a:rPr lang="en-US" sz="2400" b="0" i="0" dirty="0" smtClean="0">
                          <a:latin typeface="Cambria Math" panose="02040503050406030204" pitchFamily="18" charset="0"/>
                        </a:rPr>
                        <m:t>(</m:t>
                      </m:r>
                      <m:r>
                        <m:rPr>
                          <m:sty m:val="p"/>
                        </m:rPr>
                        <a:rPr lang="en-US" sz="2400" b="0" i="0" dirty="0" smtClean="0">
                          <a:latin typeface="Cambria Math" panose="02040503050406030204" pitchFamily="18" charset="0"/>
                        </a:rPr>
                        <m:t>n</m:t>
                      </m:r>
                      <m:r>
                        <a:rPr lang="en-US" sz="2400" b="0" i="0" dirty="0" smtClean="0">
                          <a:latin typeface="Cambria Math" panose="02040503050406030204" pitchFamily="18" charset="0"/>
                        </a:rPr>
                        <m:t>)=</m:t>
                      </m:r>
                      <m:nary>
                        <m:naryPr>
                          <m:chr m:val="∑"/>
                          <m:ctrlPr>
                            <a:rPr lang="en-US" sz="2400" b="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𝑟</m:t>
                          </m:r>
                          <m:r>
                            <a:rPr lang="en-US" sz="2400" b="0" i="1" dirty="0" smtClean="0">
                              <a:latin typeface="Cambria Math" panose="02040503050406030204" pitchFamily="18" charset="0"/>
                            </a:rPr>
                            <m:t>=1</m:t>
                          </m:r>
                        </m:sub>
                        <m:sup>
                          <m:r>
                            <a:rPr lang="en-US" sz="2400" b="0" i="1" dirty="0" smtClean="0">
                              <a:latin typeface="Cambria Math" panose="02040503050406030204" pitchFamily="18" charset="0"/>
                            </a:rPr>
                            <m:t>𝑛</m:t>
                          </m:r>
                        </m:sup>
                        <m:e>
                          <m:r>
                            <a:rPr lang="en-US" sz="2400" b="0" i="1" dirty="0" smtClean="0">
                              <a:latin typeface="Cambria Math" panose="02040503050406030204" pitchFamily="18" charset="0"/>
                            </a:rPr>
                            <m:t>𝑓</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𝑟</m:t>
                              </m:r>
                              <m:r>
                                <a:rPr lang="en-US" sz="2400" b="0" i="1" dirty="0" smtClean="0">
                                  <a:latin typeface="Cambria Math" panose="02040503050406030204" pitchFamily="18" charset="0"/>
                                </a:rPr>
                                <m:t>−1</m:t>
                              </m:r>
                            </m:e>
                          </m:d>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𝑟</m:t>
                          </m:r>
                          <m:r>
                            <a:rPr lang="en-US" sz="2400" b="0" i="1" dirty="0" smtClean="0">
                              <a:latin typeface="Cambria Math" panose="02040503050406030204" pitchFamily="18" charset="0"/>
                            </a:rPr>
                            <m:t>)</m:t>
                          </m:r>
                        </m:e>
                      </m:nary>
                      <m:r>
                        <a:rPr lang="en-US" sz="2400" b="0" i="1" dirty="0" smtClean="0">
                          <a:latin typeface="Cambria Math" panose="02040503050406030204" pitchFamily="18" charset="0"/>
                        </a:rPr>
                        <m:t>=</m:t>
                      </m:r>
                      <m:d>
                        <m:dPr>
                          <m:begChr m:val="["/>
                          <m:endChr m:val="]"/>
                          <m:ctrlPr>
                            <a:rPr lang="en-US" sz="2400" i="1" dirty="0" smtClean="0">
                              <a:latin typeface="Cambria Math" panose="02040503050406030204" pitchFamily="18" charset="0"/>
                            </a:rPr>
                          </m:ctrlPr>
                        </m:dPr>
                        <m:e>
                          <m:r>
                            <a:rPr lang="en-US" sz="2400" i="1" dirty="0">
                              <a:latin typeface="Cambria Math" panose="02040503050406030204" pitchFamily="18" charset="0"/>
                            </a:rPr>
                            <m:t>(2</m:t>
                          </m:r>
                          <m:r>
                            <a:rPr lang="en-US" sz="2400" i="1" dirty="0">
                              <a:latin typeface="Cambria Math" panose="02040503050406030204" pitchFamily="18" charset="0"/>
                            </a:rPr>
                            <m:t>𝑛</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+1)!)</m:t>
                          </m:r>
                        </m:e>
                      </m:d>
                    </m:oMath>
                  </m:oMathPara>
                </a14:m>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381000" y="1752600"/>
                <a:ext cx="8077200" cy="1406347"/>
              </a:xfrm>
              <a:prstGeom prst="rect">
                <a:avLst/>
              </a:prstGeom>
              <a:blipFill>
                <a:blip r:embed="rId2"/>
                <a:stretch>
                  <a:fillRect l="-830" t="-21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932509" y="2878890"/>
                <a:ext cx="5417403" cy="400110"/>
              </a:xfrm>
              <a:prstGeom prst="rect">
                <a:avLst/>
              </a:prstGeom>
              <a:noFill/>
            </p:spPr>
            <p:txBody>
              <a:bodyPr wrap="square" rtlCol="0">
                <a:spAutoFit/>
              </a:bodyPr>
              <a:lstStyle/>
              <a:p>
                <a:pPr algn="l"/>
                <a14:m>
                  <m:oMath xmlns:m="http://schemas.openxmlformats.org/officeDocument/2006/math">
                    <m:r>
                      <a:rPr lang="en-US" sz="2000" i="1" dirty="0" smtClean="0">
                        <a:latin typeface="Cambria Math" panose="02040503050406030204" pitchFamily="18" charset="0"/>
                      </a:rPr>
                      <m:t>𝑓</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𝑛</m:t>
                        </m:r>
                      </m:e>
                    </m:d>
                  </m:oMath>
                </a14:m>
                <a:r>
                  <a:rPr lang="en-US" sz="2000" dirty="0"/>
                  <a:t> is number of trees with </a:t>
                </a:r>
                <a14:m>
                  <m:oMath xmlns:m="http://schemas.openxmlformats.org/officeDocument/2006/math">
                    <m:r>
                      <a:rPr lang="en-US" sz="2000" i="1" dirty="0" smtClean="0">
                        <a:latin typeface="Cambria Math" panose="02040503050406030204" pitchFamily="18" charset="0"/>
                      </a:rPr>
                      <m:t>𝑛</m:t>
                    </m:r>
                  </m:oMath>
                </a14:m>
                <a:r>
                  <a:rPr lang="en-US" sz="2000" dirty="0"/>
                  <a:t> distinct nodes</a:t>
                </a:r>
              </a:p>
            </p:txBody>
          </p:sp>
        </mc:Choice>
        <mc:Fallback>
          <p:sp>
            <p:nvSpPr>
              <p:cNvPr id="6" name="TextBox 5"/>
              <p:cNvSpPr txBox="1">
                <a:spLocks noRot="1" noChangeAspect="1" noMove="1" noResize="1" noEditPoints="1" noAdjustHandles="1" noChangeArrowheads="1" noChangeShapeType="1" noTextEdit="1"/>
              </p:cNvSpPr>
              <p:nvPr/>
            </p:nvSpPr>
            <p:spPr>
              <a:xfrm>
                <a:off x="2932509" y="2878890"/>
                <a:ext cx="5417403" cy="400110"/>
              </a:xfrm>
              <a:prstGeom prst="rect">
                <a:avLst/>
              </a:prstGeom>
              <a:blipFill>
                <a:blip r:embed="rId3"/>
                <a:stretch>
                  <a:fillRect l="-450" t="-6061" b="-2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81000" y="3657600"/>
                <a:ext cx="8229460" cy="707886"/>
              </a:xfrm>
              <a:prstGeom prst="rect">
                <a:avLst/>
              </a:prstGeom>
              <a:noFill/>
            </p:spPr>
            <p:txBody>
              <a:bodyPr wrap="square" rtlCol="0">
                <a:spAutoFit/>
              </a:bodyPr>
              <a:lstStyle/>
              <a:p>
                <a:pPr algn="just"/>
                <a:r>
                  <a:rPr lang="en-US" sz="2000" dirty="0"/>
                  <a:t>If </a:t>
                </a:r>
                <a14:m>
                  <m:oMath xmlns:m="http://schemas.openxmlformats.org/officeDocument/2006/math">
                    <m:r>
                      <a:rPr lang="en-US" sz="2000" i="1" dirty="0" smtClean="0">
                        <a:latin typeface="Cambria Math" panose="02040503050406030204" pitchFamily="18" charset="0"/>
                      </a:rPr>
                      <m:t>𝑟</m:t>
                    </m:r>
                  </m:oMath>
                </a14:m>
                <a:r>
                  <a:rPr lang="en-US" sz="2000" dirty="0"/>
                  <a:t> is a root of BST, it will be </a:t>
                </a:r>
                <a14:m>
                  <m:oMath xmlns:m="http://schemas.openxmlformats.org/officeDocument/2006/math">
                    <m:r>
                      <a:rPr lang="en-US" sz="2000" b="0" i="1" dirty="0" smtClean="0">
                        <a:latin typeface="Cambria Math" panose="02040503050406030204" pitchFamily="18" charset="0"/>
                      </a:rPr>
                      <m:t>𝑟</m:t>
                    </m:r>
                    <m:r>
                      <a:rPr lang="en-US" sz="2000" i="1" dirty="0" smtClean="0">
                        <a:latin typeface="Cambria Math" panose="02040503050406030204" pitchFamily="18" charset="0"/>
                      </a:rPr>
                      <m:t>−1</m:t>
                    </m:r>
                  </m:oMath>
                </a14:m>
                <a:r>
                  <a:rPr lang="en-US" sz="2000" dirty="0"/>
                  <a:t> nodes at the left side and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m:t>
                    </m:r>
                    <m:r>
                      <a:rPr lang="en-US" sz="2000" i="1" dirty="0" smtClean="0">
                        <a:latin typeface="Cambria Math" panose="02040503050406030204" pitchFamily="18" charset="0"/>
                      </a:rPr>
                      <m:t>𝑟</m:t>
                    </m:r>
                  </m:oMath>
                </a14:m>
                <a:r>
                  <a:rPr lang="en-US" sz="2000" dirty="0"/>
                  <a:t> nodes at the right node of root </a:t>
                </a:r>
                <a14:m>
                  <m:oMath xmlns:m="http://schemas.openxmlformats.org/officeDocument/2006/math">
                    <m:r>
                      <a:rPr lang="en-US" sz="2000" i="1" dirty="0" smtClean="0">
                        <a:latin typeface="Cambria Math" panose="02040503050406030204" pitchFamily="18" charset="0"/>
                      </a:rPr>
                      <m:t>𝑟</m:t>
                    </m:r>
                  </m:oMath>
                </a14:m>
                <a:r>
                  <a:rPr lang="en-US" sz="2000" dirty="0"/>
                  <a:t>  </a:t>
                </a:r>
              </a:p>
            </p:txBody>
          </p:sp>
        </mc:Choice>
        <mc:Fallback>
          <p:sp>
            <p:nvSpPr>
              <p:cNvPr id="7" name="TextBox 6"/>
              <p:cNvSpPr txBox="1">
                <a:spLocks noRot="1" noChangeAspect="1" noMove="1" noResize="1" noEditPoints="1" noAdjustHandles="1" noChangeArrowheads="1" noChangeShapeType="1" noTextEdit="1"/>
              </p:cNvSpPr>
              <p:nvPr/>
            </p:nvSpPr>
            <p:spPr>
              <a:xfrm>
                <a:off x="381000" y="3657600"/>
                <a:ext cx="8229460" cy="707886"/>
              </a:xfrm>
              <a:prstGeom prst="rect">
                <a:avLst/>
              </a:prstGeom>
              <a:blipFill>
                <a:blip r:embed="rId4"/>
                <a:stretch>
                  <a:fillRect l="-815" t="-3448" b="-15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381000" y="4429103"/>
                <a:ext cx="8229460" cy="400110"/>
              </a:xfrm>
              <a:prstGeom prst="rect">
                <a:avLst/>
              </a:prstGeom>
            </p:spPr>
            <p:txBody>
              <a:bodyPr wrap="square">
                <a:spAutoFit/>
              </a:bodyPr>
              <a:lstStyle/>
              <a:p>
                <a:pPr algn="l"/>
                <a:r>
                  <a:rPr lang="en-US" sz="2000" dirty="0"/>
                  <a:t>Then total BST can be made if </a:t>
                </a:r>
                <a14:m>
                  <m:oMath xmlns:m="http://schemas.openxmlformats.org/officeDocument/2006/math">
                    <m:r>
                      <a:rPr lang="en-US" sz="2000" i="1" dirty="0" smtClean="0">
                        <a:latin typeface="Cambria Math" panose="02040503050406030204" pitchFamily="18" charset="0"/>
                      </a:rPr>
                      <m:t>𝑟</m:t>
                    </m:r>
                  </m:oMath>
                </a14:m>
                <a:r>
                  <a:rPr lang="en-US" sz="2000" dirty="0"/>
                  <a:t> is the root of BST is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𝑟</m:t>
                    </m:r>
                    <m:r>
                      <a:rPr lang="en-US" sz="2000" i="1" dirty="0" smtClean="0">
                        <a:latin typeface="Cambria Math" panose="02040503050406030204" pitchFamily="18" charset="0"/>
                      </a:rPr>
                      <m:t>−1)∙</m:t>
                    </m:r>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r>
                      <a:rPr lang="en-US" sz="2000" i="1" dirty="0" smtClean="0">
                        <a:latin typeface="Cambria Math" panose="02040503050406030204" pitchFamily="18" charset="0"/>
                      </a:rPr>
                      <m:t>𝑟</m:t>
                    </m:r>
                    <m:r>
                      <a:rPr lang="en-US" sz="2000" i="1" dirty="0" smtClean="0">
                        <a:latin typeface="Cambria Math" panose="02040503050406030204" pitchFamily="18" charset="0"/>
                      </a:rPr>
                      <m:t>)</m:t>
                    </m:r>
                  </m:oMath>
                </a14:m>
                <a:endParaRPr lang="en-US" sz="2000" dirty="0"/>
              </a:p>
            </p:txBody>
          </p:sp>
        </mc:Choice>
        <mc:Fallback>
          <p:sp>
            <p:nvSpPr>
              <p:cNvPr id="8" name="Rectangle 7"/>
              <p:cNvSpPr>
                <a:spLocks noRot="1" noChangeAspect="1" noMove="1" noResize="1" noEditPoints="1" noAdjustHandles="1" noChangeArrowheads="1" noChangeShapeType="1" noTextEdit="1"/>
              </p:cNvSpPr>
              <p:nvPr/>
            </p:nvSpPr>
            <p:spPr>
              <a:xfrm>
                <a:off x="381000" y="4429103"/>
                <a:ext cx="8229460" cy="400110"/>
              </a:xfrm>
              <a:prstGeom prst="rect">
                <a:avLst/>
              </a:prstGeom>
              <a:blipFill>
                <a:blip r:embed="rId5"/>
                <a:stretch>
                  <a:fillRect l="-815" t="-7692" b="-2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81000" y="5070951"/>
                <a:ext cx="8229460" cy="400110"/>
              </a:xfrm>
              <a:prstGeom prst="rect">
                <a:avLst/>
              </a:prstGeom>
            </p:spPr>
            <p:txBody>
              <a:bodyPr wrap="square">
                <a:spAutoFit/>
              </a:bodyPr>
              <a:lstStyle/>
              <a:p>
                <a:pPr algn="l"/>
                <a:r>
                  <a:rPr lang="en-US" sz="2000" dirty="0"/>
                  <a:t>The </a:t>
                </a:r>
                <a14:m>
                  <m:oMath xmlns:m="http://schemas.openxmlformats.org/officeDocument/2006/math">
                    <m:r>
                      <a:rPr lang="en-US" sz="2000" i="1" dirty="0" smtClean="0">
                        <a:latin typeface="Cambria Math" panose="02040503050406030204" pitchFamily="18" charset="0"/>
                      </a:rPr>
                      <m:t>𝑟</m:t>
                    </m:r>
                  </m:oMath>
                </a14:m>
                <a:r>
                  <a:rPr lang="en-US" sz="2000" dirty="0"/>
                  <a:t> could be </a:t>
                </a:r>
                <a14:m>
                  <m:oMath xmlns:m="http://schemas.openxmlformats.org/officeDocument/2006/math">
                    <m:r>
                      <a:rPr lang="en-US" sz="2000" i="1" dirty="0" smtClean="0">
                        <a:latin typeface="Cambria Math" panose="02040503050406030204" pitchFamily="18" charset="0"/>
                      </a:rPr>
                      <m:t>1,2,…</m:t>
                    </m:r>
                    <m:r>
                      <a:rPr lang="en-US" sz="2000" i="1" dirty="0" smtClean="0">
                        <a:latin typeface="Cambria Math" panose="02040503050406030204" pitchFamily="18" charset="0"/>
                      </a:rPr>
                      <m:t>𝑛</m:t>
                    </m:r>
                  </m:oMath>
                </a14:m>
                <a:r>
                  <a:rPr lang="en-US" sz="2000" dirty="0"/>
                  <a:t>   then</a:t>
                </a:r>
              </a:p>
            </p:txBody>
          </p:sp>
        </mc:Choice>
        <mc:Fallback>
          <p:sp>
            <p:nvSpPr>
              <p:cNvPr id="9" name="Rectangle 8"/>
              <p:cNvSpPr>
                <a:spLocks noRot="1" noChangeAspect="1" noMove="1" noResize="1" noEditPoints="1" noAdjustHandles="1" noChangeArrowheads="1" noChangeShapeType="1" noTextEdit="1"/>
              </p:cNvSpPr>
              <p:nvPr/>
            </p:nvSpPr>
            <p:spPr>
              <a:xfrm>
                <a:off x="381000" y="5070951"/>
                <a:ext cx="8229460" cy="400110"/>
              </a:xfrm>
              <a:prstGeom prst="rect">
                <a:avLst/>
              </a:prstGeom>
              <a:blipFill>
                <a:blip r:embed="rId6"/>
                <a:stretch>
                  <a:fillRect l="-815" t="-7692" b="-2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4114800" y="4864139"/>
                <a:ext cx="3221138" cy="84702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𝑓</m:t>
                      </m:r>
                      <m:r>
                        <a:rPr lang="en-US" dirty="0">
                          <a:latin typeface="Cambria Math" panose="02040503050406030204" pitchFamily="18" charset="0"/>
                        </a:rPr>
                        <m:t>(</m:t>
                      </m:r>
                      <m:r>
                        <m:rPr>
                          <m:sty m:val="p"/>
                        </m:rPr>
                        <a:rPr lang="en-US" dirty="0">
                          <a:latin typeface="Cambria Math" panose="02040503050406030204" pitchFamily="18" charset="0"/>
                        </a:rPr>
                        <m:t>n</m:t>
                      </m:r>
                      <m:r>
                        <a:rPr lang="en-US" dirty="0">
                          <a:latin typeface="Cambria Math" panose="02040503050406030204" pitchFamily="18" charset="0"/>
                        </a:rPr>
                        <m:t>)=</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𝑟</m:t>
                          </m:r>
                          <m:r>
                            <a:rPr lang="en-US" i="1" dirty="0">
                              <a:latin typeface="Cambria Math" panose="02040503050406030204" pitchFamily="18" charset="0"/>
                            </a:rPr>
                            <m:t>=1</m:t>
                          </m:r>
                        </m:sub>
                        <m:sup>
                          <m:r>
                            <a:rPr lang="en-US" i="1" dirty="0">
                              <a:latin typeface="Cambria Math" panose="02040503050406030204" pitchFamily="18" charset="0"/>
                            </a:rPr>
                            <m:t>𝑛</m:t>
                          </m:r>
                        </m:sup>
                        <m:e>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𝑟</m:t>
                              </m:r>
                              <m:r>
                                <a:rPr lang="en-US" i="1" dirty="0">
                                  <a:latin typeface="Cambria Math" panose="02040503050406030204" pitchFamily="18" charset="0"/>
                                </a:rPr>
                                <m:t>−1</m:t>
                              </m:r>
                            </m:e>
                          </m:d>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e>
                      </m:nary>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4114800" y="4864139"/>
                <a:ext cx="3221138" cy="84702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026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r>
              <a:rPr lang="en-US" sz="3600" b="1" dirty="0"/>
              <a:t> Deleting a node at BST</a:t>
            </a:r>
            <a:endParaRPr lang="en-US" altLang="en-US" sz="3600" b="1" dirty="0"/>
          </a:p>
        </p:txBody>
      </p:sp>
      <p:pic>
        <p:nvPicPr>
          <p:cNvPr id="61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2338526"/>
            <a:ext cx="3733800" cy="3915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667000"/>
            <a:ext cx="33528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52500" y="1767026"/>
            <a:ext cx="3276600" cy="461665"/>
          </a:xfrm>
          <a:prstGeom prst="rect">
            <a:avLst/>
          </a:prstGeom>
          <a:noFill/>
        </p:spPr>
        <p:txBody>
          <a:bodyPr wrap="square" rtlCol="0">
            <a:spAutoFit/>
          </a:bodyPr>
          <a:lstStyle/>
          <a:p>
            <a:r>
              <a:rPr lang="en-US" sz="2400" dirty="0"/>
              <a:t>Deleting Node leaf 16</a:t>
            </a:r>
          </a:p>
        </p:txBody>
      </p:sp>
    </p:spTree>
    <p:extLst>
      <p:ext uri="{BB962C8B-B14F-4D97-AF65-F5344CB8AC3E}">
        <p14:creationId xmlns:p14="http://schemas.microsoft.com/office/powerpoint/2010/main" val="366480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r>
              <a:rPr lang="en-US" sz="3600" b="1" dirty="0"/>
              <a:t> Deleting a node at BST</a:t>
            </a:r>
            <a:endParaRPr lang="en-US" altLang="en-US" sz="3600" b="1" dirty="0"/>
          </a:p>
        </p:txBody>
      </p:sp>
      <p:pic>
        <p:nvPicPr>
          <p:cNvPr id="61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41086"/>
            <a:ext cx="4038600" cy="3677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457200" y="1912917"/>
            <a:ext cx="4800600" cy="461665"/>
          </a:xfrm>
          <a:prstGeom prst="rect">
            <a:avLst/>
          </a:prstGeom>
          <a:noFill/>
        </p:spPr>
        <p:txBody>
          <a:bodyPr wrap="square" rtlCol="0">
            <a:spAutoFit/>
          </a:bodyPr>
          <a:lstStyle/>
          <a:p>
            <a:pPr algn="ctr"/>
            <a:r>
              <a:rPr lang="en-US" sz="2400" dirty="0"/>
              <a:t>Deleting Node 25 has one child</a:t>
            </a:r>
          </a:p>
        </p:txBody>
      </p:sp>
      <p:pic>
        <p:nvPicPr>
          <p:cNvPr id="61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374582"/>
            <a:ext cx="3581400" cy="374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1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74581"/>
            <a:ext cx="3200400" cy="3909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1912917"/>
            <a:ext cx="4800600" cy="461665"/>
          </a:xfrm>
          <a:prstGeom prst="rect">
            <a:avLst/>
          </a:prstGeom>
          <a:noFill/>
        </p:spPr>
        <p:txBody>
          <a:bodyPr wrap="square" rtlCol="0">
            <a:spAutoFit/>
          </a:bodyPr>
          <a:lstStyle/>
          <a:p>
            <a:pPr algn="ctr"/>
            <a:r>
              <a:rPr lang="en-US" sz="2400" dirty="0"/>
              <a:t>Deleting Node 5 has two </a:t>
            </a:r>
            <a:r>
              <a:rPr lang="en-US" sz="2400" dirty="0" err="1"/>
              <a:t>childs</a:t>
            </a:r>
            <a:endParaRPr lang="en-US" sz="2400"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514600"/>
            <a:ext cx="295275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752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Binary Tree</a:t>
            </a:r>
          </a:p>
        </p:txBody>
      </p:sp>
      <p:sp>
        <p:nvSpPr>
          <p:cNvPr id="4" name="Rectangle 3"/>
          <p:cNvSpPr/>
          <p:nvPr/>
        </p:nvSpPr>
        <p:spPr>
          <a:xfrm>
            <a:off x="381000" y="1828800"/>
            <a:ext cx="8382000" cy="3785652"/>
          </a:xfrm>
          <a:prstGeom prst="rect">
            <a:avLst/>
          </a:prstGeom>
        </p:spPr>
        <p:txBody>
          <a:bodyPr wrap="square">
            <a:spAutoFit/>
          </a:bodyPr>
          <a:lstStyle/>
          <a:p>
            <a:pPr algn="just"/>
            <a:r>
              <a:rPr lang="en-US" sz="2400" dirty="0"/>
              <a:t>A binary tree is made of nodes, where each node contains a "left" reference, a "right" reference, and a data element. The topmost node in the tree is called the root. Every node (excluding a root) in a tree is connected by a directed edge from exactly one other node. This node is called a parent. On the other hand, each node can be connected to arbitrary number of nodes, called children. Nodes with no children are called leaves, or external nodes. Nodes which are not leaves are called internal nodes. Nodes with the same parent are called siblings.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67952"/>
            <a:ext cx="4278886" cy="385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45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r>
              <a:rPr lang="en-US" sz="3600" b="1" dirty="0"/>
              <a:t> Deleting a node at BST</a:t>
            </a:r>
            <a:endParaRPr lang="en-US" altLang="en-US" sz="3600" b="1" dirty="0"/>
          </a:p>
        </p:txBody>
      </p:sp>
      <mc:AlternateContent xmlns:mc="http://schemas.openxmlformats.org/markup-compatibility/2006" xmlns:a14="http://schemas.microsoft.com/office/drawing/2010/main">
        <mc:Choice Requires="a14">
          <p:sp>
            <p:nvSpPr>
              <p:cNvPr id="2" name="Rectangle 1"/>
              <p:cNvSpPr/>
              <p:nvPr/>
            </p:nvSpPr>
            <p:spPr>
              <a:xfrm>
                <a:off x="533400" y="1818630"/>
                <a:ext cx="8229600" cy="4401205"/>
              </a:xfrm>
              <a:prstGeom prst="rect">
                <a:avLst/>
              </a:prstGeom>
            </p:spPr>
            <p:txBody>
              <a:bodyPr wrap="square">
                <a:spAutoFit/>
              </a:bodyPr>
              <a:lstStyle/>
              <a:p>
                <a:pPr algn="l">
                  <a:tabLst>
                    <a:tab pos="8001000" algn="r"/>
                  </a:tabLst>
                </a:pPr>
                <a:r>
                  <a:rPr lang="en-US" sz="2000" dirty="0">
                    <a:solidFill>
                      <a:schemeClr val="tx1"/>
                    </a:solidFill>
                  </a:rPr>
                  <a:t>Tree_Delete(</a:t>
                </a:r>
                <a:r>
                  <a:rPr lang="en-US" sz="2000" dirty="0" err="1">
                    <a:solidFill>
                      <a:schemeClr val="tx1"/>
                    </a:solidFill>
                  </a:rPr>
                  <a:t>T,z</a:t>
                </a:r>
                <a:r>
                  <a:rPr lang="en-US" sz="2000" dirty="0">
                    <a:solidFill>
                      <a:schemeClr val="tx1"/>
                    </a:solidFill>
                  </a:rPr>
                  <a:t>)       	** </a:t>
                </a:r>
                <a:r>
                  <a:rPr lang="en-US" sz="2000" dirty="0" err="1">
                    <a:solidFill>
                      <a:schemeClr val="tx1"/>
                    </a:solidFill>
                  </a:rPr>
                  <a:t>Mendelete</a:t>
                </a:r>
                <a:r>
                  <a:rPr lang="en-US" sz="2000" dirty="0">
                    <a:solidFill>
                      <a:schemeClr val="tx1"/>
                    </a:solidFill>
                  </a:rPr>
                  <a:t> node z </a:t>
                </a:r>
                <a:r>
                  <a:rPr lang="en-US" sz="2000" dirty="0" err="1">
                    <a:solidFill>
                      <a:schemeClr val="tx1"/>
                    </a:solidFill>
                  </a:rPr>
                  <a:t>dari</a:t>
                </a:r>
                <a:r>
                  <a:rPr lang="en-US" sz="2000" dirty="0">
                    <a:solidFill>
                      <a:schemeClr val="tx1"/>
                    </a:solidFill>
                  </a:rPr>
                  <a:t> Tree T</a:t>
                </a:r>
              </a:p>
              <a:p>
                <a:pPr lvl="0" algn="l"/>
                <a:r>
                  <a:rPr lang="en-US" sz="2000" dirty="0">
                    <a:solidFill>
                      <a:schemeClr val="tx1"/>
                    </a:solidFill>
                  </a:rPr>
                  <a:t>If  </a:t>
                </a:r>
                <a14:m>
                  <m:oMath xmlns:m="http://schemas.openxmlformats.org/officeDocument/2006/math">
                    <m:r>
                      <a:rPr lang="en-US" sz="2000" i="1" dirty="0" smtClean="0">
                        <a:solidFill>
                          <a:schemeClr val="tx1"/>
                        </a:solidFill>
                        <a:latin typeface="Cambria Math"/>
                      </a:rPr>
                      <m:t>𝑙𝑒𝑓𝑡</m:t>
                    </m:r>
                    <m:r>
                      <a:rPr lang="en-US" sz="2000" i="1" dirty="0" smtClean="0">
                        <a:solidFill>
                          <a:schemeClr val="tx1"/>
                        </a:solidFill>
                        <a:latin typeface="Cambria Math"/>
                      </a:rPr>
                      <m:t>[</m:t>
                    </m:r>
                    <m:r>
                      <a:rPr lang="en-US" sz="2000" i="1" dirty="0" smtClean="0">
                        <a:solidFill>
                          <a:schemeClr val="tx1"/>
                        </a:solidFill>
                        <a:latin typeface="Cambria Math"/>
                      </a:rPr>
                      <m:t>𝑧</m:t>
                    </m:r>
                    <m:r>
                      <a:rPr lang="en-US" sz="2000" i="1" dirty="0" smtClean="0">
                        <a:solidFill>
                          <a:schemeClr val="tx1"/>
                        </a:solidFill>
                        <a:latin typeface="Cambria Math"/>
                      </a:rPr>
                      <m:t>] =  </m:t>
                    </m:r>
                    <m:r>
                      <a:rPr lang="en-US" sz="2000" i="1" dirty="0" smtClean="0">
                        <a:solidFill>
                          <a:schemeClr val="tx1"/>
                        </a:solidFill>
                        <a:latin typeface="Cambria Math"/>
                      </a:rPr>
                      <m:t>𝑁𝐼𝐿</m:t>
                    </m:r>
                  </m:oMath>
                </a14:m>
                <a:r>
                  <a:rPr lang="en-US" sz="2000" dirty="0">
                    <a:solidFill>
                      <a:schemeClr val="tx1"/>
                    </a:solidFill>
                  </a:rPr>
                  <a:t> or </a:t>
                </a:r>
                <a14:m>
                  <m:oMath xmlns:m="http://schemas.openxmlformats.org/officeDocument/2006/math">
                    <m:r>
                      <a:rPr lang="en-US" sz="2000" i="1" dirty="0" smtClean="0">
                        <a:solidFill>
                          <a:schemeClr val="tx1"/>
                        </a:solidFill>
                        <a:latin typeface="Cambria Math"/>
                      </a:rPr>
                      <m:t>𝑟𝑖𝑔h𝑡</m:t>
                    </m:r>
                    <m:r>
                      <a:rPr lang="en-US" sz="2000" i="1" dirty="0" smtClean="0">
                        <a:solidFill>
                          <a:schemeClr val="tx1"/>
                        </a:solidFill>
                        <a:latin typeface="Cambria Math"/>
                      </a:rPr>
                      <m:t>[</m:t>
                    </m:r>
                    <m:r>
                      <a:rPr lang="en-US" sz="2000" i="1" dirty="0" smtClean="0">
                        <a:solidFill>
                          <a:schemeClr val="tx1"/>
                        </a:solidFill>
                        <a:latin typeface="Cambria Math"/>
                      </a:rPr>
                      <m:t>𝑧</m:t>
                    </m:r>
                    <m:r>
                      <a:rPr lang="en-US" sz="2000" i="1" dirty="0" smtClean="0">
                        <a:solidFill>
                          <a:schemeClr val="tx1"/>
                        </a:solidFill>
                        <a:latin typeface="Cambria Math"/>
                      </a:rPr>
                      <m:t>] = </m:t>
                    </m:r>
                    <m:r>
                      <a:rPr lang="en-US" sz="2000" i="1" dirty="0" smtClean="0">
                        <a:solidFill>
                          <a:schemeClr val="tx1"/>
                        </a:solidFill>
                        <a:latin typeface="Cambria Math"/>
                      </a:rPr>
                      <m:t>𝑁𝐼𝐿</m:t>
                    </m:r>
                  </m:oMath>
                </a14:m>
                <a:r>
                  <a:rPr lang="en-US" sz="2000" dirty="0">
                    <a:solidFill>
                      <a:schemeClr val="tx1"/>
                    </a:solidFill>
                  </a:rPr>
                  <a:t> Then </a:t>
                </a:r>
                <a14:m>
                  <m:oMath xmlns:m="http://schemas.openxmlformats.org/officeDocument/2006/math">
                    <m:r>
                      <a:rPr lang="en-US" sz="2000" i="1" dirty="0" smtClean="0">
                        <a:solidFill>
                          <a:schemeClr val="tx1"/>
                        </a:solidFill>
                        <a:latin typeface="Cambria Math"/>
                      </a:rPr>
                      <m:t>𝑦</m:t>
                    </m:r>
                    <m:r>
                      <a:rPr lang="en-US" sz="2000" i="1" dirty="0" smtClean="0">
                        <a:solidFill>
                          <a:schemeClr val="tx1"/>
                        </a:solidFill>
                        <a:latin typeface="Cambria Math"/>
                      </a:rPr>
                      <m:t> = </m:t>
                    </m:r>
                    <m:r>
                      <a:rPr lang="en-US" sz="2000" i="1" dirty="0" smtClean="0">
                        <a:solidFill>
                          <a:schemeClr val="tx1"/>
                        </a:solidFill>
                        <a:latin typeface="Cambria Math"/>
                      </a:rPr>
                      <m:t>𝑧</m:t>
                    </m:r>
                  </m:oMath>
                </a14:m>
                <a:endParaRPr lang="en-US" sz="2000" dirty="0">
                  <a:solidFill>
                    <a:schemeClr val="tx1"/>
                  </a:solidFill>
                </a:endParaRPr>
              </a:p>
              <a:p>
                <a:pPr lvl="0" algn="l"/>
                <a:r>
                  <a:rPr lang="en-US" sz="2000" dirty="0">
                    <a:solidFill>
                      <a:schemeClr val="tx1"/>
                    </a:solidFill>
                  </a:rPr>
                  <a:t>else </a:t>
                </a:r>
                <a14:m>
                  <m:oMath xmlns:m="http://schemas.openxmlformats.org/officeDocument/2006/math">
                    <m:r>
                      <a:rPr lang="en-US" sz="2000" i="1" dirty="0" smtClean="0">
                        <a:solidFill>
                          <a:schemeClr val="tx1"/>
                        </a:solidFill>
                        <a:latin typeface="Cambria Math"/>
                      </a:rPr>
                      <m:t>𝑦</m:t>
                    </m:r>
                    <m:r>
                      <a:rPr lang="en-US" sz="2000" i="1" dirty="0" smtClean="0">
                        <a:solidFill>
                          <a:schemeClr val="tx1"/>
                        </a:solidFill>
                        <a:latin typeface="Cambria Math"/>
                      </a:rPr>
                      <m:t> = </m:t>
                    </m:r>
                    <m:r>
                      <a:rPr lang="en-US" sz="2000" i="1" dirty="0" err="1">
                        <a:solidFill>
                          <a:schemeClr val="tx1"/>
                        </a:solidFill>
                        <a:latin typeface="Cambria Math"/>
                      </a:rPr>
                      <m:t>𝑇𝑟𝑒𝑒</m:t>
                    </m:r>
                    <m:r>
                      <a:rPr lang="en-US" sz="2000" i="1" dirty="0" err="1">
                        <a:solidFill>
                          <a:schemeClr val="tx1"/>
                        </a:solidFill>
                        <a:latin typeface="Cambria Math"/>
                      </a:rPr>
                      <m:t>_</m:t>
                    </m:r>
                    <m:r>
                      <a:rPr lang="en-US" sz="2000" i="1" dirty="0" err="1">
                        <a:solidFill>
                          <a:schemeClr val="tx1"/>
                        </a:solidFill>
                        <a:latin typeface="Cambria Math"/>
                      </a:rPr>
                      <m:t>𝑆𝑢𝑐𝑐𝑒𝑠𝑠𝑜𝑟</m:t>
                    </m:r>
                    <m:r>
                      <a:rPr lang="en-US" sz="2000" i="1" dirty="0">
                        <a:solidFill>
                          <a:schemeClr val="tx1"/>
                        </a:solidFill>
                        <a:latin typeface="Cambria Math"/>
                      </a:rPr>
                      <m:t>(</m:t>
                    </m:r>
                    <m:r>
                      <a:rPr lang="en-US" sz="2000" i="1" dirty="0">
                        <a:solidFill>
                          <a:schemeClr val="tx1"/>
                        </a:solidFill>
                        <a:latin typeface="Cambria Math"/>
                      </a:rPr>
                      <m:t>𝑧</m:t>
                    </m:r>
                    <m:r>
                      <a:rPr lang="en-US" sz="2000" i="1" dirty="0">
                        <a:solidFill>
                          <a:schemeClr val="tx1"/>
                        </a:solidFill>
                        <a:latin typeface="Cambria Math"/>
                      </a:rPr>
                      <m:t>)</m:t>
                    </m:r>
                  </m:oMath>
                </a14:m>
                <a:endParaRPr lang="en-US" sz="2000" dirty="0">
                  <a:solidFill>
                    <a:schemeClr val="tx1"/>
                  </a:solidFill>
                </a:endParaRPr>
              </a:p>
              <a:p>
                <a:pPr lvl="0" algn="l"/>
                <a:endParaRPr lang="en-US" sz="1200" dirty="0">
                  <a:solidFill>
                    <a:schemeClr val="tx1"/>
                  </a:solidFill>
                </a:endParaRPr>
              </a:p>
              <a:p>
                <a:pPr lvl="0" algn="l"/>
                <a:r>
                  <a:rPr lang="en-US" sz="2000" dirty="0">
                    <a:solidFill>
                      <a:schemeClr val="tx1"/>
                    </a:solidFill>
                  </a:rPr>
                  <a:t>If </a:t>
                </a:r>
                <a14:m>
                  <m:oMath xmlns:m="http://schemas.openxmlformats.org/officeDocument/2006/math">
                    <m:r>
                      <a:rPr lang="en-US" sz="2000" i="1" dirty="0" smtClean="0">
                        <a:solidFill>
                          <a:schemeClr val="tx1"/>
                        </a:solidFill>
                        <a:latin typeface="Cambria Math"/>
                      </a:rPr>
                      <m:t>𝑙𝑒𝑓𝑡</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 ≠ </m:t>
                    </m:r>
                    <m:r>
                      <a:rPr lang="en-US" sz="2000" i="1" dirty="0" smtClean="0">
                        <a:solidFill>
                          <a:schemeClr val="tx1"/>
                        </a:solidFill>
                        <a:latin typeface="Cambria Math"/>
                      </a:rPr>
                      <m:t>𝑁𝐼𝐿</m:t>
                    </m:r>
                  </m:oMath>
                </a14:m>
                <a:r>
                  <a:rPr lang="en-US" sz="2000" dirty="0">
                    <a:solidFill>
                      <a:schemeClr val="tx1"/>
                    </a:solidFill>
                  </a:rPr>
                  <a:t>  Then </a:t>
                </a:r>
                <a14:m>
                  <m:oMath xmlns:m="http://schemas.openxmlformats.org/officeDocument/2006/math">
                    <m:r>
                      <a:rPr lang="en-US" sz="2000" i="1" dirty="0" smtClean="0">
                        <a:solidFill>
                          <a:schemeClr val="tx1"/>
                        </a:solidFill>
                        <a:latin typeface="Cambria Math"/>
                      </a:rPr>
                      <m:t>𝑥</m:t>
                    </m:r>
                    <m:r>
                      <a:rPr lang="en-US" sz="2000" i="1" dirty="0" smtClean="0">
                        <a:solidFill>
                          <a:schemeClr val="tx1"/>
                        </a:solidFill>
                        <a:latin typeface="Cambria Math"/>
                      </a:rPr>
                      <m:t> = </m:t>
                    </m:r>
                    <m:r>
                      <a:rPr lang="en-US" sz="2000" i="1" dirty="0" smtClean="0">
                        <a:solidFill>
                          <a:schemeClr val="tx1"/>
                        </a:solidFill>
                        <a:latin typeface="Cambria Math"/>
                      </a:rPr>
                      <m:t>𝑙𝑒𝑓𝑡</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m:t>
                    </m:r>
                  </m:oMath>
                </a14:m>
                <a:endParaRPr lang="en-US" sz="2000" dirty="0">
                  <a:solidFill>
                    <a:schemeClr val="tx1"/>
                  </a:solidFill>
                </a:endParaRPr>
              </a:p>
              <a:p>
                <a:pPr lvl="0" algn="l"/>
                <a:r>
                  <a:rPr lang="en-US" sz="2000" dirty="0">
                    <a:solidFill>
                      <a:schemeClr val="tx1"/>
                    </a:solidFill>
                  </a:rPr>
                  <a:t>else  </a:t>
                </a:r>
                <a14:m>
                  <m:oMath xmlns:m="http://schemas.openxmlformats.org/officeDocument/2006/math">
                    <m:r>
                      <a:rPr lang="en-US" sz="2000" i="1" dirty="0" smtClean="0">
                        <a:solidFill>
                          <a:schemeClr val="tx1"/>
                        </a:solidFill>
                        <a:latin typeface="Cambria Math"/>
                      </a:rPr>
                      <m:t>𝑥</m:t>
                    </m:r>
                    <m:r>
                      <a:rPr lang="en-US" sz="2000" i="1" dirty="0" smtClean="0">
                        <a:solidFill>
                          <a:schemeClr val="tx1"/>
                        </a:solidFill>
                        <a:latin typeface="Cambria Math"/>
                      </a:rPr>
                      <m:t> = </m:t>
                    </m:r>
                    <m:r>
                      <a:rPr lang="en-US" sz="2000" i="1" dirty="0" smtClean="0">
                        <a:solidFill>
                          <a:schemeClr val="tx1"/>
                        </a:solidFill>
                        <a:latin typeface="Cambria Math"/>
                      </a:rPr>
                      <m:t>𝑟𝑖𝑔h𝑡</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m:t>
                    </m:r>
                  </m:oMath>
                </a14:m>
                <a:endParaRPr lang="en-US" sz="2000" dirty="0">
                  <a:solidFill>
                    <a:schemeClr val="tx1"/>
                  </a:solidFill>
                </a:endParaRPr>
              </a:p>
              <a:p>
                <a:pPr lvl="0" algn="l"/>
                <a:endParaRPr lang="en-US" sz="1200" dirty="0">
                  <a:solidFill>
                    <a:schemeClr val="tx1"/>
                  </a:solidFill>
                </a:endParaRPr>
              </a:p>
              <a:p>
                <a:pPr lvl="0" algn="l"/>
                <a:r>
                  <a:rPr lang="en-US" sz="2000" dirty="0">
                    <a:solidFill>
                      <a:schemeClr val="tx1"/>
                    </a:solidFill>
                  </a:rPr>
                  <a:t>If </a:t>
                </a:r>
                <a14:m>
                  <m:oMath xmlns:m="http://schemas.openxmlformats.org/officeDocument/2006/math">
                    <m:r>
                      <a:rPr lang="en-US" sz="2000" i="1" dirty="0" smtClean="0">
                        <a:solidFill>
                          <a:schemeClr val="tx1"/>
                        </a:solidFill>
                        <a:latin typeface="Cambria Math"/>
                      </a:rPr>
                      <m:t>𝑥</m:t>
                    </m:r>
                    <m:r>
                      <a:rPr lang="en-US" sz="2000" i="1" dirty="0" smtClean="0">
                        <a:solidFill>
                          <a:schemeClr val="tx1"/>
                        </a:solidFill>
                        <a:latin typeface="Cambria Math"/>
                        <a:ea typeface="Cambria Math"/>
                      </a:rPr>
                      <m:t>≠</m:t>
                    </m:r>
                    <m:r>
                      <a:rPr lang="en-US" sz="2000" i="1" dirty="0" smtClean="0">
                        <a:solidFill>
                          <a:schemeClr val="tx1"/>
                        </a:solidFill>
                        <a:latin typeface="Cambria Math"/>
                      </a:rPr>
                      <m:t>𝑁𝐼𝐿</m:t>
                    </m:r>
                  </m:oMath>
                </a14:m>
                <a:r>
                  <a:rPr lang="en-US" sz="2000" dirty="0">
                    <a:solidFill>
                      <a:schemeClr val="tx1"/>
                    </a:solidFill>
                  </a:rPr>
                  <a:t>  Then </a:t>
                </a:r>
                <a14:m>
                  <m:oMath xmlns:m="http://schemas.openxmlformats.org/officeDocument/2006/math">
                    <m:r>
                      <a:rPr lang="en-US" sz="2000" i="1" dirty="0" smtClean="0">
                        <a:solidFill>
                          <a:schemeClr val="tx1"/>
                        </a:solidFill>
                        <a:latin typeface="Cambria Math"/>
                      </a:rPr>
                      <m:t>𝑝</m:t>
                    </m:r>
                    <m:r>
                      <a:rPr lang="en-US" sz="2000" i="1" dirty="0" smtClean="0">
                        <a:solidFill>
                          <a:schemeClr val="tx1"/>
                        </a:solidFill>
                        <a:latin typeface="Cambria Math"/>
                      </a:rPr>
                      <m:t>[</m:t>
                    </m:r>
                    <m:r>
                      <a:rPr lang="en-US" sz="2000" i="1" dirty="0" smtClean="0">
                        <a:solidFill>
                          <a:schemeClr val="tx1"/>
                        </a:solidFill>
                        <a:latin typeface="Cambria Math"/>
                      </a:rPr>
                      <m:t>𝑥</m:t>
                    </m:r>
                    <m:r>
                      <a:rPr lang="en-US" sz="2000" i="1" dirty="0" smtClean="0">
                        <a:solidFill>
                          <a:schemeClr val="tx1"/>
                        </a:solidFill>
                        <a:latin typeface="Cambria Math"/>
                      </a:rPr>
                      <m:t>] = </m:t>
                    </m:r>
                    <m:r>
                      <a:rPr lang="en-US" sz="2000" i="1" dirty="0" smtClean="0">
                        <a:solidFill>
                          <a:schemeClr val="tx1"/>
                        </a:solidFill>
                        <a:latin typeface="Cambria Math"/>
                      </a:rPr>
                      <m:t>𝑝</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m:t>
                    </m:r>
                  </m:oMath>
                </a14:m>
                <a:endParaRPr lang="en-US" sz="2000" dirty="0">
                  <a:solidFill>
                    <a:schemeClr val="tx1"/>
                  </a:solidFill>
                </a:endParaRPr>
              </a:p>
              <a:p>
                <a:pPr lvl="0" algn="l"/>
                <a:endParaRPr lang="en-US" sz="1200" dirty="0">
                  <a:solidFill>
                    <a:schemeClr val="tx1"/>
                  </a:solidFill>
                </a:endParaRPr>
              </a:p>
              <a:p>
                <a:pPr lvl="0" algn="l"/>
                <a:r>
                  <a:rPr lang="en-US" sz="2000" dirty="0">
                    <a:solidFill>
                      <a:schemeClr val="tx1"/>
                    </a:solidFill>
                  </a:rPr>
                  <a:t>If </a:t>
                </a:r>
                <a14:m>
                  <m:oMath xmlns:m="http://schemas.openxmlformats.org/officeDocument/2006/math">
                    <m:r>
                      <a:rPr lang="en-US" sz="2000" i="1" dirty="0" smtClean="0">
                        <a:solidFill>
                          <a:schemeClr val="tx1"/>
                        </a:solidFill>
                        <a:latin typeface="Cambria Math"/>
                      </a:rPr>
                      <m:t>𝑝</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 = </m:t>
                    </m:r>
                    <m:r>
                      <a:rPr lang="en-US" sz="2000" i="1" dirty="0" smtClean="0">
                        <a:solidFill>
                          <a:schemeClr val="tx1"/>
                        </a:solidFill>
                        <a:latin typeface="Cambria Math"/>
                      </a:rPr>
                      <m:t>𝑁𝐼𝐿</m:t>
                    </m:r>
                  </m:oMath>
                </a14:m>
                <a:r>
                  <a:rPr lang="en-US" sz="2000" dirty="0">
                    <a:solidFill>
                      <a:schemeClr val="tx1"/>
                    </a:solidFill>
                  </a:rPr>
                  <a:t> Then </a:t>
                </a:r>
                <a14:m>
                  <m:oMath xmlns:m="http://schemas.openxmlformats.org/officeDocument/2006/math">
                    <m:r>
                      <a:rPr lang="en-US" sz="2000" i="1" dirty="0" smtClean="0">
                        <a:solidFill>
                          <a:schemeClr val="tx1"/>
                        </a:solidFill>
                        <a:latin typeface="Cambria Math"/>
                      </a:rPr>
                      <m:t>𝑟𝑜𝑜𝑡</m:t>
                    </m:r>
                    <m:r>
                      <a:rPr lang="en-US" sz="2000" i="1" dirty="0" smtClean="0">
                        <a:solidFill>
                          <a:schemeClr val="tx1"/>
                        </a:solidFill>
                        <a:latin typeface="Cambria Math"/>
                      </a:rPr>
                      <m:t>[</m:t>
                    </m:r>
                    <m:r>
                      <a:rPr lang="en-US" sz="2000" i="1" dirty="0" smtClean="0">
                        <a:solidFill>
                          <a:schemeClr val="tx1"/>
                        </a:solidFill>
                        <a:latin typeface="Cambria Math"/>
                      </a:rPr>
                      <m:t>𝑇</m:t>
                    </m:r>
                    <m:r>
                      <a:rPr lang="en-US" sz="2000" i="1" dirty="0" smtClean="0">
                        <a:solidFill>
                          <a:schemeClr val="tx1"/>
                        </a:solidFill>
                        <a:latin typeface="Cambria Math"/>
                      </a:rPr>
                      <m:t>] = </m:t>
                    </m:r>
                    <m:r>
                      <a:rPr lang="en-US" sz="2000" i="1" dirty="0" smtClean="0">
                        <a:solidFill>
                          <a:schemeClr val="tx1"/>
                        </a:solidFill>
                        <a:latin typeface="Cambria Math"/>
                      </a:rPr>
                      <m:t>𝑥</m:t>
                    </m:r>
                  </m:oMath>
                </a14:m>
                <a:endParaRPr lang="en-US" sz="2000" dirty="0">
                  <a:solidFill>
                    <a:schemeClr val="tx1"/>
                  </a:solidFill>
                </a:endParaRPr>
              </a:p>
              <a:p>
                <a:pPr lvl="0" algn="l"/>
                <a:r>
                  <a:rPr lang="en-US" sz="2000" dirty="0">
                    <a:solidFill>
                      <a:schemeClr val="tx1"/>
                    </a:solidFill>
                  </a:rPr>
                  <a:t>else  if </a:t>
                </a:r>
                <a14:m>
                  <m:oMath xmlns:m="http://schemas.openxmlformats.org/officeDocument/2006/math">
                    <m:r>
                      <a:rPr lang="en-US" sz="2000" i="1" dirty="0" smtClean="0">
                        <a:solidFill>
                          <a:schemeClr val="tx1"/>
                        </a:solidFill>
                        <a:latin typeface="Cambria Math"/>
                      </a:rPr>
                      <m:t>𝑦</m:t>
                    </m:r>
                    <m:r>
                      <a:rPr lang="en-US" sz="2000" i="1" dirty="0" smtClean="0">
                        <a:solidFill>
                          <a:schemeClr val="tx1"/>
                        </a:solidFill>
                        <a:latin typeface="Cambria Math"/>
                      </a:rPr>
                      <m:t> =</m:t>
                    </m:r>
                    <m:r>
                      <a:rPr lang="en-US" sz="2000" i="1" dirty="0" smtClean="0">
                        <a:solidFill>
                          <a:schemeClr val="tx1"/>
                        </a:solidFill>
                        <a:latin typeface="Cambria Math"/>
                      </a:rPr>
                      <m:t>𝑙𝑒𝑓𝑡</m:t>
                    </m:r>
                    <m:r>
                      <a:rPr lang="en-US" sz="2000" i="1" dirty="0" smtClean="0">
                        <a:solidFill>
                          <a:schemeClr val="tx1"/>
                        </a:solidFill>
                        <a:latin typeface="Cambria Math"/>
                      </a:rPr>
                      <m:t>[</m:t>
                    </m:r>
                    <m:r>
                      <a:rPr lang="en-US" sz="2000" i="1" dirty="0" smtClean="0">
                        <a:solidFill>
                          <a:schemeClr val="tx1"/>
                        </a:solidFill>
                        <a:latin typeface="Cambria Math"/>
                      </a:rPr>
                      <m:t>𝑝</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m:t>
                    </m:r>
                  </m:oMath>
                </a14:m>
                <a:r>
                  <a:rPr lang="en-US" sz="2000" dirty="0">
                    <a:solidFill>
                      <a:schemeClr val="tx1"/>
                    </a:solidFill>
                  </a:rPr>
                  <a:t> Then </a:t>
                </a:r>
                <a14:m>
                  <m:oMath xmlns:m="http://schemas.openxmlformats.org/officeDocument/2006/math">
                    <m:r>
                      <a:rPr lang="en-US" sz="2000" i="1" dirty="0" smtClean="0">
                        <a:solidFill>
                          <a:schemeClr val="tx1"/>
                        </a:solidFill>
                        <a:latin typeface="Cambria Math"/>
                      </a:rPr>
                      <m:t>𝑙𝑒𝑓𝑡</m:t>
                    </m:r>
                    <m:r>
                      <a:rPr lang="en-US" sz="2000" i="1" dirty="0" smtClean="0">
                        <a:solidFill>
                          <a:schemeClr val="tx1"/>
                        </a:solidFill>
                        <a:latin typeface="Cambria Math"/>
                      </a:rPr>
                      <m:t>[</m:t>
                    </m:r>
                    <m:r>
                      <a:rPr lang="en-US" sz="2000" i="1" dirty="0" smtClean="0">
                        <a:solidFill>
                          <a:schemeClr val="tx1"/>
                        </a:solidFill>
                        <a:latin typeface="Cambria Math"/>
                      </a:rPr>
                      <m:t>𝑝</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 = </m:t>
                    </m:r>
                    <m:r>
                      <a:rPr lang="en-US" sz="2000" i="1" dirty="0" smtClean="0">
                        <a:solidFill>
                          <a:schemeClr val="tx1"/>
                        </a:solidFill>
                        <a:latin typeface="Cambria Math"/>
                      </a:rPr>
                      <m:t>𝑥</m:t>
                    </m:r>
                  </m:oMath>
                </a14:m>
                <a:endParaRPr lang="en-US" sz="2000" dirty="0">
                  <a:solidFill>
                    <a:schemeClr val="tx1"/>
                  </a:solidFill>
                </a:endParaRPr>
              </a:p>
              <a:p>
                <a:pPr lvl="0" algn="l"/>
                <a:r>
                  <a:rPr lang="en-US" sz="2000" dirty="0">
                    <a:solidFill>
                      <a:schemeClr val="tx1"/>
                    </a:solidFill>
                  </a:rPr>
                  <a:t>         else </a:t>
                </a:r>
                <a14:m>
                  <m:oMath xmlns:m="http://schemas.openxmlformats.org/officeDocument/2006/math">
                    <m:r>
                      <a:rPr lang="en-US" sz="2000" i="1" dirty="0" smtClean="0">
                        <a:solidFill>
                          <a:schemeClr val="tx1"/>
                        </a:solidFill>
                        <a:latin typeface="Cambria Math"/>
                      </a:rPr>
                      <m:t>𝑟𝑖𝑔h𝑡</m:t>
                    </m:r>
                    <m:r>
                      <a:rPr lang="en-US" sz="2000" i="1" dirty="0" smtClean="0">
                        <a:solidFill>
                          <a:schemeClr val="tx1"/>
                        </a:solidFill>
                        <a:latin typeface="Cambria Math"/>
                      </a:rPr>
                      <m:t>[</m:t>
                    </m:r>
                    <m:r>
                      <a:rPr lang="en-US" sz="2000" i="1" dirty="0" smtClean="0">
                        <a:solidFill>
                          <a:schemeClr val="tx1"/>
                        </a:solidFill>
                        <a:latin typeface="Cambria Math"/>
                      </a:rPr>
                      <m:t>𝑝</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 = </m:t>
                    </m:r>
                    <m:r>
                      <a:rPr lang="en-US" sz="2000" i="1" dirty="0" smtClean="0">
                        <a:solidFill>
                          <a:schemeClr val="tx1"/>
                        </a:solidFill>
                        <a:latin typeface="Cambria Math"/>
                      </a:rPr>
                      <m:t>𝑥</m:t>
                    </m:r>
                  </m:oMath>
                </a14:m>
                <a:endParaRPr lang="en-US" sz="2000" dirty="0">
                  <a:solidFill>
                    <a:schemeClr val="tx1"/>
                  </a:solidFill>
                </a:endParaRPr>
              </a:p>
              <a:p>
                <a:pPr lvl="0" algn="l"/>
                <a:endParaRPr lang="en-US" sz="1200" dirty="0">
                  <a:solidFill>
                    <a:schemeClr val="tx1"/>
                  </a:solidFill>
                </a:endParaRPr>
              </a:p>
              <a:p>
                <a:pPr lvl="0" algn="l"/>
                <a:r>
                  <a:rPr lang="en-US" sz="2000" dirty="0">
                    <a:solidFill>
                      <a:schemeClr val="tx1"/>
                    </a:solidFill>
                  </a:rPr>
                  <a:t>If </a:t>
                </a:r>
                <a14:m>
                  <m:oMath xmlns:m="http://schemas.openxmlformats.org/officeDocument/2006/math">
                    <m:r>
                      <a:rPr lang="en-US" sz="2000" i="1" dirty="0" smtClean="0">
                        <a:solidFill>
                          <a:schemeClr val="tx1"/>
                        </a:solidFill>
                        <a:latin typeface="Cambria Math"/>
                      </a:rPr>
                      <m:t>𝑦</m:t>
                    </m:r>
                    <m:r>
                      <a:rPr lang="en-US" sz="2000" i="1" dirty="0" smtClean="0">
                        <a:solidFill>
                          <a:schemeClr val="tx1"/>
                        </a:solidFill>
                        <a:latin typeface="Cambria Math"/>
                      </a:rPr>
                      <m:t> ≠ </m:t>
                    </m:r>
                    <m:r>
                      <a:rPr lang="en-US" sz="2000" i="1" dirty="0" smtClean="0">
                        <a:solidFill>
                          <a:schemeClr val="tx1"/>
                        </a:solidFill>
                        <a:latin typeface="Cambria Math"/>
                      </a:rPr>
                      <m:t>𝑧</m:t>
                    </m:r>
                  </m:oMath>
                </a14:m>
                <a:r>
                  <a:rPr lang="en-US" sz="2000" dirty="0">
                    <a:solidFill>
                      <a:schemeClr val="tx1"/>
                    </a:solidFill>
                  </a:rPr>
                  <a:t>  Then </a:t>
                </a:r>
                <a14:m>
                  <m:oMath xmlns:m="http://schemas.openxmlformats.org/officeDocument/2006/math">
                    <m:r>
                      <a:rPr lang="en-US" sz="2000" i="1" dirty="0" smtClean="0">
                        <a:solidFill>
                          <a:schemeClr val="tx1"/>
                        </a:solidFill>
                        <a:latin typeface="Cambria Math"/>
                      </a:rPr>
                      <m:t>𝑘𝑒𝑦</m:t>
                    </m:r>
                    <m:r>
                      <a:rPr lang="en-US" sz="2000" i="1" dirty="0" smtClean="0">
                        <a:solidFill>
                          <a:schemeClr val="tx1"/>
                        </a:solidFill>
                        <a:latin typeface="Cambria Math"/>
                      </a:rPr>
                      <m:t>[</m:t>
                    </m:r>
                    <m:r>
                      <a:rPr lang="en-US" sz="2000" i="1" dirty="0" smtClean="0">
                        <a:solidFill>
                          <a:schemeClr val="tx1"/>
                        </a:solidFill>
                        <a:latin typeface="Cambria Math"/>
                      </a:rPr>
                      <m:t>𝑧</m:t>
                    </m:r>
                    <m:r>
                      <a:rPr lang="en-US" sz="2000" i="1" dirty="0" smtClean="0">
                        <a:solidFill>
                          <a:schemeClr val="tx1"/>
                        </a:solidFill>
                        <a:latin typeface="Cambria Math"/>
                      </a:rPr>
                      <m:t>] = </m:t>
                    </m:r>
                    <m:r>
                      <a:rPr lang="en-US" sz="2000" i="1" dirty="0" smtClean="0">
                        <a:solidFill>
                          <a:schemeClr val="tx1"/>
                        </a:solidFill>
                        <a:latin typeface="Cambria Math"/>
                      </a:rPr>
                      <m:t>𝑘𝑒𝑦</m:t>
                    </m:r>
                    <m:r>
                      <a:rPr lang="en-US" sz="2000" i="1" dirty="0" smtClean="0">
                        <a:solidFill>
                          <a:schemeClr val="tx1"/>
                        </a:solidFill>
                        <a:latin typeface="Cambria Math"/>
                      </a:rPr>
                      <m:t>[</m:t>
                    </m:r>
                    <m:r>
                      <a:rPr lang="en-US" sz="2000" i="1" dirty="0" smtClean="0">
                        <a:solidFill>
                          <a:schemeClr val="tx1"/>
                        </a:solidFill>
                        <a:latin typeface="Cambria Math"/>
                      </a:rPr>
                      <m:t>𝑦</m:t>
                    </m:r>
                    <m:r>
                      <a:rPr lang="en-US" sz="2000" i="1" dirty="0" smtClean="0">
                        <a:solidFill>
                          <a:schemeClr val="tx1"/>
                        </a:solidFill>
                        <a:latin typeface="Cambria Math"/>
                      </a:rPr>
                      <m:t>]</m:t>
                    </m:r>
                  </m:oMath>
                </a14:m>
                <a:endParaRPr lang="en-US" sz="2000" dirty="0">
                  <a:solidFill>
                    <a:schemeClr val="tx1"/>
                  </a:solidFill>
                </a:endParaRPr>
              </a:p>
              <a:p>
                <a:pPr algn="l"/>
                <a:r>
                  <a:rPr lang="en-US" sz="2000" dirty="0">
                    <a:solidFill>
                      <a:schemeClr val="tx1"/>
                    </a:solidFill>
                  </a:rPr>
                  <a:t>Return y</a:t>
                </a:r>
                <a:r>
                  <a:rPr lang="en-US" sz="2400" dirty="0">
                    <a:solidFill>
                      <a:schemeClr val="tx1"/>
                    </a:solidFill>
                  </a:rPr>
                  <a:t> </a:t>
                </a:r>
              </a:p>
            </p:txBody>
          </p:sp>
        </mc:Choice>
        <mc:Fallback xmlns="">
          <p:sp>
            <p:nvSpPr>
              <p:cNvPr id="2" name="Rectangle 1"/>
              <p:cNvSpPr>
                <a:spLocks noRot="1" noChangeAspect="1" noMove="1" noResize="1" noEditPoints="1" noAdjustHandles="1" noChangeArrowheads="1" noChangeShapeType="1" noTextEdit="1"/>
              </p:cNvSpPr>
              <p:nvPr/>
            </p:nvSpPr>
            <p:spPr>
              <a:xfrm>
                <a:off x="533400" y="1818630"/>
                <a:ext cx="8229600" cy="4401205"/>
              </a:xfrm>
              <a:prstGeom prst="rect">
                <a:avLst/>
              </a:prstGeom>
              <a:blipFill rotWithShape="1">
                <a:blip r:embed="rId2"/>
                <a:stretch>
                  <a:fillRect l="-815" t="-554" r="-222"/>
                </a:stretch>
              </a:blipFill>
            </p:spPr>
            <p:txBody>
              <a:bodyPr/>
              <a:lstStyle/>
              <a:p>
                <a:r>
                  <a:rPr lang="en-US">
                    <a:noFill/>
                  </a:rPr>
                  <a:t> </a:t>
                </a:r>
              </a:p>
            </p:txBody>
          </p:sp>
        </mc:Fallback>
      </mc:AlternateContent>
    </p:spTree>
    <p:extLst>
      <p:ext uri="{BB962C8B-B14F-4D97-AF65-F5344CB8AC3E}">
        <p14:creationId xmlns:p14="http://schemas.microsoft.com/office/powerpoint/2010/main" val="1723003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Exercise 03</a:t>
            </a:r>
          </a:p>
        </p:txBody>
      </p:sp>
      <p:sp>
        <p:nvSpPr>
          <p:cNvPr id="4" name="Rectangle 3"/>
          <p:cNvSpPr/>
          <p:nvPr/>
        </p:nvSpPr>
        <p:spPr>
          <a:xfrm>
            <a:off x="533400" y="1943030"/>
            <a:ext cx="8153400" cy="3539430"/>
          </a:xfrm>
          <a:prstGeom prst="rect">
            <a:avLst/>
          </a:prstGeom>
        </p:spPr>
        <p:txBody>
          <a:bodyPr wrap="square">
            <a:spAutoFit/>
          </a:bodyPr>
          <a:lstStyle/>
          <a:p>
            <a:pPr algn="l"/>
            <a:r>
              <a:rPr lang="en-US" sz="2800" dirty="0"/>
              <a:t>Create a BST with this sequence</a:t>
            </a:r>
          </a:p>
          <a:p>
            <a:pPr algn="ctr"/>
            <a:endParaRPr lang="en-US" sz="2800" dirty="0"/>
          </a:p>
          <a:p>
            <a:pPr algn="ctr"/>
            <a:r>
              <a:rPr lang="en-US" sz="2800" dirty="0"/>
              <a:t>{15,5,3,12,10,6,7,13,16,20,18,23} </a:t>
            </a:r>
          </a:p>
          <a:p>
            <a:pPr algn="l"/>
            <a:endParaRPr lang="en-US" sz="2800" dirty="0"/>
          </a:p>
          <a:p>
            <a:pPr algn="l"/>
            <a:r>
              <a:rPr lang="en-US" sz="2800" dirty="0"/>
              <a:t>Restructure the BST if one of this node is deleted </a:t>
            </a:r>
          </a:p>
          <a:p>
            <a:pPr marL="1143000" indent="-571500" algn="l">
              <a:buFont typeface="+mj-lt"/>
              <a:buAutoNum type="alphaLcPeriod"/>
            </a:pPr>
            <a:r>
              <a:rPr lang="en-US" sz="2800" dirty="0"/>
              <a:t>13</a:t>
            </a:r>
          </a:p>
          <a:p>
            <a:pPr marL="1143000" indent="-571500" algn="l">
              <a:buFont typeface="+mj-lt"/>
              <a:buAutoNum type="alphaLcPeriod"/>
            </a:pPr>
            <a:r>
              <a:rPr lang="en-US" sz="2800" dirty="0"/>
              <a:t>16</a:t>
            </a:r>
          </a:p>
          <a:p>
            <a:pPr marL="1143000" indent="-571500" algn="l">
              <a:buFont typeface="+mj-lt"/>
              <a:buAutoNum type="alphaLcPeriod"/>
            </a:pPr>
            <a:r>
              <a:rPr lang="en-US" sz="2800" dirty="0"/>
              <a:t>6</a:t>
            </a:r>
          </a:p>
        </p:txBody>
      </p:sp>
    </p:spTree>
    <p:extLst>
      <p:ext uri="{BB962C8B-B14F-4D97-AF65-F5344CB8AC3E}">
        <p14:creationId xmlns:p14="http://schemas.microsoft.com/office/powerpoint/2010/main" val="2394008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Heap Tree</a:t>
            </a:r>
          </a:p>
        </p:txBody>
      </p:sp>
      <p:sp>
        <p:nvSpPr>
          <p:cNvPr id="5" name="Rectangle 4"/>
          <p:cNvSpPr/>
          <p:nvPr/>
        </p:nvSpPr>
        <p:spPr>
          <a:xfrm>
            <a:off x="381000" y="1828800"/>
            <a:ext cx="8305800" cy="4524315"/>
          </a:xfrm>
          <a:prstGeom prst="rect">
            <a:avLst/>
          </a:prstGeom>
        </p:spPr>
        <p:txBody>
          <a:bodyPr wrap="square">
            <a:spAutoFit/>
          </a:bodyPr>
          <a:lstStyle/>
          <a:p>
            <a:pPr lvl="0" algn="just"/>
            <a:r>
              <a:rPr lang="en-US" altLang="en-US" sz="2400" dirty="0">
                <a:latin typeface="Arial" pitchFamily="34" charset="0"/>
                <a:cs typeface="Arial" pitchFamily="34" charset="0"/>
              </a:rPr>
              <a:t>A </a:t>
            </a:r>
            <a:r>
              <a:rPr lang="en-US" altLang="en-US" sz="2400" b="1" dirty="0">
                <a:latin typeface="Arial" pitchFamily="34" charset="0"/>
                <a:cs typeface="Arial" pitchFamily="34" charset="0"/>
              </a:rPr>
              <a:t>binary heap</a:t>
            </a:r>
            <a:r>
              <a:rPr lang="en-US" altLang="en-US" sz="2400" dirty="0">
                <a:latin typeface="Arial" pitchFamily="34" charset="0"/>
                <a:cs typeface="Arial" pitchFamily="34" charset="0"/>
              </a:rPr>
              <a:t> can be seen as a binary tree with two additional constraints:</a:t>
            </a:r>
          </a:p>
          <a:p>
            <a:pPr marL="457200" lvl="0" indent="-228600" algn="l" eaLnBrk="0" hangingPunct="0">
              <a:buFont typeface="Arial" panose="020B0604020202020204" pitchFamily="34" charset="0"/>
              <a:buChar char="•"/>
            </a:pPr>
            <a:r>
              <a:rPr lang="en-US" altLang="en-US" sz="2400" dirty="0">
                <a:latin typeface="Arial" pitchFamily="34" charset="0"/>
                <a:cs typeface="Arial" pitchFamily="34" charset="0"/>
              </a:rPr>
              <a:t>Shape property</a:t>
            </a:r>
          </a:p>
          <a:p>
            <a:pPr lvl="1" algn="l" eaLnBrk="0" hangingPunct="0"/>
            <a:r>
              <a:rPr lang="en-US" altLang="en-US" sz="2400" dirty="0">
                <a:latin typeface="Arial" pitchFamily="34" charset="0"/>
                <a:cs typeface="Arial" pitchFamily="34" charset="0"/>
              </a:rPr>
              <a:t>A binary heap is a complete binary tree; that is, all levels of the tree, except possibly the last one (deepest) are fully filled, and, if the last level of the tree is not complete, the nodes of that level are filled from left to right.</a:t>
            </a:r>
          </a:p>
          <a:p>
            <a:pPr marL="457200" lvl="0" indent="-228600" algn="l" eaLnBrk="0" hangingPunct="0">
              <a:buFont typeface="Arial" panose="020B0604020202020204" pitchFamily="34" charset="0"/>
              <a:buChar char="•"/>
            </a:pPr>
            <a:r>
              <a:rPr lang="en-US" altLang="en-US" sz="2400" dirty="0">
                <a:latin typeface="Arial" pitchFamily="34" charset="0"/>
                <a:cs typeface="Arial" pitchFamily="34" charset="0"/>
              </a:rPr>
              <a:t>Heap property</a:t>
            </a:r>
          </a:p>
          <a:p>
            <a:pPr lvl="1" algn="l" eaLnBrk="0" hangingPunct="0"/>
            <a:r>
              <a:rPr lang="en-US" altLang="en-US" sz="2400" dirty="0">
                <a:latin typeface="Arial" pitchFamily="34" charset="0"/>
                <a:cs typeface="Arial" pitchFamily="34" charset="0"/>
              </a:rPr>
              <a:t>All nodes are either greater than or equal to or less than or equal to</a:t>
            </a:r>
            <a:r>
              <a:rPr lang="en-US" altLang="en-US" sz="2400" i="1" dirty="0">
                <a:latin typeface="Arial" pitchFamily="34" charset="0"/>
                <a:cs typeface="Arial" pitchFamily="34" charset="0"/>
              </a:rPr>
              <a:t> each of its children, according to a comparison predicate defined for the heap.</a:t>
            </a:r>
            <a:endParaRPr lang="en-US" altLang="en-US" sz="2400" dirty="0">
              <a:latin typeface="Arial" pitchFamily="34" charset="0"/>
              <a:cs typeface="Arial" pitchFamily="34"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330" y="2667000"/>
            <a:ext cx="3036570" cy="2249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819400"/>
            <a:ext cx="3508960" cy="236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11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Heap Tree and Array</a:t>
            </a:r>
          </a:p>
        </p:txBody>
      </p:sp>
      <mc:AlternateContent xmlns:mc="http://schemas.openxmlformats.org/markup-compatibility/2006" xmlns:a14="http://schemas.microsoft.com/office/drawing/2010/main">
        <mc:Choice Requires="a14">
          <p:sp>
            <p:nvSpPr>
              <p:cNvPr id="4" name="Rectangle 3"/>
              <p:cNvSpPr/>
              <p:nvPr/>
            </p:nvSpPr>
            <p:spPr>
              <a:xfrm>
                <a:off x="457200" y="1828800"/>
                <a:ext cx="8305800" cy="830997"/>
              </a:xfrm>
              <a:prstGeom prst="rect">
                <a:avLst/>
              </a:prstGeom>
            </p:spPr>
            <p:txBody>
              <a:bodyPr wrap="square">
                <a:spAutoFit/>
              </a:bodyPr>
              <a:lstStyle/>
              <a:p>
                <a:pPr algn="l"/>
                <a:r>
                  <a:rPr lang="en-US" sz="2400" dirty="0"/>
                  <a:t>A Heap tree can be stored in an array so that node children of </a:t>
                </a:r>
                <a14:m>
                  <m:oMath xmlns:m="http://schemas.openxmlformats.org/officeDocument/2006/math">
                    <m:r>
                      <a:rPr lang="en-US" sz="2400" i="1" dirty="0" smtClean="0">
                        <a:latin typeface="Cambria Math"/>
                      </a:rPr>
                      <m:t>𝐴</m:t>
                    </m:r>
                    <m:r>
                      <a:rPr lang="en-US" sz="2400" i="1" dirty="0" smtClean="0">
                        <a:latin typeface="Cambria Math"/>
                      </a:rPr>
                      <m:t>(</m:t>
                    </m:r>
                    <m:r>
                      <a:rPr lang="en-US" sz="2400" i="1" dirty="0" err="1" smtClean="0">
                        <a:latin typeface="Cambria Math"/>
                      </a:rPr>
                      <m:t>𝑖</m:t>
                    </m:r>
                    <m:r>
                      <a:rPr lang="en-US" sz="2400" i="1" dirty="0" smtClean="0">
                        <a:latin typeface="Cambria Math"/>
                      </a:rPr>
                      <m:t>)</m:t>
                    </m:r>
                  </m:oMath>
                </a14:m>
                <a:r>
                  <a:rPr lang="en-US" sz="2400" dirty="0"/>
                  <a:t> is located in </a:t>
                </a:r>
                <a14:m>
                  <m:oMath xmlns:m="http://schemas.openxmlformats.org/officeDocument/2006/math">
                    <m:r>
                      <a:rPr lang="en-US" sz="2400" i="1" dirty="0" smtClean="0">
                        <a:latin typeface="Cambria Math"/>
                      </a:rPr>
                      <m:t>𝐴</m:t>
                    </m:r>
                    <m:r>
                      <a:rPr lang="en-US" sz="2400" i="1" dirty="0" smtClean="0">
                        <a:latin typeface="Cambria Math"/>
                      </a:rPr>
                      <m:t>(2</m:t>
                    </m:r>
                    <m:r>
                      <a:rPr lang="en-US" sz="2400" i="1" dirty="0" smtClean="0">
                        <a:latin typeface="Cambria Math"/>
                      </a:rPr>
                      <m:t>𝑖</m:t>
                    </m:r>
                    <m:r>
                      <a:rPr lang="en-US" sz="2400" i="1" dirty="0" smtClean="0">
                        <a:latin typeface="Cambria Math"/>
                      </a:rPr>
                      <m:t>)</m:t>
                    </m:r>
                  </m:oMath>
                </a14:m>
                <a:r>
                  <a:rPr lang="en-US" sz="2400" dirty="0"/>
                  <a:t> and </a:t>
                </a:r>
                <a14:m>
                  <m:oMath xmlns:m="http://schemas.openxmlformats.org/officeDocument/2006/math">
                    <m:r>
                      <a:rPr lang="en-US" sz="2400" i="1" dirty="0" smtClean="0">
                        <a:latin typeface="Cambria Math"/>
                      </a:rPr>
                      <m:t>𝐴</m:t>
                    </m:r>
                    <m:r>
                      <a:rPr lang="en-US" sz="2400" i="1" dirty="0" smtClean="0">
                        <a:latin typeface="Cambria Math"/>
                      </a:rPr>
                      <m:t>(2</m:t>
                    </m:r>
                    <m:r>
                      <a:rPr lang="en-US" sz="2400" i="1" dirty="0" smtClean="0">
                        <a:latin typeface="Cambria Math"/>
                      </a:rPr>
                      <m:t>𝑖</m:t>
                    </m:r>
                    <m:r>
                      <a:rPr lang="en-US" sz="2400" i="1" dirty="0" smtClean="0">
                        <a:latin typeface="Cambria Math"/>
                      </a:rPr>
                      <m:t>+1)</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57200" y="1828800"/>
                <a:ext cx="8305800" cy="830997"/>
              </a:xfrm>
              <a:prstGeom prst="rect">
                <a:avLst/>
              </a:prstGeom>
              <a:blipFill rotWithShape="1">
                <a:blip r:embed="rId2"/>
                <a:stretch>
                  <a:fillRect l="-1101" t="-5147" r="-440" b="-16912"/>
                </a:stretch>
              </a:blipFill>
            </p:spPr>
            <p:txBody>
              <a:bodyPr/>
              <a:lstStyle/>
              <a:p>
                <a:r>
                  <a:rPr lang="en-US">
                    <a:noFill/>
                  </a:rPr>
                  <a:t> </a:t>
                </a:r>
              </a:p>
            </p:txBody>
          </p:sp>
        </mc:Fallback>
      </mc:AlternateContent>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882900"/>
            <a:ext cx="22669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965957078"/>
              </p:ext>
            </p:extLst>
          </p:nvPr>
        </p:nvGraphicFramePr>
        <p:xfrm>
          <a:off x="876300" y="5181600"/>
          <a:ext cx="7467600" cy="9144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370840">
                <a:tc>
                  <a:txBody>
                    <a:bodyPr/>
                    <a:lstStyle/>
                    <a:p>
                      <a:r>
                        <a:rPr lang="en-US" sz="2400" dirty="0">
                          <a:solidFill>
                            <a:schemeClr val="tx1"/>
                          </a:solidFill>
                        </a:rPr>
                        <a:t>Index</a:t>
                      </a:r>
                    </a:p>
                  </a:txBody>
                  <a:tcPr/>
                </a:tc>
                <a:tc>
                  <a:txBody>
                    <a:bodyPr/>
                    <a:lstStyle/>
                    <a:p>
                      <a:pPr algn="ctr"/>
                      <a:r>
                        <a:rPr lang="en-US" sz="2400" dirty="0">
                          <a:solidFill>
                            <a:schemeClr val="tx1"/>
                          </a:solidFill>
                        </a:rPr>
                        <a:t>1</a:t>
                      </a:r>
                    </a:p>
                  </a:txBody>
                  <a:tcPr/>
                </a:tc>
                <a:tc>
                  <a:txBody>
                    <a:bodyPr/>
                    <a:lstStyle/>
                    <a:p>
                      <a:pPr algn="ctr"/>
                      <a:r>
                        <a:rPr lang="en-US" sz="2400" dirty="0">
                          <a:solidFill>
                            <a:schemeClr val="tx1"/>
                          </a:solidFill>
                        </a:rPr>
                        <a:t>2</a:t>
                      </a:r>
                    </a:p>
                  </a:txBody>
                  <a:tcPr/>
                </a:tc>
                <a:tc>
                  <a:txBody>
                    <a:bodyPr/>
                    <a:lstStyle/>
                    <a:p>
                      <a:pPr algn="ctr"/>
                      <a:r>
                        <a:rPr lang="en-US" sz="2400" dirty="0">
                          <a:solidFill>
                            <a:schemeClr val="tx1"/>
                          </a:solidFill>
                        </a:rPr>
                        <a:t>3</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5</a:t>
                      </a:r>
                    </a:p>
                  </a:txBody>
                  <a:tcPr/>
                </a:tc>
                <a:tc>
                  <a:txBody>
                    <a:bodyPr/>
                    <a:lstStyle/>
                    <a:p>
                      <a:pPr algn="ctr"/>
                      <a:r>
                        <a:rPr lang="en-US" sz="2400" dirty="0">
                          <a:solidFill>
                            <a:schemeClr val="tx1"/>
                          </a:solidFill>
                        </a:rPr>
                        <a:t>6</a:t>
                      </a:r>
                    </a:p>
                  </a:txBody>
                  <a:tcPr/>
                </a:tc>
                <a:extLst>
                  <a:ext uri="{0D108BD9-81ED-4DB2-BD59-A6C34878D82A}">
                    <a16:rowId xmlns:a16="http://schemas.microsoft.com/office/drawing/2014/main" val="10000"/>
                  </a:ext>
                </a:extLst>
              </a:tr>
              <a:tr h="370840">
                <a:tc>
                  <a:txBody>
                    <a:bodyPr/>
                    <a:lstStyle/>
                    <a:p>
                      <a:r>
                        <a:rPr lang="en-US" sz="2400" dirty="0"/>
                        <a:t>Label</a:t>
                      </a:r>
                    </a:p>
                  </a:txBody>
                  <a:tcPr/>
                </a:tc>
                <a:tc>
                  <a:txBody>
                    <a:bodyPr/>
                    <a:lstStyle/>
                    <a:p>
                      <a:pPr algn="ctr"/>
                      <a:r>
                        <a:rPr lang="en-US" sz="2400" dirty="0"/>
                        <a:t>9</a:t>
                      </a:r>
                    </a:p>
                  </a:txBody>
                  <a:tcPr/>
                </a:tc>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2</a:t>
                      </a:r>
                    </a:p>
                  </a:txBody>
                  <a:tcPr/>
                </a:tc>
                <a:tc>
                  <a:txBody>
                    <a:bodyPr/>
                    <a:lstStyle/>
                    <a:p>
                      <a:pPr algn="ctr"/>
                      <a:r>
                        <a:rPr lang="en-US" sz="2400" dirty="0"/>
                        <a:t>5</a:t>
                      </a:r>
                    </a:p>
                  </a:txBody>
                  <a:tcPr/>
                </a:tc>
                <a:tc>
                  <a:txBody>
                    <a:bodyPr/>
                    <a:lstStyle/>
                    <a:p>
                      <a:pPr algn="ctr"/>
                      <a:r>
                        <a:rPr lang="en-US" sz="2400" dirty="0"/>
                        <a:t>6</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241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04" y="4848224"/>
            <a:ext cx="2374795" cy="1518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873832"/>
            <a:ext cx="2434971"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3600" b="1" dirty="0"/>
              <a:t>Insert a Node in Heap Tree</a:t>
            </a:r>
          </a:p>
        </p:txBody>
      </p:sp>
      <p:sp>
        <p:nvSpPr>
          <p:cNvPr id="4" name="Rectangle 3"/>
          <p:cNvSpPr/>
          <p:nvPr/>
        </p:nvSpPr>
        <p:spPr>
          <a:xfrm>
            <a:off x="457200" y="1905000"/>
            <a:ext cx="8153400" cy="3416320"/>
          </a:xfrm>
          <a:prstGeom prst="rect">
            <a:avLst/>
          </a:prstGeom>
        </p:spPr>
        <p:txBody>
          <a:bodyPr wrap="square">
            <a:spAutoFit/>
          </a:bodyPr>
          <a:lstStyle/>
          <a:p>
            <a:pPr algn="l"/>
            <a:r>
              <a:rPr lang="en-US" sz="2400" dirty="0"/>
              <a:t>To add an element to a heap we must perform an </a:t>
            </a:r>
            <a:r>
              <a:rPr lang="en-US" sz="2400" i="1" dirty="0"/>
              <a:t>up-heap</a:t>
            </a:r>
            <a:r>
              <a:rPr lang="en-US" sz="2400" dirty="0"/>
              <a:t> operation (also known as </a:t>
            </a:r>
            <a:r>
              <a:rPr lang="en-US" sz="2400" i="1" dirty="0"/>
              <a:t>bubble-up</a:t>
            </a:r>
            <a:r>
              <a:rPr lang="en-US" sz="2400" dirty="0"/>
              <a:t>, </a:t>
            </a:r>
            <a:r>
              <a:rPr lang="en-US" sz="2400" i="1" dirty="0"/>
              <a:t>percolate-up</a:t>
            </a:r>
            <a:r>
              <a:rPr lang="en-US" sz="2400" dirty="0"/>
              <a:t>, </a:t>
            </a:r>
            <a:r>
              <a:rPr lang="en-US" sz="2400" i="1" dirty="0"/>
              <a:t>sift-up</a:t>
            </a:r>
            <a:r>
              <a:rPr lang="en-US" sz="2400" dirty="0"/>
              <a:t>, </a:t>
            </a:r>
            <a:r>
              <a:rPr lang="en-US" sz="2400" i="1" dirty="0"/>
              <a:t>trickle-up</a:t>
            </a:r>
            <a:r>
              <a:rPr lang="en-US" sz="2400" dirty="0"/>
              <a:t>, </a:t>
            </a:r>
            <a:r>
              <a:rPr lang="en-US" sz="2400" i="1" dirty="0" err="1"/>
              <a:t>heapify</a:t>
            </a:r>
            <a:r>
              <a:rPr lang="en-US" sz="2400" i="1" dirty="0"/>
              <a:t>-up</a:t>
            </a:r>
            <a:r>
              <a:rPr lang="en-US" sz="2400" dirty="0"/>
              <a:t>, or </a:t>
            </a:r>
            <a:r>
              <a:rPr lang="en-US" sz="2400" i="1" dirty="0"/>
              <a:t>cascade-up</a:t>
            </a:r>
            <a:r>
              <a:rPr lang="en-US" sz="2400" dirty="0"/>
              <a:t>), by following this algorithm:</a:t>
            </a:r>
          </a:p>
          <a:p>
            <a:pPr marL="342900" indent="-342900" algn="l">
              <a:buFont typeface="Arial" panose="020B0604020202020204" pitchFamily="34" charset="0"/>
              <a:buChar char="•"/>
            </a:pPr>
            <a:r>
              <a:rPr lang="en-US" sz="2400" dirty="0"/>
              <a:t>Add the element to the bottom level of the heap.</a:t>
            </a:r>
          </a:p>
          <a:p>
            <a:pPr marL="342900" indent="-342900" algn="l">
              <a:buFont typeface="Arial" panose="020B0604020202020204" pitchFamily="34" charset="0"/>
              <a:buChar char="•"/>
            </a:pPr>
            <a:r>
              <a:rPr lang="en-US" sz="2400" dirty="0"/>
              <a:t>Compare the added element with its parent; if they are in the correct order, stop.</a:t>
            </a:r>
          </a:p>
          <a:p>
            <a:pPr marL="342900" indent="-342900" algn="l">
              <a:buFont typeface="Arial" panose="020B0604020202020204" pitchFamily="34" charset="0"/>
              <a:buChar char="•"/>
            </a:pPr>
            <a:r>
              <a:rPr lang="en-US" sz="2400" dirty="0"/>
              <a:t>If not, swap the element with its parent and return to the previous step.</a:t>
            </a:r>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873832"/>
            <a:ext cx="248003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89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Deleting Root in Heap Tree</a:t>
            </a:r>
          </a:p>
        </p:txBody>
      </p:sp>
      <p:sp>
        <p:nvSpPr>
          <p:cNvPr id="4" name="Rectangle 3"/>
          <p:cNvSpPr/>
          <p:nvPr/>
        </p:nvSpPr>
        <p:spPr>
          <a:xfrm>
            <a:off x="431800" y="2209800"/>
            <a:ext cx="8153400" cy="3785652"/>
          </a:xfrm>
          <a:prstGeom prst="rect">
            <a:avLst/>
          </a:prstGeom>
        </p:spPr>
        <p:txBody>
          <a:bodyPr wrap="square">
            <a:spAutoFit/>
          </a:bodyPr>
          <a:lstStyle/>
          <a:p>
            <a:pPr algn="l"/>
            <a:r>
              <a:rPr lang="en-US" sz="2400" dirty="0"/>
              <a:t>It is also called </a:t>
            </a:r>
            <a:r>
              <a:rPr lang="en-US" sz="2400" i="1" dirty="0"/>
              <a:t>down-heap</a:t>
            </a:r>
            <a:r>
              <a:rPr lang="en-US" sz="2400" dirty="0"/>
              <a:t> (also known as </a:t>
            </a:r>
            <a:r>
              <a:rPr lang="en-US" sz="2400" i="1" dirty="0"/>
              <a:t>bubble-down</a:t>
            </a:r>
            <a:r>
              <a:rPr lang="en-US" sz="2400" dirty="0"/>
              <a:t>, </a:t>
            </a:r>
            <a:r>
              <a:rPr lang="en-US" sz="2400" i="1" dirty="0"/>
              <a:t>percolate-down</a:t>
            </a:r>
            <a:r>
              <a:rPr lang="en-US" sz="2400" dirty="0"/>
              <a:t>, </a:t>
            </a:r>
            <a:r>
              <a:rPr lang="en-US" sz="2400" i="1" dirty="0"/>
              <a:t>sift-down</a:t>
            </a:r>
            <a:r>
              <a:rPr lang="en-US" sz="2400" dirty="0"/>
              <a:t>, </a:t>
            </a:r>
            <a:r>
              <a:rPr lang="en-US" sz="2400" i="1" dirty="0"/>
              <a:t>trickle down</a:t>
            </a:r>
            <a:r>
              <a:rPr lang="en-US" sz="2400" dirty="0"/>
              <a:t>, </a:t>
            </a:r>
            <a:r>
              <a:rPr lang="en-US" sz="2400" i="1" dirty="0" err="1"/>
              <a:t>heapify</a:t>
            </a:r>
            <a:r>
              <a:rPr lang="en-US" sz="2400" i="1" dirty="0"/>
              <a:t>-down</a:t>
            </a:r>
            <a:r>
              <a:rPr lang="en-US" sz="2400" dirty="0"/>
              <a:t>, </a:t>
            </a:r>
            <a:r>
              <a:rPr lang="en-US" sz="2400" i="1" dirty="0"/>
              <a:t>cascade-down</a:t>
            </a:r>
            <a:r>
              <a:rPr lang="en-US" sz="2400" dirty="0"/>
              <a:t> and </a:t>
            </a:r>
            <a:r>
              <a:rPr lang="en-US" sz="2400" i="1" dirty="0"/>
              <a:t>extract-min/max</a:t>
            </a:r>
            <a:r>
              <a:rPr lang="en-US" sz="2400" dirty="0"/>
              <a:t>).</a:t>
            </a:r>
          </a:p>
          <a:p>
            <a:pPr marL="342900" indent="-342900" algn="l">
              <a:buFont typeface="Arial" panose="020B0604020202020204" pitchFamily="34" charset="0"/>
              <a:buChar char="•"/>
            </a:pPr>
            <a:r>
              <a:rPr lang="en-US" sz="2400" dirty="0"/>
              <a:t>Replace the root of the heap with the last element on the last level.</a:t>
            </a:r>
          </a:p>
          <a:p>
            <a:pPr marL="342900" indent="-342900" algn="l">
              <a:buFont typeface="Arial" panose="020B0604020202020204" pitchFamily="34" charset="0"/>
              <a:buChar char="•"/>
            </a:pPr>
            <a:r>
              <a:rPr lang="en-US" sz="2400" dirty="0"/>
              <a:t>Compare the new root with its children; if they are in the correct order, stop.</a:t>
            </a:r>
          </a:p>
          <a:p>
            <a:pPr marL="342900" indent="-342900" algn="l">
              <a:buFont typeface="Arial" panose="020B0604020202020204" pitchFamily="34" charset="0"/>
              <a:buChar char="•"/>
            </a:pPr>
            <a:r>
              <a:rPr lang="en-US" sz="2400" dirty="0"/>
              <a:t>If not, swap the element with one of its children and return to the previous step. (Swap with its smaller child in a min-heap and its larger child in a max-heap.)</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1752600"/>
            <a:ext cx="2616200" cy="1602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0" y="1740687"/>
            <a:ext cx="2659743" cy="1648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886" y="1790700"/>
            <a:ext cx="2616200" cy="1576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577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Building Heap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29337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97114"/>
            <a:ext cx="2438400" cy="1609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97114"/>
            <a:ext cx="2433390" cy="160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333522"/>
            <a:ext cx="2454869" cy="160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178953"/>
            <a:ext cx="2454869" cy="1634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7415" y="4152414"/>
            <a:ext cx="2600175" cy="171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722" y="4222036"/>
            <a:ext cx="2524955" cy="1659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560825" y="1828800"/>
            <a:ext cx="3993529" cy="369332"/>
          </a:xfrm>
          <a:prstGeom prst="rect">
            <a:avLst/>
          </a:prstGeom>
        </p:spPr>
        <p:txBody>
          <a:bodyPr wrap="none">
            <a:spAutoFit/>
          </a:bodyPr>
          <a:lstStyle/>
          <a:p>
            <a:r>
              <a:rPr lang="en-US" dirty="0"/>
              <a:t>Given an array A, make a Heap Tree </a:t>
            </a:r>
          </a:p>
        </p:txBody>
      </p:sp>
      <p:sp>
        <p:nvSpPr>
          <p:cNvPr id="4" name="TextBox 3"/>
          <p:cNvSpPr txBox="1"/>
          <p:nvPr/>
        </p:nvSpPr>
        <p:spPr>
          <a:xfrm>
            <a:off x="294476" y="3852704"/>
            <a:ext cx="2916248" cy="369332"/>
          </a:xfrm>
          <a:prstGeom prst="rect">
            <a:avLst/>
          </a:prstGeom>
          <a:noFill/>
        </p:spPr>
        <p:txBody>
          <a:bodyPr wrap="none" rtlCol="0">
            <a:spAutoFit/>
          </a:bodyPr>
          <a:lstStyle/>
          <a:p>
            <a:r>
              <a:rPr lang="en-US" dirty="0"/>
              <a:t>Build complete binary Tree</a:t>
            </a:r>
          </a:p>
        </p:txBody>
      </p:sp>
      <p:sp>
        <p:nvSpPr>
          <p:cNvPr id="12" name="TextBox 11"/>
          <p:cNvSpPr txBox="1"/>
          <p:nvPr/>
        </p:nvSpPr>
        <p:spPr>
          <a:xfrm>
            <a:off x="3204442" y="3852704"/>
            <a:ext cx="2531462" cy="369332"/>
          </a:xfrm>
          <a:prstGeom prst="rect">
            <a:avLst/>
          </a:prstGeom>
          <a:noFill/>
        </p:spPr>
        <p:txBody>
          <a:bodyPr wrap="none" rtlCol="0">
            <a:spAutoFit/>
          </a:bodyPr>
          <a:lstStyle/>
          <a:p>
            <a:r>
              <a:rPr lang="en-US" dirty="0"/>
              <a:t>consider the gray node</a:t>
            </a:r>
          </a:p>
        </p:txBody>
      </p:sp>
    </p:spTree>
    <p:extLst>
      <p:ext uri="{BB962C8B-B14F-4D97-AF65-F5344CB8AC3E}">
        <p14:creationId xmlns:p14="http://schemas.microsoft.com/office/powerpoint/2010/main" val="11667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Building A Heap Tree Algorithm</a:t>
            </a:r>
          </a:p>
        </p:txBody>
      </p:sp>
      <p:sp>
        <p:nvSpPr>
          <p:cNvPr id="13" name="Rectangle 12"/>
          <p:cNvSpPr/>
          <p:nvPr/>
        </p:nvSpPr>
        <p:spPr>
          <a:xfrm>
            <a:off x="488335" y="1808550"/>
            <a:ext cx="4572000" cy="1200329"/>
          </a:xfrm>
          <a:prstGeom prst="rect">
            <a:avLst/>
          </a:prstGeom>
        </p:spPr>
        <p:txBody>
          <a:bodyPr>
            <a:spAutoFit/>
          </a:bodyPr>
          <a:lstStyle/>
          <a:p>
            <a:pPr algn="l"/>
            <a:r>
              <a:rPr lang="en-US" sz="2400" dirty="0" err="1"/>
              <a:t>Heapsize</a:t>
            </a:r>
            <a:r>
              <a:rPr lang="en-US" sz="2400" dirty="0"/>
              <a:t>(A) = length(A)</a:t>
            </a:r>
          </a:p>
          <a:p>
            <a:pPr algn="l"/>
            <a:r>
              <a:rPr lang="en-US" sz="2400" dirty="0"/>
              <a:t>For </a:t>
            </a:r>
            <a:r>
              <a:rPr lang="en-US" sz="2400" dirty="0" err="1"/>
              <a:t>i</a:t>
            </a:r>
            <a:r>
              <a:rPr lang="en-US" sz="2400" dirty="0"/>
              <a:t> = length(A)/2 down to 1</a:t>
            </a:r>
          </a:p>
          <a:p>
            <a:pPr algn="l">
              <a:tabLst>
                <a:tab pos="457200" algn="l"/>
              </a:tabLst>
            </a:pPr>
            <a:r>
              <a:rPr lang="en-US" sz="2400" dirty="0"/>
              <a:t>	Do </a:t>
            </a:r>
            <a:r>
              <a:rPr lang="en-US" sz="2400" dirty="0" err="1"/>
              <a:t>Heapify</a:t>
            </a:r>
            <a:r>
              <a:rPr lang="en-US" sz="2400" dirty="0"/>
              <a:t>(</a:t>
            </a:r>
            <a:r>
              <a:rPr lang="en-US" sz="2400" dirty="0" err="1"/>
              <a:t>A,i</a:t>
            </a:r>
            <a:r>
              <a:rPr lang="en-US" sz="2400" dirty="0"/>
              <a:t>)</a:t>
            </a:r>
          </a:p>
        </p:txBody>
      </p:sp>
      <p:sp>
        <p:nvSpPr>
          <p:cNvPr id="3" name="Rectangle 2"/>
          <p:cNvSpPr/>
          <p:nvPr/>
        </p:nvSpPr>
        <p:spPr>
          <a:xfrm>
            <a:off x="520700" y="3010595"/>
            <a:ext cx="5029200" cy="923330"/>
          </a:xfrm>
          <a:prstGeom prst="rect">
            <a:avLst/>
          </a:prstGeom>
        </p:spPr>
        <p:txBody>
          <a:bodyPr wrap="square">
            <a:spAutoFit/>
          </a:bodyPr>
          <a:lstStyle/>
          <a:p>
            <a:pPr algn="l"/>
            <a:r>
              <a:rPr lang="en-US" dirty="0" err="1"/>
              <a:t>Heapify</a:t>
            </a:r>
            <a:r>
              <a:rPr lang="en-US" dirty="0"/>
              <a:t>(</a:t>
            </a:r>
            <a:r>
              <a:rPr lang="en-US" dirty="0" err="1"/>
              <a:t>A,i</a:t>
            </a:r>
            <a:r>
              <a:rPr lang="en-US" dirty="0"/>
              <a:t>)</a:t>
            </a:r>
          </a:p>
          <a:p>
            <a:pPr algn="l"/>
            <a:r>
              <a:rPr lang="en-US" dirty="0"/>
              <a:t>L = left(</a:t>
            </a:r>
            <a:r>
              <a:rPr lang="en-US" dirty="0" err="1"/>
              <a:t>i</a:t>
            </a:r>
            <a:r>
              <a:rPr lang="en-US" dirty="0"/>
              <a:t>)  = 2i   	\\ index array of left child  </a:t>
            </a:r>
          </a:p>
          <a:p>
            <a:pPr algn="l"/>
            <a:r>
              <a:rPr lang="en-US" dirty="0"/>
              <a:t>R =right(</a:t>
            </a:r>
            <a:r>
              <a:rPr lang="en-US" dirty="0" err="1"/>
              <a:t>i</a:t>
            </a:r>
            <a:r>
              <a:rPr lang="en-US" dirty="0"/>
              <a:t>) = 2i+1  \\ index array of right child</a:t>
            </a:r>
          </a:p>
        </p:txBody>
      </p:sp>
      <mc:AlternateContent xmlns:mc="http://schemas.openxmlformats.org/markup-compatibility/2006">
        <mc:Choice xmlns:a14="http://schemas.microsoft.com/office/drawing/2010/main" Requires="a14">
          <p:sp>
            <p:nvSpPr>
              <p:cNvPr id="4" name="Rectangle 3"/>
              <p:cNvSpPr/>
              <p:nvPr/>
            </p:nvSpPr>
            <p:spPr>
              <a:xfrm>
                <a:off x="520700" y="3933925"/>
                <a:ext cx="4572000" cy="923330"/>
              </a:xfrm>
              <a:prstGeom prst="rect">
                <a:avLst/>
              </a:prstGeom>
            </p:spPr>
            <p:txBody>
              <a:bodyPr>
                <a:spAutoFit/>
              </a:bodyPr>
              <a:lstStyle/>
              <a:p>
                <a:pPr algn="l"/>
                <a:r>
                  <a:rPr lang="en-US" dirty="0"/>
                  <a:t>If L </a:t>
                </a:r>
                <a14:m>
                  <m:oMath xmlns:m="http://schemas.openxmlformats.org/officeDocument/2006/math">
                    <m:r>
                      <a:rPr lang="en-US" i="1" smtClean="0">
                        <a:latin typeface="Cambria Math"/>
                        <a:ea typeface="Cambria Math"/>
                      </a:rPr>
                      <m:t>≤</m:t>
                    </m:r>
                  </m:oMath>
                </a14:m>
                <a:r>
                  <a:rPr lang="en-US" dirty="0" err="1"/>
                  <a:t>heapsize</a:t>
                </a:r>
                <a:r>
                  <a:rPr lang="en-US" dirty="0"/>
                  <a:t>(A) and A(L) &gt; A(</a:t>
                </a:r>
                <a:r>
                  <a:rPr lang="en-US" dirty="0" err="1"/>
                  <a:t>i</a:t>
                </a:r>
                <a:r>
                  <a:rPr lang="en-US" dirty="0"/>
                  <a:t>)  Then </a:t>
                </a:r>
              </a:p>
              <a:p>
                <a:pPr algn="l">
                  <a:tabLst>
                    <a:tab pos="406400" algn="l"/>
                  </a:tabLst>
                </a:pPr>
                <a:r>
                  <a:rPr lang="en-US" dirty="0"/>
                  <a:t>	</a:t>
                </a:r>
                <a:r>
                  <a:rPr lang="en-US" dirty="0" err="1"/>
                  <a:t>indexlarger</a:t>
                </a:r>
                <a:r>
                  <a:rPr lang="en-US" dirty="0"/>
                  <a:t> = L</a:t>
                </a:r>
              </a:p>
              <a:p>
                <a:pPr algn="l"/>
                <a:r>
                  <a:rPr lang="en-US" dirty="0"/>
                  <a:t>else  </a:t>
                </a:r>
                <a:r>
                  <a:rPr lang="en-US" dirty="0" err="1"/>
                  <a:t>indexlarger</a:t>
                </a:r>
                <a:r>
                  <a:rPr lang="en-US" dirty="0"/>
                  <a:t> = </a:t>
                </a:r>
                <a:r>
                  <a:rPr lang="en-US" dirty="0" err="1"/>
                  <a:t>i</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520700" y="3933925"/>
                <a:ext cx="4572000" cy="923330"/>
              </a:xfrm>
              <a:prstGeom prst="rect">
                <a:avLst/>
              </a:prstGeom>
              <a:blipFill>
                <a:blip r:embed="rId2"/>
                <a:stretch>
                  <a:fillRect l="-1067" t="-3289" b="-9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6100" y="4857255"/>
                <a:ext cx="6311900" cy="646331"/>
              </a:xfrm>
              <a:prstGeom prst="rect">
                <a:avLst/>
              </a:prstGeom>
            </p:spPr>
            <p:txBody>
              <a:bodyPr wrap="square">
                <a:spAutoFit/>
              </a:bodyPr>
              <a:lstStyle/>
              <a:p>
                <a:pPr algn="l"/>
                <a:r>
                  <a:rPr lang="en-US" dirty="0"/>
                  <a:t>If R </a:t>
                </a:r>
                <a14:m>
                  <m:oMath xmlns:m="http://schemas.openxmlformats.org/officeDocument/2006/math">
                    <m:r>
                      <a:rPr lang="en-US" i="1" smtClean="0">
                        <a:latin typeface="Cambria Math"/>
                        <a:ea typeface="Cambria Math"/>
                      </a:rPr>
                      <m:t>≤</m:t>
                    </m:r>
                  </m:oMath>
                </a14:m>
                <a:r>
                  <a:rPr lang="en-US" dirty="0" err="1"/>
                  <a:t>heapsize</a:t>
                </a:r>
                <a:r>
                  <a:rPr lang="en-US" dirty="0"/>
                  <a:t>(A) and A(R) &gt; A(</a:t>
                </a:r>
                <a:r>
                  <a:rPr lang="en-US" dirty="0" err="1"/>
                  <a:t>indexlarger</a:t>
                </a:r>
                <a:r>
                  <a:rPr lang="en-US" dirty="0"/>
                  <a:t>) Then </a:t>
                </a:r>
              </a:p>
              <a:p>
                <a:pPr algn="l">
                  <a:tabLst>
                    <a:tab pos="406400" algn="l"/>
                  </a:tabLst>
                </a:pPr>
                <a:r>
                  <a:rPr lang="en-US" dirty="0"/>
                  <a:t>	</a:t>
                </a:r>
                <a:r>
                  <a:rPr lang="en-US" dirty="0" err="1"/>
                  <a:t>indexlarger</a:t>
                </a:r>
                <a:r>
                  <a:rPr lang="en-US" dirty="0"/>
                  <a:t> = R</a:t>
                </a:r>
              </a:p>
            </p:txBody>
          </p:sp>
        </mc:Choice>
        <mc:Fallback>
          <p:sp>
            <p:nvSpPr>
              <p:cNvPr id="5" name="Rectangle 4"/>
              <p:cNvSpPr>
                <a:spLocks noRot="1" noChangeAspect="1" noMove="1" noResize="1" noEditPoints="1" noAdjustHandles="1" noChangeArrowheads="1" noChangeShapeType="1" noTextEdit="1"/>
              </p:cNvSpPr>
              <p:nvPr/>
            </p:nvSpPr>
            <p:spPr>
              <a:xfrm>
                <a:off x="546100" y="4857255"/>
                <a:ext cx="6311900" cy="646331"/>
              </a:xfrm>
              <a:prstGeom prst="rect">
                <a:avLst/>
              </a:prstGeom>
              <a:blipFill>
                <a:blip r:embed="rId3"/>
                <a:stretch>
                  <a:fillRect l="-870" t="-5660"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546100" y="5414686"/>
                <a:ext cx="4572000" cy="923330"/>
              </a:xfrm>
              <a:prstGeom prst="rect">
                <a:avLst/>
              </a:prstGeom>
            </p:spPr>
            <p:txBody>
              <a:bodyPr>
                <a:spAutoFit/>
              </a:bodyPr>
              <a:lstStyle/>
              <a:p>
                <a:pPr algn="l"/>
                <a:r>
                  <a:rPr lang="en-US" dirty="0"/>
                  <a:t>If  </a:t>
                </a:r>
                <a:r>
                  <a:rPr lang="en-US" dirty="0" err="1"/>
                  <a:t>indexlarger</a:t>
                </a:r>
                <a:r>
                  <a:rPr lang="en-US" dirty="0"/>
                  <a:t> </a:t>
                </a:r>
                <a14:m>
                  <m:oMath xmlns:m="http://schemas.openxmlformats.org/officeDocument/2006/math">
                    <m:r>
                      <a:rPr lang="en-US" i="1" smtClean="0">
                        <a:latin typeface="Cambria Math"/>
                        <a:ea typeface="Cambria Math"/>
                      </a:rPr>
                      <m:t>≠</m:t>
                    </m:r>
                    <m:r>
                      <a:rPr lang="en-US" b="0" i="1" smtClean="0">
                        <a:latin typeface="Cambria Math"/>
                        <a:ea typeface="Cambria Math"/>
                      </a:rPr>
                      <m:t>𝑖</m:t>
                    </m:r>
                  </m:oMath>
                </a14:m>
                <a:r>
                  <a:rPr lang="en-US" dirty="0"/>
                  <a:t> </a:t>
                </a:r>
                <a:r>
                  <a:rPr lang="en-US" i="1" dirty="0"/>
                  <a:t>Then </a:t>
                </a:r>
                <a:endParaRPr lang="en-US" dirty="0"/>
              </a:p>
              <a:p>
                <a:pPr algn="l">
                  <a:tabLst>
                    <a:tab pos="406400" algn="l"/>
                  </a:tabLst>
                </a:pPr>
                <a:r>
                  <a:rPr lang="en-US" i="1" dirty="0"/>
                  <a:t>	Exchange</a:t>
                </a:r>
                <a:r>
                  <a:rPr lang="en-US" dirty="0"/>
                  <a:t> A(I) </a:t>
                </a:r>
                <a:r>
                  <a:rPr lang="en-US" dirty="0" err="1"/>
                  <a:t>dengan</a:t>
                </a:r>
                <a:r>
                  <a:rPr lang="en-US" dirty="0"/>
                  <a:t> A(</a:t>
                </a:r>
                <a:r>
                  <a:rPr lang="en-US" dirty="0" err="1"/>
                  <a:t>indexlarger</a:t>
                </a:r>
                <a:r>
                  <a:rPr lang="en-US" dirty="0"/>
                  <a:t>)</a:t>
                </a:r>
              </a:p>
              <a:p>
                <a:pPr algn="l"/>
                <a:r>
                  <a:rPr lang="en-US" dirty="0"/>
                  <a:t>      </a:t>
                </a:r>
                <a:r>
                  <a:rPr lang="en-US" dirty="0" err="1"/>
                  <a:t>Heapify</a:t>
                </a:r>
                <a:r>
                  <a:rPr lang="en-US" dirty="0"/>
                  <a:t>(</a:t>
                </a:r>
                <a:r>
                  <a:rPr lang="en-US" dirty="0" err="1"/>
                  <a:t>A,indexlarger</a:t>
                </a:r>
                <a:r>
                  <a:rPr lang="en-US" dirty="0"/>
                  <a:t>)</a:t>
                </a:r>
              </a:p>
            </p:txBody>
          </p:sp>
        </mc:Choice>
        <mc:Fallback>
          <p:sp>
            <p:nvSpPr>
              <p:cNvPr id="9" name="Rectangle 8"/>
              <p:cNvSpPr>
                <a:spLocks noRot="1" noChangeAspect="1" noMove="1" noResize="1" noEditPoints="1" noAdjustHandles="1" noChangeArrowheads="1" noChangeShapeType="1" noTextEdit="1"/>
              </p:cNvSpPr>
              <p:nvPr/>
            </p:nvSpPr>
            <p:spPr>
              <a:xfrm>
                <a:off x="546100" y="5414686"/>
                <a:ext cx="4572000" cy="923330"/>
              </a:xfrm>
              <a:prstGeom prst="rect">
                <a:avLst/>
              </a:prstGeom>
              <a:blipFill>
                <a:blip r:embed="rId4"/>
                <a:stretch>
                  <a:fillRect l="-1200" t="-3289" b="-9211"/>
                </a:stretch>
              </a:blipFill>
            </p:spPr>
            <p:txBody>
              <a:bodyPr/>
              <a:lstStyle/>
              <a:p>
                <a:r>
                  <a:rPr lang="en-US">
                    <a:noFill/>
                  </a:rPr>
                  <a:t> </a:t>
                </a:r>
              </a:p>
            </p:txBody>
          </p:sp>
        </mc:Fallback>
      </mc:AlternateContent>
      <p:sp>
        <p:nvSpPr>
          <p:cNvPr id="10" name="Rectangle 9"/>
          <p:cNvSpPr/>
          <p:nvPr/>
        </p:nvSpPr>
        <p:spPr>
          <a:xfrm>
            <a:off x="4648200" y="1787205"/>
            <a:ext cx="3993529" cy="369332"/>
          </a:xfrm>
          <a:prstGeom prst="rect">
            <a:avLst/>
          </a:prstGeom>
        </p:spPr>
        <p:txBody>
          <a:bodyPr wrap="none">
            <a:spAutoFit/>
          </a:bodyPr>
          <a:lstStyle/>
          <a:p>
            <a:r>
              <a:rPr lang="en-US" dirty="0"/>
              <a:t>Given an array A, make a Heap Tree </a:t>
            </a:r>
          </a:p>
        </p:txBody>
      </p:sp>
    </p:spTree>
    <p:extLst>
      <p:ext uri="{BB962C8B-B14F-4D97-AF65-F5344CB8AC3E}">
        <p14:creationId xmlns:p14="http://schemas.microsoft.com/office/powerpoint/2010/main" val="24354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Exercise 04</a:t>
            </a:r>
          </a:p>
        </p:txBody>
      </p:sp>
      <p:graphicFrame>
        <p:nvGraphicFramePr>
          <p:cNvPr id="4" name="Table 3"/>
          <p:cNvGraphicFramePr>
            <a:graphicFrameLocks noGrp="1"/>
          </p:cNvGraphicFramePr>
          <p:nvPr>
            <p:extLst>
              <p:ext uri="{D42A27DB-BD31-4B8C-83A1-F6EECF244321}">
                <p14:modId xmlns:p14="http://schemas.microsoft.com/office/powerpoint/2010/main" val="1473758741"/>
              </p:ext>
            </p:extLst>
          </p:nvPr>
        </p:nvGraphicFramePr>
        <p:xfrm>
          <a:off x="457202" y="2641600"/>
          <a:ext cx="8077199" cy="609600"/>
        </p:xfrm>
        <a:graphic>
          <a:graphicData uri="http://schemas.openxmlformats.org/drawingml/2006/table">
            <a:tbl>
              <a:tblPr>
                <a:tableStyleId>{5C22544A-7EE6-4342-B048-85BDC9FD1C3A}</a:tableStyleId>
              </a:tblPr>
              <a:tblGrid>
                <a:gridCol w="1066798">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69981">
                  <a:extLst>
                    <a:ext uri="{9D8B030D-6E8A-4147-A177-3AD203B41FA5}">
                      <a16:colId xmlns:a16="http://schemas.microsoft.com/office/drawing/2014/main" val="20005"/>
                    </a:ext>
                  </a:extLst>
                </a:gridCol>
                <a:gridCol w="734684">
                  <a:extLst>
                    <a:ext uri="{9D8B030D-6E8A-4147-A177-3AD203B41FA5}">
                      <a16:colId xmlns:a16="http://schemas.microsoft.com/office/drawing/2014/main" val="20006"/>
                    </a:ext>
                  </a:extLst>
                </a:gridCol>
                <a:gridCol w="734684">
                  <a:extLst>
                    <a:ext uri="{9D8B030D-6E8A-4147-A177-3AD203B41FA5}">
                      <a16:colId xmlns:a16="http://schemas.microsoft.com/office/drawing/2014/main" val="20007"/>
                    </a:ext>
                  </a:extLst>
                </a:gridCol>
                <a:gridCol w="734684">
                  <a:extLst>
                    <a:ext uri="{9D8B030D-6E8A-4147-A177-3AD203B41FA5}">
                      <a16:colId xmlns:a16="http://schemas.microsoft.com/office/drawing/2014/main" val="20008"/>
                    </a:ext>
                  </a:extLst>
                </a:gridCol>
                <a:gridCol w="734684">
                  <a:extLst>
                    <a:ext uri="{9D8B030D-6E8A-4147-A177-3AD203B41FA5}">
                      <a16:colId xmlns:a16="http://schemas.microsoft.com/office/drawing/2014/main" val="20009"/>
                    </a:ext>
                  </a:extLst>
                </a:gridCol>
                <a:gridCol w="734684">
                  <a:extLst>
                    <a:ext uri="{9D8B030D-6E8A-4147-A177-3AD203B41FA5}">
                      <a16:colId xmlns:a16="http://schemas.microsoft.com/office/drawing/2014/main" val="20010"/>
                    </a:ext>
                  </a:extLst>
                </a:gridCol>
              </a:tblGrid>
              <a:tr h="0">
                <a:tc>
                  <a:txBody>
                    <a:bodyPr/>
                    <a:lstStyle/>
                    <a:p>
                      <a:pPr marL="0" marR="0" algn="just">
                        <a:spcBef>
                          <a:spcPts val="0"/>
                        </a:spcBef>
                        <a:spcAft>
                          <a:spcPts val="0"/>
                        </a:spcAft>
                      </a:pPr>
                      <a:r>
                        <a:rPr lang="en-US" sz="2000" dirty="0">
                          <a:effectLst/>
                        </a:rPr>
                        <a:t>Index</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1</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2</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6</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7</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8</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9</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10</a:t>
                      </a:r>
                      <a:endParaRPr lang="en-US" sz="20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2000" dirty="0">
                          <a:effectLst/>
                        </a:rPr>
                        <a:t>Label</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16</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10</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14</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7</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9</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2</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8</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1</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457200" y="1902767"/>
            <a:ext cx="45512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Arial" pitchFamily="34" charset="0"/>
                <a:ea typeface="Times New Roman" pitchFamily="18" charset="0"/>
                <a:cs typeface="Arial" pitchFamily="34" charset="0"/>
              </a:rPr>
              <a:t>Building heap tree with this data</a:t>
            </a:r>
            <a:endParaRPr kumimoji="0" lang="en-US" altLang="en-US" sz="240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5120079"/>
              </p:ext>
            </p:extLst>
          </p:nvPr>
        </p:nvGraphicFramePr>
        <p:xfrm>
          <a:off x="304800" y="3810000"/>
          <a:ext cx="8534404" cy="609600"/>
        </p:xfrm>
        <a:graphic>
          <a:graphicData uri="http://schemas.openxmlformats.org/drawingml/2006/table">
            <a:tbl>
              <a:tblPr>
                <a:tableStyleId>{5C22544A-7EE6-4342-B048-85BDC9FD1C3A}</a:tableStyleId>
              </a:tblPr>
              <a:tblGrid>
                <a:gridCol w="761878">
                  <a:extLst>
                    <a:ext uri="{9D8B030D-6E8A-4147-A177-3AD203B41FA5}">
                      <a16:colId xmlns:a16="http://schemas.microsoft.com/office/drawing/2014/main" val="20000"/>
                    </a:ext>
                  </a:extLst>
                </a:gridCol>
                <a:gridCol w="558597">
                  <a:extLst>
                    <a:ext uri="{9D8B030D-6E8A-4147-A177-3AD203B41FA5}">
                      <a16:colId xmlns:a16="http://schemas.microsoft.com/office/drawing/2014/main" val="20001"/>
                    </a:ext>
                  </a:extLst>
                </a:gridCol>
                <a:gridCol w="558597">
                  <a:extLst>
                    <a:ext uri="{9D8B030D-6E8A-4147-A177-3AD203B41FA5}">
                      <a16:colId xmlns:a16="http://schemas.microsoft.com/office/drawing/2014/main" val="20002"/>
                    </a:ext>
                  </a:extLst>
                </a:gridCol>
                <a:gridCol w="546639">
                  <a:extLst>
                    <a:ext uri="{9D8B030D-6E8A-4147-A177-3AD203B41FA5}">
                      <a16:colId xmlns:a16="http://schemas.microsoft.com/office/drawing/2014/main" val="20003"/>
                    </a:ext>
                  </a:extLst>
                </a:gridCol>
                <a:gridCol w="558597">
                  <a:extLst>
                    <a:ext uri="{9D8B030D-6E8A-4147-A177-3AD203B41FA5}">
                      <a16:colId xmlns:a16="http://schemas.microsoft.com/office/drawing/2014/main" val="20004"/>
                    </a:ext>
                  </a:extLst>
                </a:gridCol>
                <a:gridCol w="558597">
                  <a:extLst>
                    <a:ext uri="{9D8B030D-6E8A-4147-A177-3AD203B41FA5}">
                      <a16:colId xmlns:a16="http://schemas.microsoft.com/office/drawing/2014/main" val="20005"/>
                    </a:ext>
                  </a:extLst>
                </a:gridCol>
                <a:gridCol w="558597">
                  <a:extLst>
                    <a:ext uri="{9D8B030D-6E8A-4147-A177-3AD203B41FA5}">
                      <a16:colId xmlns:a16="http://schemas.microsoft.com/office/drawing/2014/main" val="20006"/>
                    </a:ext>
                  </a:extLst>
                </a:gridCol>
                <a:gridCol w="546639">
                  <a:extLst>
                    <a:ext uri="{9D8B030D-6E8A-4147-A177-3AD203B41FA5}">
                      <a16:colId xmlns:a16="http://schemas.microsoft.com/office/drawing/2014/main" val="20007"/>
                    </a:ext>
                  </a:extLst>
                </a:gridCol>
                <a:gridCol w="546639">
                  <a:extLst>
                    <a:ext uri="{9D8B030D-6E8A-4147-A177-3AD203B41FA5}">
                      <a16:colId xmlns:a16="http://schemas.microsoft.com/office/drawing/2014/main" val="20008"/>
                    </a:ext>
                  </a:extLst>
                </a:gridCol>
                <a:gridCol w="546639">
                  <a:extLst>
                    <a:ext uri="{9D8B030D-6E8A-4147-A177-3AD203B41FA5}">
                      <a16:colId xmlns:a16="http://schemas.microsoft.com/office/drawing/2014/main" val="20009"/>
                    </a:ext>
                  </a:extLst>
                </a:gridCol>
                <a:gridCol w="558597">
                  <a:extLst>
                    <a:ext uri="{9D8B030D-6E8A-4147-A177-3AD203B41FA5}">
                      <a16:colId xmlns:a16="http://schemas.microsoft.com/office/drawing/2014/main" val="20010"/>
                    </a:ext>
                  </a:extLst>
                </a:gridCol>
                <a:gridCol w="558597">
                  <a:extLst>
                    <a:ext uri="{9D8B030D-6E8A-4147-A177-3AD203B41FA5}">
                      <a16:colId xmlns:a16="http://schemas.microsoft.com/office/drawing/2014/main" val="20011"/>
                    </a:ext>
                  </a:extLst>
                </a:gridCol>
                <a:gridCol w="558597">
                  <a:extLst>
                    <a:ext uri="{9D8B030D-6E8A-4147-A177-3AD203B41FA5}">
                      <a16:colId xmlns:a16="http://schemas.microsoft.com/office/drawing/2014/main" val="20012"/>
                    </a:ext>
                  </a:extLst>
                </a:gridCol>
                <a:gridCol w="558597">
                  <a:extLst>
                    <a:ext uri="{9D8B030D-6E8A-4147-A177-3AD203B41FA5}">
                      <a16:colId xmlns:a16="http://schemas.microsoft.com/office/drawing/2014/main" val="20013"/>
                    </a:ext>
                  </a:extLst>
                </a:gridCol>
                <a:gridCol w="558597">
                  <a:extLst>
                    <a:ext uri="{9D8B030D-6E8A-4147-A177-3AD203B41FA5}">
                      <a16:colId xmlns:a16="http://schemas.microsoft.com/office/drawing/2014/main" val="20014"/>
                    </a:ext>
                  </a:extLst>
                </a:gridCol>
              </a:tblGrid>
              <a:tr h="304800">
                <a:tc>
                  <a:txBody>
                    <a:bodyPr/>
                    <a:lstStyle/>
                    <a:p>
                      <a:pPr marL="0" marR="0" algn="just">
                        <a:spcBef>
                          <a:spcPts val="0"/>
                        </a:spcBef>
                        <a:spcAft>
                          <a:spcPts val="0"/>
                        </a:spcAft>
                      </a:pPr>
                      <a:r>
                        <a:rPr lang="en-US" sz="2000" dirty="0">
                          <a:effectLst/>
                        </a:rPr>
                        <a:t>Index</a:t>
                      </a:r>
                      <a:endParaRPr lang="en-US" sz="12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2</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4</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5</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6</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7</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8</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9</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10</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11</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12</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13</a:t>
                      </a:r>
                      <a:endParaRPr lang="en-US" sz="12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14</a:t>
                      </a:r>
                      <a:endParaRPr lang="en-US" sz="12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2000">
                          <a:effectLst/>
                        </a:rPr>
                        <a:t>Label</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27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13</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10</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5</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12</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4</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8</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9</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0</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47446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t>Heapsort</a:t>
            </a:r>
            <a:r>
              <a:rPr lang="en-US" sz="3600" b="1" dirty="0"/>
              <a:t> Algorithm</a:t>
            </a:r>
          </a:p>
        </p:txBody>
      </p:sp>
      <p:sp>
        <p:nvSpPr>
          <p:cNvPr id="4" name="Rectangle 3"/>
          <p:cNvSpPr/>
          <p:nvPr/>
        </p:nvSpPr>
        <p:spPr>
          <a:xfrm>
            <a:off x="381000" y="1859340"/>
            <a:ext cx="5029200" cy="2308324"/>
          </a:xfrm>
          <a:prstGeom prst="rect">
            <a:avLst/>
          </a:prstGeom>
        </p:spPr>
        <p:txBody>
          <a:bodyPr wrap="square">
            <a:spAutoFit/>
          </a:bodyPr>
          <a:lstStyle/>
          <a:p>
            <a:pPr algn="l"/>
            <a:r>
              <a:rPr lang="en-US" sz="2400" dirty="0" err="1"/>
              <a:t>Algoritma</a:t>
            </a:r>
            <a:r>
              <a:rPr lang="en-US" sz="2400" dirty="0"/>
              <a:t> </a:t>
            </a:r>
            <a:r>
              <a:rPr lang="en-US" sz="2400" dirty="0" err="1"/>
              <a:t>Heapsort</a:t>
            </a:r>
            <a:endParaRPr lang="en-US" sz="2400" dirty="0"/>
          </a:p>
          <a:p>
            <a:pPr algn="l"/>
            <a:r>
              <a:rPr lang="en-US" sz="2400" dirty="0" err="1"/>
              <a:t>Build_Heap</a:t>
            </a:r>
            <a:r>
              <a:rPr lang="en-US" sz="2400" dirty="0"/>
              <a:t>(A)</a:t>
            </a:r>
          </a:p>
          <a:p>
            <a:pPr algn="l"/>
            <a:r>
              <a:rPr lang="en-US" sz="2400" dirty="0"/>
              <a:t>For </a:t>
            </a:r>
            <a:r>
              <a:rPr lang="en-US" sz="2400" dirty="0" err="1"/>
              <a:t>i</a:t>
            </a:r>
            <a:r>
              <a:rPr lang="en-US" sz="2400" dirty="0"/>
              <a:t> = length[a] down to 2</a:t>
            </a:r>
          </a:p>
          <a:p>
            <a:pPr algn="l">
              <a:tabLst>
                <a:tab pos="520700" algn="l"/>
              </a:tabLst>
            </a:pPr>
            <a:r>
              <a:rPr lang="en-US" sz="2400" dirty="0"/>
              <a:t>	Exchange A[1] with A[</a:t>
            </a:r>
            <a:r>
              <a:rPr lang="en-US" sz="2400" dirty="0" err="1"/>
              <a:t>i</a:t>
            </a:r>
            <a:r>
              <a:rPr lang="en-US" sz="2400" dirty="0"/>
              <a:t>]</a:t>
            </a:r>
          </a:p>
          <a:p>
            <a:pPr algn="l">
              <a:tabLst>
                <a:tab pos="520700" algn="l"/>
              </a:tabLst>
            </a:pPr>
            <a:r>
              <a:rPr lang="en-US" sz="2400" dirty="0"/>
              <a:t>	</a:t>
            </a:r>
            <a:r>
              <a:rPr lang="en-US" sz="2400" dirty="0" err="1"/>
              <a:t>Heapsize</a:t>
            </a:r>
            <a:r>
              <a:rPr lang="en-US" sz="2400" dirty="0"/>
              <a:t>(A) = </a:t>
            </a:r>
            <a:r>
              <a:rPr lang="en-US" sz="2400" dirty="0" err="1"/>
              <a:t>Heapsize</a:t>
            </a:r>
            <a:r>
              <a:rPr lang="en-US" sz="2400" dirty="0"/>
              <a:t>(a) – 1</a:t>
            </a:r>
          </a:p>
          <a:p>
            <a:pPr algn="l">
              <a:tabLst>
                <a:tab pos="520700" algn="l"/>
              </a:tabLst>
            </a:pPr>
            <a:r>
              <a:rPr lang="en-US" sz="2400" dirty="0"/>
              <a:t>	</a:t>
            </a:r>
            <a:r>
              <a:rPr lang="en-US" sz="2400" dirty="0" err="1"/>
              <a:t>Heapify</a:t>
            </a:r>
            <a:r>
              <a:rPr lang="en-US" sz="2400" dirty="0"/>
              <a:t>(A,1)</a:t>
            </a:r>
          </a:p>
        </p:txBody>
      </p:sp>
      <p:sp>
        <p:nvSpPr>
          <p:cNvPr id="5" name="TextBox 4"/>
          <p:cNvSpPr txBox="1"/>
          <p:nvPr/>
        </p:nvSpPr>
        <p:spPr>
          <a:xfrm>
            <a:off x="6455579" y="1853790"/>
            <a:ext cx="2313517" cy="369332"/>
          </a:xfrm>
          <a:prstGeom prst="rect">
            <a:avLst/>
          </a:prstGeom>
          <a:noFill/>
        </p:spPr>
        <p:txBody>
          <a:bodyPr wrap="none" rtlCol="0">
            <a:spAutoFit/>
          </a:bodyPr>
          <a:lstStyle/>
          <a:p>
            <a:r>
              <a:rPr lang="en-US" dirty="0"/>
              <a:t>Construct Heap Tree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806" y="3570606"/>
            <a:ext cx="26003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2806" y="3128328"/>
            <a:ext cx="2586291"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218" y="4160988"/>
            <a:ext cx="1930803" cy="1662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2805" y="3972562"/>
            <a:ext cx="2586291" cy="464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2806" y="4439192"/>
            <a:ext cx="2586290" cy="5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2806" y="4964394"/>
            <a:ext cx="2586290" cy="436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8021" y="4569428"/>
            <a:ext cx="1752600" cy="1695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0999" y="3876462"/>
            <a:ext cx="1791621" cy="165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335" y="5199909"/>
            <a:ext cx="1283331" cy="1033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82805" y="5379610"/>
            <a:ext cx="2586291" cy="42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6100" y="3925928"/>
            <a:ext cx="969042" cy="961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4"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82807" y="5809032"/>
            <a:ext cx="2586290" cy="44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23421" y="2156752"/>
            <a:ext cx="4572000" cy="646331"/>
          </a:xfrm>
          <a:prstGeom prst="rect">
            <a:avLst/>
          </a:prstGeom>
        </p:spPr>
        <p:txBody>
          <a:bodyPr>
            <a:spAutoFit/>
          </a:bodyPr>
          <a:lstStyle/>
          <a:p>
            <a:r>
              <a:rPr lang="en-US" dirty="0"/>
              <a:t>Deleting root</a:t>
            </a:r>
          </a:p>
          <a:p>
            <a:r>
              <a:rPr lang="en-US" dirty="0"/>
              <a:t>reconstruct Heap tree without the root</a:t>
            </a:r>
          </a:p>
        </p:txBody>
      </p:sp>
      <p:sp>
        <p:nvSpPr>
          <p:cNvPr id="6" name="Rectangle 5"/>
          <p:cNvSpPr/>
          <p:nvPr/>
        </p:nvSpPr>
        <p:spPr>
          <a:xfrm>
            <a:off x="4267200" y="2456363"/>
            <a:ext cx="4572000" cy="369332"/>
          </a:xfrm>
          <a:prstGeom prst="rect">
            <a:avLst/>
          </a:prstGeom>
        </p:spPr>
        <p:txBody>
          <a:bodyPr>
            <a:spAutoFit/>
          </a:bodyPr>
          <a:lstStyle/>
          <a:p>
            <a:endParaRPr lang="en-US" dirty="0"/>
          </a:p>
        </p:txBody>
      </p:sp>
      <p:sp>
        <p:nvSpPr>
          <p:cNvPr id="7" name="Rectangle 6"/>
          <p:cNvSpPr/>
          <p:nvPr/>
        </p:nvSpPr>
        <p:spPr>
          <a:xfrm>
            <a:off x="6112528" y="2758043"/>
            <a:ext cx="2685351" cy="369332"/>
          </a:xfrm>
          <a:prstGeom prst="rect">
            <a:avLst/>
          </a:prstGeom>
        </p:spPr>
        <p:txBody>
          <a:bodyPr wrap="none">
            <a:spAutoFit/>
          </a:bodyPr>
          <a:lstStyle/>
          <a:p>
            <a:r>
              <a:rPr lang="en-US" dirty="0"/>
              <a:t>Repeat until the last root</a:t>
            </a:r>
          </a:p>
        </p:txBody>
      </p:sp>
    </p:spTree>
    <p:extLst>
      <p:ext uri="{BB962C8B-B14F-4D97-AF65-F5344CB8AC3E}">
        <p14:creationId xmlns:p14="http://schemas.microsoft.com/office/powerpoint/2010/main" val="37336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Traversals</a:t>
            </a:r>
          </a:p>
        </p:txBody>
      </p:sp>
      <p:sp>
        <p:nvSpPr>
          <p:cNvPr id="3" name="Content Placeholder 2"/>
          <p:cNvSpPr>
            <a:spLocks noGrp="1"/>
          </p:cNvSpPr>
          <p:nvPr>
            <p:ph idx="1"/>
          </p:nvPr>
        </p:nvSpPr>
        <p:spPr/>
        <p:txBody>
          <a:bodyPr/>
          <a:lstStyle/>
          <a:p>
            <a:pPr marL="0" indent="0">
              <a:buNone/>
            </a:pPr>
            <a:r>
              <a:rPr lang="en-US" dirty="0"/>
              <a:t>A traversal is a process that visits all the nodes in the tree. Since a tree is a nonlinear data structure, there is no unique traversal. </a:t>
            </a:r>
          </a:p>
          <a:p>
            <a:pPr marL="520700"/>
            <a:r>
              <a:rPr lang="en-US" dirty="0"/>
              <a:t>depth-first traversal </a:t>
            </a:r>
          </a:p>
          <a:p>
            <a:pPr marL="1028700"/>
            <a:r>
              <a:rPr lang="en-US" dirty="0" err="1"/>
              <a:t>PreOrder</a:t>
            </a:r>
            <a:r>
              <a:rPr lang="en-US" dirty="0"/>
              <a:t> traversal : visit the parent first and then left and right children; </a:t>
            </a:r>
          </a:p>
          <a:p>
            <a:pPr marL="1028700"/>
            <a:r>
              <a:rPr lang="en-US" dirty="0" err="1"/>
              <a:t>InOrder</a:t>
            </a:r>
            <a:r>
              <a:rPr lang="en-US" dirty="0"/>
              <a:t> traversal : visit the left child, then the parent and the right child; </a:t>
            </a:r>
          </a:p>
          <a:p>
            <a:pPr marL="1028700"/>
            <a:r>
              <a:rPr lang="en-US" dirty="0" err="1"/>
              <a:t>PostOrder</a:t>
            </a:r>
            <a:r>
              <a:rPr lang="en-US" dirty="0"/>
              <a:t> traversal : visit left child, then the right child and then the parent; </a:t>
            </a:r>
          </a:p>
          <a:p>
            <a:pPr marL="520700"/>
            <a:r>
              <a:rPr lang="en-US" dirty="0"/>
              <a:t>breadth-first traversal </a:t>
            </a:r>
          </a:p>
          <a:p>
            <a:pPr marL="1028700"/>
            <a:r>
              <a:rPr lang="en-US" dirty="0"/>
              <a:t>Level order traversal : visits nodes by levels from top to bottom and from left to right. </a:t>
            </a:r>
          </a:p>
        </p:txBody>
      </p:sp>
    </p:spTree>
    <p:extLst>
      <p:ext uri="{BB962C8B-B14F-4D97-AF65-F5344CB8AC3E}">
        <p14:creationId xmlns:p14="http://schemas.microsoft.com/office/powerpoint/2010/main" val="155171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Exercise 05</a:t>
            </a:r>
          </a:p>
        </p:txBody>
      </p:sp>
      <p:sp>
        <p:nvSpPr>
          <p:cNvPr id="4" name="Rectangle 3"/>
          <p:cNvSpPr/>
          <p:nvPr/>
        </p:nvSpPr>
        <p:spPr>
          <a:xfrm>
            <a:off x="381001" y="1905000"/>
            <a:ext cx="8001000" cy="461665"/>
          </a:xfrm>
          <a:prstGeom prst="rect">
            <a:avLst/>
          </a:prstGeom>
        </p:spPr>
        <p:txBody>
          <a:bodyPr wrap="square">
            <a:spAutoFit/>
          </a:bodyPr>
          <a:lstStyle/>
          <a:p>
            <a:pPr algn="l"/>
            <a:r>
              <a:rPr lang="en-US" sz="2400" dirty="0"/>
              <a:t>Does the Heap Sort with these data</a:t>
            </a:r>
          </a:p>
        </p:txBody>
      </p:sp>
      <p:graphicFrame>
        <p:nvGraphicFramePr>
          <p:cNvPr id="5" name="Table 4"/>
          <p:cNvGraphicFramePr>
            <a:graphicFrameLocks noGrp="1"/>
          </p:cNvGraphicFramePr>
          <p:nvPr>
            <p:extLst>
              <p:ext uri="{D42A27DB-BD31-4B8C-83A1-F6EECF244321}">
                <p14:modId xmlns:p14="http://schemas.microsoft.com/office/powerpoint/2010/main" val="2142263099"/>
              </p:ext>
            </p:extLst>
          </p:nvPr>
        </p:nvGraphicFramePr>
        <p:xfrm>
          <a:off x="368301" y="2819400"/>
          <a:ext cx="8381998" cy="609600"/>
        </p:xfrm>
        <a:graphic>
          <a:graphicData uri="http://schemas.openxmlformats.org/drawingml/2006/table">
            <a:tbl>
              <a:tblPr>
                <a:tableStyleId>{5C22544A-7EE6-4342-B048-85BDC9FD1C3A}</a:tableStyleId>
              </a:tblPr>
              <a:tblGrid>
                <a:gridCol w="761510">
                  <a:extLst>
                    <a:ext uri="{9D8B030D-6E8A-4147-A177-3AD203B41FA5}">
                      <a16:colId xmlns:a16="http://schemas.microsoft.com/office/drawing/2014/main" val="20000"/>
                    </a:ext>
                  </a:extLst>
                </a:gridCol>
                <a:gridCol w="761510">
                  <a:extLst>
                    <a:ext uri="{9D8B030D-6E8A-4147-A177-3AD203B41FA5}">
                      <a16:colId xmlns:a16="http://schemas.microsoft.com/office/drawing/2014/main" val="20001"/>
                    </a:ext>
                  </a:extLst>
                </a:gridCol>
                <a:gridCol w="761510">
                  <a:extLst>
                    <a:ext uri="{9D8B030D-6E8A-4147-A177-3AD203B41FA5}">
                      <a16:colId xmlns:a16="http://schemas.microsoft.com/office/drawing/2014/main" val="20002"/>
                    </a:ext>
                  </a:extLst>
                </a:gridCol>
                <a:gridCol w="761510">
                  <a:extLst>
                    <a:ext uri="{9D8B030D-6E8A-4147-A177-3AD203B41FA5}">
                      <a16:colId xmlns:a16="http://schemas.microsoft.com/office/drawing/2014/main" val="20003"/>
                    </a:ext>
                  </a:extLst>
                </a:gridCol>
                <a:gridCol w="761510">
                  <a:extLst>
                    <a:ext uri="{9D8B030D-6E8A-4147-A177-3AD203B41FA5}">
                      <a16:colId xmlns:a16="http://schemas.microsoft.com/office/drawing/2014/main" val="20004"/>
                    </a:ext>
                  </a:extLst>
                </a:gridCol>
                <a:gridCol w="762408">
                  <a:extLst>
                    <a:ext uri="{9D8B030D-6E8A-4147-A177-3AD203B41FA5}">
                      <a16:colId xmlns:a16="http://schemas.microsoft.com/office/drawing/2014/main" val="20005"/>
                    </a:ext>
                  </a:extLst>
                </a:gridCol>
                <a:gridCol w="762408">
                  <a:extLst>
                    <a:ext uri="{9D8B030D-6E8A-4147-A177-3AD203B41FA5}">
                      <a16:colId xmlns:a16="http://schemas.microsoft.com/office/drawing/2014/main" val="20006"/>
                    </a:ext>
                  </a:extLst>
                </a:gridCol>
                <a:gridCol w="762408">
                  <a:extLst>
                    <a:ext uri="{9D8B030D-6E8A-4147-A177-3AD203B41FA5}">
                      <a16:colId xmlns:a16="http://schemas.microsoft.com/office/drawing/2014/main" val="20007"/>
                    </a:ext>
                  </a:extLst>
                </a:gridCol>
                <a:gridCol w="762408">
                  <a:extLst>
                    <a:ext uri="{9D8B030D-6E8A-4147-A177-3AD203B41FA5}">
                      <a16:colId xmlns:a16="http://schemas.microsoft.com/office/drawing/2014/main" val="20008"/>
                    </a:ext>
                  </a:extLst>
                </a:gridCol>
                <a:gridCol w="762408">
                  <a:extLst>
                    <a:ext uri="{9D8B030D-6E8A-4147-A177-3AD203B41FA5}">
                      <a16:colId xmlns:a16="http://schemas.microsoft.com/office/drawing/2014/main" val="20009"/>
                    </a:ext>
                  </a:extLst>
                </a:gridCol>
                <a:gridCol w="762408">
                  <a:extLst>
                    <a:ext uri="{9D8B030D-6E8A-4147-A177-3AD203B41FA5}">
                      <a16:colId xmlns:a16="http://schemas.microsoft.com/office/drawing/2014/main" val="20010"/>
                    </a:ext>
                  </a:extLst>
                </a:gridCol>
              </a:tblGrid>
              <a:tr h="0">
                <a:tc>
                  <a:txBody>
                    <a:bodyPr/>
                    <a:lstStyle/>
                    <a:p>
                      <a:pPr marL="0" marR="0" algn="just">
                        <a:spcBef>
                          <a:spcPts val="0"/>
                        </a:spcBef>
                        <a:spcAft>
                          <a:spcPts val="0"/>
                        </a:spcAft>
                      </a:pPr>
                      <a:r>
                        <a:rPr lang="en-US" sz="2000" dirty="0">
                          <a:effectLst/>
                        </a:rPr>
                        <a:t>Index</a:t>
                      </a:r>
                      <a:endParaRPr lang="en-US" sz="1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1</a:t>
                      </a:r>
                      <a:endParaRPr lang="en-US" sz="1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2</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3</a:t>
                      </a:r>
                      <a:endParaRPr lang="en-US" sz="1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4</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5</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6</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7</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8</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9</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10</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2000">
                          <a:effectLst/>
                        </a:rPr>
                        <a:t>Label</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16</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14</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10</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8</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7</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9</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3</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2</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4</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1</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82300665"/>
              </p:ext>
            </p:extLst>
          </p:nvPr>
        </p:nvGraphicFramePr>
        <p:xfrm>
          <a:off x="381001" y="3810000"/>
          <a:ext cx="7467598" cy="609600"/>
        </p:xfrm>
        <a:graphic>
          <a:graphicData uri="http://schemas.openxmlformats.org/drawingml/2006/table">
            <a:tbl>
              <a:tblPr>
                <a:tableStyleId>{5C22544A-7EE6-4342-B048-85BDC9FD1C3A}</a:tableStyleId>
              </a:tblPr>
              <a:tblGrid>
                <a:gridCol w="987393">
                  <a:extLst>
                    <a:ext uri="{9D8B030D-6E8A-4147-A177-3AD203B41FA5}">
                      <a16:colId xmlns:a16="http://schemas.microsoft.com/office/drawing/2014/main" val="20000"/>
                    </a:ext>
                  </a:extLst>
                </a:gridCol>
                <a:gridCol w="714284">
                  <a:extLst>
                    <a:ext uri="{9D8B030D-6E8A-4147-A177-3AD203B41FA5}">
                      <a16:colId xmlns:a16="http://schemas.microsoft.com/office/drawing/2014/main" val="20001"/>
                    </a:ext>
                  </a:extLst>
                </a:gridCol>
                <a:gridCol w="727415">
                  <a:extLst>
                    <a:ext uri="{9D8B030D-6E8A-4147-A177-3AD203B41FA5}">
                      <a16:colId xmlns:a16="http://schemas.microsoft.com/office/drawing/2014/main" val="20002"/>
                    </a:ext>
                  </a:extLst>
                </a:gridCol>
                <a:gridCol w="713409">
                  <a:extLst>
                    <a:ext uri="{9D8B030D-6E8A-4147-A177-3AD203B41FA5}">
                      <a16:colId xmlns:a16="http://schemas.microsoft.com/office/drawing/2014/main" val="20003"/>
                    </a:ext>
                  </a:extLst>
                </a:gridCol>
                <a:gridCol w="727415">
                  <a:extLst>
                    <a:ext uri="{9D8B030D-6E8A-4147-A177-3AD203B41FA5}">
                      <a16:colId xmlns:a16="http://schemas.microsoft.com/office/drawing/2014/main" val="20004"/>
                    </a:ext>
                  </a:extLst>
                </a:gridCol>
                <a:gridCol w="714284">
                  <a:extLst>
                    <a:ext uri="{9D8B030D-6E8A-4147-A177-3AD203B41FA5}">
                      <a16:colId xmlns:a16="http://schemas.microsoft.com/office/drawing/2014/main" val="20005"/>
                    </a:ext>
                  </a:extLst>
                </a:gridCol>
                <a:gridCol w="727415">
                  <a:extLst>
                    <a:ext uri="{9D8B030D-6E8A-4147-A177-3AD203B41FA5}">
                      <a16:colId xmlns:a16="http://schemas.microsoft.com/office/drawing/2014/main" val="20006"/>
                    </a:ext>
                  </a:extLst>
                </a:gridCol>
                <a:gridCol w="727415">
                  <a:extLst>
                    <a:ext uri="{9D8B030D-6E8A-4147-A177-3AD203B41FA5}">
                      <a16:colId xmlns:a16="http://schemas.microsoft.com/office/drawing/2014/main" val="20007"/>
                    </a:ext>
                  </a:extLst>
                </a:gridCol>
                <a:gridCol w="714284">
                  <a:extLst>
                    <a:ext uri="{9D8B030D-6E8A-4147-A177-3AD203B41FA5}">
                      <a16:colId xmlns:a16="http://schemas.microsoft.com/office/drawing/2014/main" val="20008"/>
                    </a:ext>
                  </a:extLst>
                </a:gridCol>
                <a:gridCol w="714284">
                  <a:extLst>
                    <a:ext uri="{9D8B030D-6E8A-4147-A177-3AD203B41FA5}">
                      <a16:colId xmlns:a16="http://schemas.microsoft.com/office/drawing/2014/main" val="20009"/>
                    </a:ext>
                  </a:extLst>
                </a:gridCol>
              </a:tblGrid>
              <a:tr h="0">
                <a:tc>
                  <a:txBody>
                    <a:bodyPr/>
                    <a:lstStyle/>
                    <a:p>
                      <a:pPr marL="0" marR="0" algn="just">
                        <a:spcBef>
                          <a:spcPts val="0"/>
                        </a:spcBef>
                        <a:spcAft>
                          <a:spcPts val="0"/>
                        </a:spcAft>
                      </a:pPr>
                      <a:r>
                        <a:rPr lang="en-US" sz="2000" dirty="0">
                          <a:effectLst/>
                        </a:rPr>
                        <a:t>Index</a:t>
                      </a:r>
                      <a:endParaRPr lang="en-US" sz="1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1</a:t>
                      </a:r>
                      <a:endParaRPr lang="en-US" sz="12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2</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3</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4</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5</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6</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7</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8</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9</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2000">
                          <a:effectLst/>
                        </a:rPr>
                        <a:t>Label</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5</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13</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2</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25</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7</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17</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20</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a:effectLst/>
                        </a:rPr>
                        <a:t>8</a:t>
                      </a:r>
                      <a:endParaRPr lang="en-US" sz="12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4</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7" name="Rectangle 1"/>
          <p:cNvSpPr>
            <a:spLocks noChangeArrowheads="1"/>
          </p:cNvSpPr>
          <p:nvPr/>
        </p:nvSpPr>
        <p:spPr bwMode="auto">
          <a:xfrm>
            <a:off x="1863725" y="3695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5058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858000" algn="r"/>
              </a:tabLst>
            </a:pPr>
            <a:r>
              <a:rPr lang="en-US" sz="3600" b="1" dirty="0"/>
              <a:t>Traversal</a:t>
            </a:r>
            <a:r>
              <a:rPr lang="en-US" dirty="0"/>
              <a:t>  	(</a:t>
            </a:r>
            <a:r>
              <a:rPr lang="en-US" dirty="0" err="1"/>
              <a:t>cont</a:t>
            </a:r>
            <a:r>
              <a:rPr lang="en-US"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3800475" cy="3428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114800" y="1905000"/>
            <a:ext cx="4572000" cy="830997"/>
          </a:xfrm>
          <a:prstGeom prst="rect">
            <a:avLst/>
          </a:prstGeom>
        </p:spPr>
        <p:txBody>
          <a:bodyPr>
            <a:spAutoFit/>
          </a:bodyPr>
          <a:lstStyle/>
          <a:p>
            <a:r>
              <a:rPr lang="en-US" sz="2400" dirty="0" err="1"/>
              <a:t>PreOrder</a:t>
            </a:r>
            <a:r>
              <a:rPr lang="en-US" sz="2400" dirty="0"/>
              <a:t> </a:t>
            </a:r>
          </a:p>
          <a:p>
            <a:r>
              <a:rPr lang="en-US" sz="2400" dirty="0"/>
              <a:t>8, 5, 9, 7, 1, 12, 2, 4, 11, 3 </a:t>
            </a:r>
            <a:endParaRPr lang="en-US" dirty="0"/>
          </a:p>
        </p:txBody>
      </p:sp>
      <p:sp>
        <p:nvSpPr>
          <p:cNvPr id="5" name="Rectangle 4"/>
          <p:cNvSpPr/>
          <p:nvPr/>
        </p:nvSpPr>
        <p:spPr>
          <a:xfrm>
            <a:off x="4267200" y="4698400"/>
            <a:ext cx="4572000" cy="830997"/>
          </a:xfrm>
          <a:prstGeom prst="rect">
            <a:avLst/>
          </a:prstGeom>
        </p:spPr>
        <p:txBody>
          <a:bodyPr>
            <a:spAutoFit/>
          </a:bodyPr>
          <a:lstStyle/>
          <a:p>
            <a:r>
              <a:rPr lang="en-US" sz="2400" dirty="0" err="1"/>
              <a:t>LevelOrder</a:t>
            </a:r>
            <a:r>
              <a:rPr lang="en-US" sz="2400" dirty="0"/>
              <a:t> </a:t>
            </a:r>
          </a:p>
          <a:p>
            <a:r>
              <a:rPr lang="en-US" sz="2400" dirty="0"/>
              <a:t>8, 5, 4, 9, 7, 11, 1, 12, 3, 2 </a:t>
            </a:r>
          </a:p>
        </p:txBody>
      </p:sp>
      <p:sp>
        <p:nvSpPr>
          <p:cNvPr id="6" name="Rectangle 5"/>
          <p:cNvSpPr/>
          <p:nvPr/>
        </p:nvSpPr>
        <p:spPr>
          <a:xfrm>
            <a:off x="4767522" y="2809269"/>
            <a:ext cx="3919278" cy="830997"/>
          </a:xfrm>
          <a:prstGeom prst="rect">
            <a:avLst/>
          </a:prstGeom>
        </p:spPr>
        <p:txBody>
          <a:bodyPr wrap="none">
            <a:spAutoFit/>
          </a:bodyPr>
          <a:lstStyle/>
          <a:p>
            <a:r>
              <a:rPr lang="en-US" sz="2400" dirty="0" err="1"/>
              <a:t>InOrder</a:t>
            </a:r>
            <a:r>
              <a:rPr lang="en-US" sz="2400" dirty="0"/>
              <a:t> </a:t>
            </a:r>
          </a:p>
          <a:p>
            <a:r>
              <a:rPr lang="en-US" sz="2400" dirty="0"/>
              <a:t> 9, 5, 1, 7, 2, 12, 8, 4, 3, 11 </a:t>
            </a:r>
          </a:p>
        </p:txBody>
      </p:sp>
      <p:sp>
        <p:nvSpPr>
          <p:cNvPr id="7" name="Rectangle 6"/>
          <p:cNvSpPr/>
          <p:nvPr/>
        </p:nvSpPr>
        <p:spPr>
          <a:xfrm>
            <a:off x="4852482" y="3699301"/>
            <a:ext cx="3834318" cy="830997"/>
          </a:xfrm>
          <a:prstGeom prst="rect">
            <a:avLst/>
          </a:prstGeom>
        </p:spPr>
        <p:txBody>
          <a:bodyPr wrap="none">
            <a:spAutoFit/>
          </a:bodyPr>
          <a:lstStyle/>
          <a:p>
            <a:r>
              <a:rPr lang="en-US" sz="2400" dirty="0" err="1"/>
              <a:t>PostOrder</a:t>
            </a:r>
            <a:r>
              <a:rPr lang="en-US" sz="2400" dirty="0"/>
              <a:t> </a:t>
            </a:r>
          </a:p>
          <a:p>
            <a:r>
              <a:rPr lang="en-US" sz="2400" dirty="0"/>
              <a:t>9, 1, 2, 12, 7, 5, 3, 11, 4, 8 </a:t>
            </a:r>
          </a:p>
        </p:txBody>
      </p:sp>
    </p:spTree>
    <p:extLst>
      <p:ext uri="{BB962C8B-B14F-4D97-AF65-F5344CB8AC3E}">
        <p14:creationId xmlns:p14="http://schemas.microsoft.com/office/powerpoint/2010/main" val="15564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858000" algn="r"/>
              </a:tabLst>
            </a:pPr>
            <a:r>
              <a:rPr lang="en-US" sz="3600" b="1" dirty="0"/>
              <a:t>Traversal</a:t>
            </a:r>
            <a:r>
              <a:rPr lang="en-US" dirty="0"/>
              <a:t> 	(</a:t>
            </a:r>
            <a:r>
              <a:rPr lang="en-US" dirty="0" err="1"/>
              <a:t>cont</a:t>
            </a:r>
            <a:r>
              <a:rPr lang="en-US" dirty="0"/>
              <a:t>)</a:t>
            </a:r>
          </a:p>
        </p:txBody>
      </p:sp>
      <mc:AlternateContent xmlns:mc="http://schemas.openxmlformats.org/markup-compatibility/2006" xmlns:a14="http://schemas.microsoft.com/office/drawing/2010/main">
        <mc:Choice Requires="a14">
          <p:sp>
            <p:nvSpPr>
              <p:cNvPr id="4" name="Rectangle 3"/>
              <p:cNvSpPr/>
              <p:nvPr/>
            </p:nvSpPr>
            <p:spPr>
              <a:xfrm>
                <a:off x="1187450" y="1873072"/>
                <a:ext cx="7162800" cy="1938992"/>
              </a:xfrm>
              <a:prstGeom prst="rect">
                <a:avLst/>
              </a:prstGeom>
            </p:spPr>
            <p:txBody>
              <a:bodyPr wrap="square">
                <a:spAutoFit/>
              </a:bodyPr>
              <a:lstStyle/>
              <a:p>
                <a:pPr algn="l"/>
                <a:r>
                  <a:rPr lang="en-US" sz="2400" dirty="0" err="1"/>
                  <a:t>Prosedure</a:t>
                </a:r>
                <a:r>
                  <a:rPr lang="en-US" sz="2400" dirty="0"/>
                  <a:t> </a:t>
                </a:r>
                <a:r>
                  <a:rPr lang="en-US" sz="2400" dirty="0" err="1"/>
                  <a:t>Preorder_Traversal</a:t>
                </a:r>
                <a:r>
                  <a:rPr lang="en-US" sz="2400" dirty="0"/>
                  <a:t>(</a:t>
                </a:r>
                <a:r>
                  <a:rPr lang="en-US" sz="2400" dirty="0" err="1"/>
                  <a:t>X:Link</a:t>
                </a:r>
                <a:r>
                  <a:rPr lang="en-US" sz="2400" dirty="0"/>
                  <a:t>);</a:t>
                </a:r>
              </a:p>
              <a:p>
                <a:pPr algn="l">
                  <a:tabLst>
                    <a:tab pos="571500" algn="l"/>
                    <a:tab pos="1143000" algn="l"/>
                  </a:tabLst>
                </a:pPr>
                <a:r>
                  <a:rPr lang="en-US" sz="2400" dirty="0"/>
                  <a:t>If </a:t>
                </a:r>
                <a14:m>
                  <m:oMath xmlns:m="http://schemas.openxmlformats.org/officeDocument/2006/math">
                    <m:r>
                      <a:rPr lang="en-US" sz="2400" i="1" dirty="0" smtClean="0">
                        <a:latin typeface="Cambria Math"/>
                      </a:rPr>
                      <m:t>𝑋</m:t>
                    </m:r>
                    <m:r>
                      <a:rPr lang="en-US" sz="2400" i="1" dirty="0" smtClean="0">
                        <a:latin typeface="Cambria Math"/>
                      </a:rPr>
                      <m:t> ≠ </m:t>
                    </m:r>
                    <m:r>
                      <a:rPr lang="en-US" sz="2400" i="1" dirty="0" smtClean="0">
                        <a:latin typeface="Cambria Math"/>
                      </a:rPr>
                      <m:t>𝑁𝐼𝐿</m:t>
                    </m:r>
                    <m:r>
                      <a:rPr lang="en-US" sz="2400" i="1" dirty="0" smtClean="0">
                        <a:latin typeface="Cambria Math"/>
                      </a:rPr>
                      <m:t> </m:t>
                    </m:r>
                  </m:oMath>
                </a14:m>
                <a:r>
                  <a:rPr lang="en-US" sz="2400" dirty="0"/>
                  <a:t>then</a:t>
                </a:r>
              </a:p>
              <a:p>
                <a:pPr algn="l">
                  <a:tabLst>
                    <a:tab pos="457200" algn="l"/>
                  </a:tabLst>
                </a:pPr>
                <a:r>
                  <a:rPr lang="en-US" sz="2400" dirty="0"/>
                  <a:t> 	Visit(</a:t>
                </a:r>
                <a:r>
                  <a:rPr lang="en-US" sz="2400" dirty="0" err="1"/>
                  <a:t>X^.key</a:t>
                </a:r>
                <a:r>
                  <a:rPr lang="en-US" sz="2400" dirty="0"/>
                  <a:t>);</a:t>
                </a:r>
              </a:p>
              <a:p>
                <a:pPr algn="l">
                  <a:tabLst>
                    <a:tab pos="457200" algn="l"/>
                  </a:tabLst>
                </a:pPr>
                <a:r>
                  <a:rPr lang="en-US" sz="2400" dirty="0"/>
                  <a:t>	</a:t>
                </a:r>
                <a:r>
                  <a:rPr lang="en-US" sz="2400" dirty="0" err="1"/>
                  <a:t>Preorder_Traversal</a:t>
                </a:r>
                <a:r>
                  <a:rPr lang="en-US" sz="2400" dirty="0"/>
                  <a:t>(</a:t>
                </a:r>
                <a:r>
                  <a:rPr lang="en-US" sz="2400" dirty="0" err="1"/>
                  <a:t>X^.left</a:t>
                </a:r>
                <a:r>
                  <a:rPr lang="en-US" sz="2400" dirty="0"/>
                  <a:t>); </a:t>
                </a:r>
              </a:p>
              <a:p>
                <a:pPr algn="l">
                  <a:tabLst>
                    <a:tab pos="457200" algn="l"/>
                  </a:tabLst>
                </a:pPr>
                <a:r>
                  <a:rPr lang="en-US" sz="2400" dirty="0"/>
                  <a:t>	</a:t>
                </a:r>
                <a:r>
                  <a:rPr lang="en-US" sz="2400" dirty="0" err="1"/>
                  <a:t>Preorder_Traversal</a:t>
                </a:r>
                <a:r>
                  <a:rPr lang="en-US" sz="2400" dirty="0"/>
                  <a:t>(</a:t>
                </a:r>
                <a:r>
                  <a:rPr lang="en-US" sz="2400" dirty="0" err="1"/>
                  <a:t>X^.right</a:t>
                </a:r>
                <a:r>
                  <a:rPr lang="en-US" sz="24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1187450" y="1873072"/>
                <a:ext cx="7162800" cy="1938992"/>
              </a:xfrm>
              <a:prstGeom prst="rect">
                <a:avLst/>
              </a:prstGeom>
              <a:blipFill rotWithShape="1">
                <a:blip r:embed="rId2"/>
                <a:stretch>
                  <a:fillRect l="-1362" t="-2201"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4800" y="4114800"/>
                <a:ext cx="6553200" cy="1938992"/>
              </a:xfrm>
              <a:prstGeom prst="rect">
                <a:avLst/>
              </a:prstGeom>
            </p:spPr>
            <p:txBody>
              <a:bodyPr wrap="square">
                <a:spAutoFit/>
              </a:bodyPr>
              <a:lstStyle/>
              <a:p>
                <a:pPr algn="l">
                  <a:tabLst>
                    <a:tab pos="457200" algn="l"/>
                  </a:tabLst>
                </a:pPr>
                <a:r>
                  <a:rPr lang="en-US" sz="2400" dirty="0" err="1"/>
                  <a:t>Prosedure</a:t>
                </a:r>
                <a:r>
                  <a:rPr lang="en-US" sz="2400" dirty="0"/>
                  <a:t> </a:t>
                </a:r>
                <a:r>
                  <a:rPr lang="en-US" sz="2400" dirty="0" err="1"/>
                  <a:t>Inorder_Traversal</a:t>
                </a:r>
                <a:r>
                  <a:rPr lang="en-US" sz="2400" dirty="0"/>
                  <a:t>(</a:t>
                </a:r>
                <a:r>
                  <a:rPr lang="en-US" sz="2400" dirty="0" err="1"/>
                  <a:t>X:Link</a:t>
                </a:r>
                <a:r>
                  <a:rPr lang="en-US" sz="2400" dirty="0"/>
                  <a:t>);</a:t>
                </a:r>
              </a:p>
              <a:p>
                <a:pPr algn="l">
                  <a:tabLst>
                    <a:tab pos="457200" algn="l"/>
                  </a:tabLst>
                </a:pPr>
                <a:r>
                  <a:rPr lang="en-US" sz="2400" dirty="0"/>
                  <a:t>If </a:t>
                </a:r>
                <a14:m>
                  <m:oMath xmlns:m="http://schemas.openxmlformats.org/officeDocument/2006/math">
                    <m:r>
                      <a:rPr lang="en-US" sz="2400" i="1" dirty="0" smtClean="0">
                        <a:latin typeface="Cambria Math"/>
                      </a:rPr>
                      <m:t>𝑋</m:t>
                    </m:r>
                    <m:r>
                      <a:rPr lang="en-US" sz="2400" i="1" dirty="0" smtClean="0">
                        <a:latin typeface="Cambria Math"/>
                      </a:rPr>
                      <m:t> ≠ </m:t>
                    </m:r>
                    <m:r>
                      <a:rPr lang="en-US" sz="2400" i="1" dirty="0" smtClean="0">
                        <a:latin typeface="Cambria Math"/>
                      </a:rPr>
                      <m:t>𝑁𝐼𝐿</m:t>
                    </m:r>
                  </m:oMath>
                </a14:m>
                <a:r>
                  <a:rPr lang="en-US" sz="2400" dirty="0"/>
                  <a:t> then</a:t>
                </a:r>
              </a:p>
              <a:p>
                <a:pPr algn="l">
                  <a:tabLst>
                    <a:tab pos="457200" algn="l"/>
                  </a:tabLst>
                </a:pPr>
                <a:r>
                  <a:rPr lang="en-US" sz="2400" dirty="0"/>
                  <a:t>	</a:t>
                </a:r>
                <a:r>
                  <a:rPr lang="en-US" sz="2400" dirty="0" err="1"/>
                  <a:t>Inorder_Traversal</a:t>
                </a:r>
                <a:r>
                  <a:rPr lang="en-US" sz="2400" dirty="0"/>
                  <a:t>(</a:t>
                </a:r>
                <a:r>
                  <a:rPr lang="en-US" sz="2400" dirty="0" err="1"/>
                  <a:t>X^.left</a:t>
                </a:r>
                <a:r>
                  <a:rPr lang="en-US" sz="2400" dirty="0"/>
                  <a:t>); </a:t>
                </a:r>
              </a:p>
              <a:p>
                <a:pPr algn="l">
                  <a:tabLst>
                    <a:tab pos="457200" algn="l"/>
                  </a:tabLst>
                </a:pPr>
                <a:r>
                  <a:rPr lang="en-US" sz="2400" dirty="0"/>
                  <a:t>	Visit(</a:t>
                </a:r>
                <a:r>
                  <a:rPr lang="en-US" sz="2400" dirty="0" err="1"/>
                  <a:t>X^.key</a:t>
                </a:r>
                <a:r>
                  <a:rPr lang="en-US" sz="2400" dirty="0"/>
                  <a:t>);</a:t>
                </a:r>
              </a:p>
              <a:p>
                <a:pPr algn="l">
                  <a:tabLst>
                    <a:tab pos="457200" algn="l"/>
                  </a:tabLst>
                </a:pPr>
                <a:r>
                  <a:rPr lang="en-US" sz="2400" dirty="0"/>
                  <a:t>	</a:t>
                </a:r>
                <a:r>
                  <a:rPr lang="en-US" sz="2400" dirty="0" err="1"/>
                  <a:t>Inorder_Traversal</a:t>
                </a:r>
                <a:r>
                  <a:rPr lang="en-US" sz="2400" dirty="0"/>
                  <a:t>(</a:t>
                </a:r>
                <a:r>
                  <a:rPr lang="en-US" sz="2400" dirty="0" err="1"/>
                  <a:t>X^.right</a:t>
                </a:r>
                <a:r>
                  <a:rPr lang="en-US" sz="24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304800" y="4114800"/>
                <a:ext cx="6553200" cy="1938992"/>
              </a:xfrm>
              <a:prstGeom prst="rect">
                <a:avLst/>
              </a:prstGeom>
              <a:blipFill rotWithShape="1">
                <a:blip r:embed="rId3"/>
                <a:stretch>
                  <a:fillRect l="-1395" t="-2201" b="-6604"/>
                </a:stretch>
              </a:blipFill>
            </p:spPr>
            <p:txBody>
              <a:bodyPr/>
              <a:lstStyle/>
              <a:p>
                <a:r>
                  <a:rPr lang="en-US">
                    <a:noFill/>
                  </a:rPr>
                  <a:t> </a:t>
                </a:r>
              </a:p>
            </p:txBody>
          </p:sp>
        </mc:Fallback>
      </mc:AlternateContent>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794452"/>
            <a:ext cx="1852926" cy="209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213802"/>
            <a:ext cx="1941309" cy="209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794452"/>
            <a:ext cx="214312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Rectangle 5"/>
              <p:cNvSpPr/>
              <p:nvPr/>
            </p:nvSpPr>
            <p:spPr>
              <a:xfrm>
                <a:off x="2584450" y="2831764"/>
                <a:ext cx="5651500" cy="1938992"/>
              </a:xfrm>
              <a:prstGeom prst="rect">
                <a:avLst/>
              </a:prstGeom>
              <a:solidFill>
                <a:srgbClr val="FFC000"/>
              </a:solidFill>
            </p:spPr>
            <p:txBody>
              <a:bodyPr wrap="square">
                <a:spAutoFit/>
              </a:bodyPr>
              <a:lstStyle/>
              <a:p>
                <a:pPr algn="l">
                  <a:tabLst>
                    <a:tab pos="1778000" algn="l"/>
                  </a:tabLst>
                </a:pPr>
                <a:r>
                  <a:rPr lang="en-US" sz="2400" dirty="0" err="1"/>
                  <a:t>Prosedure</a:t>
                </a:r>
                <a:r>
                  <a:rPr lang="en-US" sz="2400" dirty="0"/>
                  <a:t> </a:t>
                </a:r>
                <a:r>
                  <a:rPr lang="en-US" sz="2400" dirty="0" err="1"/>
                  <a:t>Postorder_Traversal</a:t>
                </a:r>
                <a:r>
                  <a:rPr lang="en-US" sz="2400" dirty="0"/>
                  <a:t>(</a:t>
                </a:r>
                <a:r>
                  <a:rPr lang="en-US" sz="2400" dirty="0" err="1"/>
                  <a:t>X:Link</a:t>
                </a:r>
                <a:r>
                  <a:rPr lang="en-US" sz="2400" dirty="0"/>
                  <a:t>);</a:t>
                </a:r>
              </a:p>
              <a:p>
                <a:pPr algn="l">
                  <a:tabLst>
                    <a:tab pos="1778000" algn="l"/>
                  </a:tabLst>
                </a:pPr>
                <a:r>
                  <a:rPr lang="en-US" sz="2400" dirty="0"/>
                  <a:t>If </a:t>
                </a:r>
                <a14:m>
                  <m:oMath xmlns:m="http://schemas.openxmlformats.org/officeDocument/2006/math">
                    <m:r>
                      <a:rPr lang="en-US" sz="2400" i="1" dirty="0" smtClean="0">
                        <a:latin typeface="Cambria Math"/>
                      </a:rPr>
                      <m:t>𝑋</m:t>
                    </m:r>
                    <m:r>
                      <a:rPr lang="en-US" sz="2400" i="1" dirty="0" smtClean="0">
                        <a:latin typeface="Cambria Math"/>
                      </a:rPr>
                      <m:t> ≠ </m:t>
                    </m:r>
                    <m:r>
                      <a:rPr lang="en-US" sz="2400" i="1" dirty="0" smtClean="0">
                        <a:latin typeface="Cambria Math"/>
                      </a:rPr>
                      <m:t>𝑁𝐼𝐿</m:t>
                    </m:r>
                    <m:r>
                      <a:rPr lang="en-US" sz="2400" i="1" dirty="0" smtClean="0">
                        <a:latin typeface="Cambria Math"/>
                      </a:rPr>
                      <m:t> </m:t>
                    </m:r>
                  </m:oMath>
                </a14:m>
                <a:r>
                  <a:rPr lang="en-US" sz="2400" dirty="0"/>
                  <a:t>then</a:t>
                </a:r>
              </a:p>
              <a:p>
                <a:pPr algn="l">
                  <a:tabLst>
                    <a:tab pos="635000" algn="l"/>
                  </a:tabLst>
                </a:pPr>
                <a:r>
                  <a:rPr lang="en-US" sz="2400" dirty="0"/>
                  <a:t>	</a:t>
                </a:r>
                <a:r>
                  <a:rPr lang="en-US" sz="2400" dirty="0" err="1"/>
                  <a:t>Postorder_Traversal</a:t>
                </a:r>
                <a:r>
                  <a:rPr lang="en-US" sz="2400" dirty="0"/>
                  <a:t>(</a:t>
                </a:r>
                <a:r>
                  <a:rPr lang="en-US" sz="2400" dirty="0" err="1"/>
                  <a:t>X^.left</a:t>
                </a:r>
                <a:r>
                  <a:rPr lang="en-US" sz="2400" dirty="0"/>
                  <a:t>); </a:t>
                </a:r>
              </a:p>
              <a:p>
                <a:pPr algn="l">
                  <a:tabLst>
                    <a:tab pos="635000" algn="l"/>
                  </a:tabLst>
                </a:pPr>
                <a:r>
                  <a:rPr lang="en-US" sz="2400" dirty="0"/>
                  <a:t>	</a:t>
                </a:r>
                <a:r>
                  <a:rPr lang="en-US" sz="2400" dirty="0" err="1"/>
                  <a:t>Postorder_Traversal</a:t>
                </a:r>
                <a:r>
                  <a:rPr lang="en-US" sz="2400" dirty="0"/>
                  <a:t>(</a:t>
                </a:r>
                <a:r>
                  <a:rPr lang="en-US" sz="2400" dirty="0" err="1"/>
                  <a:t>X^.right</a:t>
                </a:r>
                <a:r>
                  <a:rPr lang="en-US" sz="2400" dirty="0"/>
                  <a:t>); </a:t>
                </a:r>
              </a:p>
              <a:p>
                <a:pPr algn="l">
                  <a:tabLst>
                    <a:tab pos="635000" algn="l"/>
                    <a:tab pos="1778000" algn="l"/>
                  </a:tabLst>
                </a:pPr>
                <a:r>
                  <a:rPr lang="en-US" sz="2400" dirty="0"/>
                  <a:t>	Visit(</a:t>
                </a:r>
                <a:r>
                  <a:rPr lang="en-US" sz="2400" dirty="0" err="1"/>
                  <a:t>X^.key</a:t>
                </a:r>
                <a:r>
                  <a:rPr lang="en-US" sz="2400" dirty="0"/>
                  <a:t>);</a:t>
                </a:r>
              </a:p>
            </p:txBody>
          </p:sp>
        </mc:Choice>
        <mc:Fallback xmlns="">
          <p:sp>
            <p:nvSpPr>
              <p:cNvPr id="6" name="Rectangle 5"/>
              <p:cNvSpPr>
                <a:spLocks noRot="1" noChangeAspect="1" noMove="1" noResize="1" noEditPoints="1" noAdjustHandles="1" noChangeArrowheads="1" noChangeShapeType="1" noTextEdit="1"/>
              </p:cNvSpPr>
              <p:nvPr/>
            </p:nvSpPr>
            <p:spPr>
              <a:xfrm>
                <a:off x="2584450" y="2831764"/>
                <a:ext cx="5651500" cy="1938992"/>
              </a:xfrm>
              <a:prstGeom prst="rect">
                <a:avLst/>
              </a:prstGeom>
              <a:blipFill rotWithShape="1">
                <a:blip r:embed="rId7"/>
                <a:stretch>
                  <a:fillRect l="-1726" t="-2201" r="-431" b="-6604"/>
                </a:stretch>
              </a:blipFill>
            </p:spPr>
            <p:txBody>
              <a:bodyPr/>
              <a:lstStyle/>
              <a:p>
                <a:r>
                  <a:rPr lang="en-US">
                    <a:noFill/>
                  </a:rPr>
                  <a:t> </a:t>
                </a:r>
              </a:p>
            </p:txBody>
          </p:sp>
        </mc:Fallback>
      </mc:AlternateContent>
    </p:spTree>
    <p:extLst>
      <p:ext uri="{BB962C8B-B14F-4D97-AF65-F5344CB8AC3E}">
        <p14:creationId xmlns:p14="http://schemas.microsoft.com/office/powerpoint/2010/main" val="134361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3657600"/>
            <a:ext cx="2942389"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3600" b="1" dirty="0"/>
              <a:t>Binary Search Tree</a:t>
            </a:r>
          </a:p>
        </p:txBody>
      </p:sp>
      <p:sp>
        <p:nvSpPr>
          <p:cNvPr id="3" name="Content Placeholder 2"/>
          <p:cNvSpPr>
            <a:spLocks noGrp="1"/>
          </p:cNvSpPr>
          <p:nvPr>
            <p:ph idx="1"/>
          </p:nvPr>
        </p:nvSpPr>
        <p:spPr/>
        <p:txBody>
          <a:bodyPr/>
          <a:lstStyle/>
          <a:p>
            <a:pPr marL="0" indent="0" algn="just">
              <a:buNone/>
            </a:pPr>
            <a:r>
              <a:rPr lang="en-US" sz="2400" dirty="0"/>
              <a:t>A </a:t>
            </a:r>
            <a:r>
              <a:rPr lang="en-US" sz="2400" i="1" dirty="0"/>
              <a:t>binary search tree</a:t>
            </a:r>
            <a:r>
              <a:rPr lang="en-US" sz="2400" dirty="0"/>
              <a:t> (BST) is a binary tree where each node has a Comparable key (and an associated value) and satisfies the restriction that the key in any node is larger than the keys in all nodes in that node's left subtree and smaller than the keys in all nodes in that node's right subtree.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3819525" cy="2599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386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Binary Search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14:m>
                  <m:oMath xmlns:m="http://schemas.openxmlformats.org/officeDocument/2006/math">
                    <m:r>
                      <a:rPr lang="en-US" sz="2800" i="1" dirty="0" smtClean="0">
                        <a:latin typeface="Cambria Math"/>
                      </a:rPr>
                      <m:t>𝑋</m:t>
                    </m:r>
                  </m:oMath>
                </a14:m>
                <a:r>
                  <a:rPr lang="en-US" sz="2800" dirty="0">
                    <a:latin typeface="+mj-lt"/>
                  </a:rPr>
                  <a:t> is a node of BST, </a:t>
                </a:r>
                <a14:m>
                  <m:oMath xmlns:m="http://schemas.openxmlformats.org/officeDocument/2006/math">
                    <m:r>
                      <a:rPr lang="en-US" sz="2800" i="1" dirty="0" smtClean="0">
                        <a:latin typeface="Cambria Math"/>
                      </a:rPr>
                      <m:t>𝑌</m:t>
                    </m:r>
                  </m:oMath>
                </a14:m>
                <a:r>
                  <a:rPr lang="en-US" sz="2800" dirty="0">
                    <a:latin typeface="+mj-lt"/>
                  </a:rPr>
                  <a:t> is a node at left subtree </a:t>
                </a:r>
                <a14:m>
                  <m:oMath xmlns:m="http://schemas.openxmlformats.org/officeDocument/2006/math">
                    <m:r>
                      <a:rPr lang="en-US" sz="2800" i="1" dirty="0" smtClean="0">
                        <a:latin typeface="Cambria Math"/>
                      </a:rPr>
                      <m:t>𝑋</m:t>
                    </m:r>
                  </m:oMath>
                </a14:m>
                <a:r>
                  <a:rPr lang="en-US" sz="2800" dirty="0">
                    <a:latin typeface="+mj-lt"/>
                  </a:rPr>
                  <a:t> then </a:t>
                </a:r>
                <a14:m>
                  <m:oMath xmlns:m="http://schemas.openxmlformats.org/officeDocument/2006/math">
                    <m:r>
                      <a:rPr lang="en-US" sz="2800" b="0" i="1" dirty="0" smtClean="0">
                        <a:latin typeface="Cambria Math"/>
                        <a:ea typeface="Cambria Math"/>
                      </a:rPr>
                      <m:t>𝑘𝑒𝑦</m:t>
                    </m:r>
                    <m:r>
                      <a:rPr lang="en-US" sz="2800" b="0" i="1" dirty="0" smtClean="0">
                        <a:latin typeface="Cambria Math"/>
                        <a:ea typeface="Cambria Math"/>
                      </a:rPr>
                      <m:t>(</m:t>
                    </m:r>
                    <m:r>
                      <a:rPr lang="en-US" sz="2800" b="0" i="1" dirty="0" smtClean="0">
                        <a:latin typeface="Cambria Math"/>
                        <a:ea typeface="Cambria Math"/>
                      </a:rPr>
                      <m:t>𝑌</m:t>
                    </m:r>
                    <m:r>
                      <a:rPr lang="en-US" sz="2800" b="0" i="1" dirty="0" smtClean="0">
                        <a:latin typeface="Cambria Math"/>
                        <a:ea typeface="Cambria Math"/>
                      </a:rPr>
                      <m:t>)≤</m:t>
                    </m:r>
                    <m:r>
                      <a:rPr lang="en-US" sz="2800" b="0" i="1" dirty="0" smtClean="0">
                        <a:latin typeface="Cambria Math"/>
                        <a:ea typeface="Cambria Math"/>
                      </a:rPr>
                      <m:t>𝑘𝑒𝑦</m:t>
                    </m:r>
                    <m:r>
                      <a:rPr lang="en-US" sz="2800" b="0" i="1" dirty="0" smtClean="0">
                        <a:latin typeface="Cambria Math"/>
                        <a:ea typeface="Cambria Math"/>
                      </a:rPr>
                      <m:t>(</m:t>
                    </m:r>
                    <m:r>
                      <a:rPr lang="en-US" sz="2800" b="0" i="1" dirty="0" smtClean="0">
                        <a:latin typeface="Cambria Math"/>
                        <a:ea typeface="Cambria Math"/>
                      </a:rPr>
                      <m:t>𝑋</m:t>
                    </m:r>
                    <m:r>
                      <a:rPr lang="en-US" sz="2800" b="0" i="1" dirty="0" smtClean="0">
                        <a:latin typeface="Cambria Math"/>
                        <a:ea typeface="Cambria Math"/>
                      </a:rPr>
                      <m:t>), </m:t>
                    </m:r>
                  </m:oMath>
                </a14:m>
                <a:r>
                  <a:rPr lang="en-US" sz="2800" dirty="0">
                    <a:latin typeface="+mj-lt"/>
                  </a:rPr>
                  <a:t>but if </a:t>
                </a:r>
                <a14:m>
                  <m:oMath xmlns:m="http://schemas.openxmlformats.org/officeDocument/2006/math">
                    <m:r>
                      <a:rPr lang="en-US" sz="2800" i="1" dirty="0" smtClean="0">
                        <a:latin typeface="Cambria Math"/>
                      </a:rPr>
                      <m:t>𝑌</m:t>
                    </m:r>
                  </m:oMath>
                </a14:m>
                <a:r>
                  <a:rPr lang="en-US" sz="2800" dirty="0">
                    <a:latin typeface="+mj-lt"/>
                  </a:rPr>
                  <a:t> is a node in right subtree </a:t>
                </a:r>
                <a14:m>
                  <m:oMath xmlns:m="http://schemas.openxmlformats.org/officeDocument/2006/math">
                    <m:r>
                      <a:rPr lang="en-US" sz="2800" i="1" dirty="0" smtClean="0">
                        <a:latin typeface="Cambria Math"/>
                      </a:rPr>
                      <m:t>𝑋</m:t>
                    </m:r>
                  </m:oMath>
                </a14:m>
                <a:r>
                  <a:rPr lang="en-US" sz="2800" dirty="0">
                    <a:latin typeface="+mj-lt"/>
                  </a:rPr>
                  <a:t> then </a:t>
                </a:r>
                <a14:m>
                  <m:oMath xmlns:m="http://schemas.openxmlformats.org/officeDocument/2006/math">
                    <m:r>
                      <a:rPr lang="en-US" sz="2800" i="1" dirty="0" smtClean="0">
                        <a:latin typeface="Cambria Math"/>
                        <a:ea typeface="Cambria Math"/>
                      </a:rPr>
                      <m:t>𝑘𝑒𝑦</m:t>
                    </m:r>
                    <m:d>
                      <m:dPr>
                        <m:ctrlPr>
                          <a:rPr lang="en-US" sz="2800" i="1" dirty="0" smtClean="0">
                            <a:latin typeface="Cambria Math" panose="02040503050406030204" pitchFamily="18" charset="0"/>
                            <a:ea typeface="Cambria Math"/>
                          </a:rPr>
                        </m:ctrlPr>
                      </m:dPr>
                      <m:e>
                        <m:r>
                          <a:rPr lang="en-US" sz="2800" i="1" dirty="0" smtClean="0">
                            <a:latin typeface="Cambria Math"/>
                            <a:ea typeface="Cambria Math"/>
                          </a:rPr>
                          <m:t>𝑌</m:t>
                        </m:r>
                      </m:e>
                    </m:d>
                    <m:r>
                      <a:rPr lang="en-US" sz="2800" i="1" dirty="0" smtClean="0">
                        <a:latin typeface="Cambria Math"/>
                        <a:ea typeface="Cambria Math"/>
                      </a:rPr>
                      <m:t>≥</m:t>
                    </m:r>
                    <m:r>
                      <a:rPr lang="en-US" sz="2800" i="1" dirty="0" smtClean="0">
                        <a:latin typeface="Cambria Math"/>
                        <a:ea typeface="Cambria Math"/>
                      </a:rPr>
                      <m:t>𝑘𝑒𝑦</m:t>
                    </m:r>
                    <m:d>
                      <m:dPr>
                        <m:ctrlPr>
                          <a:rPr lang="en-US" sz="2800" i="1" dirty="0" smtClean="0">
                            <a:latin typeface="Cambria Math" panose="02040503050406030204" pitchFamily="18" charset="0"/>
                            <a:ea typeface="Cambria Math"/>
                          </a:rPr>
                        </m:ctrlPr>
                      </m:dPr>
                      <m:e>
                        <m:r>
                          <a:rPr lang="en-US" sz="2800" i="1" dirty="0" smtClean="0">
                            <a:latin typeface="Cambria Math"/>
                            <a:ea typeface="Cambria Math"/>
                          </a:rPr>
                          <m:t>𝑋</m:t>
                        </m:r>
                      </m:e>
                    </m:d>
                    <m:r>
                      <a:rPr lang="en-US" sz="2800" b="0" i="1" dirty="0" smtClean="0">
                        <a:latin typeface="Cambria Math"/>
                        <a:ea typeface="Cambria Math"/>
                      </a:rPr>
                      <m:t>.</m:t>
                    </m:r>
                    <m:r>
                      <a:rPr lang="en-US" sz="2800" i="1" dirty="0" smtClean="0">
                        <a:latin typeface="Cambria Math"/>
                      </a:rPr>
                      <m:t>  </m:t>
                    </m:r>
                  </m:oMath>
                </a14:m>
                <a:endParaRPr lang="en-US" sz="28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29" t="-1221" r="-1429"/>
                </a:stretch>
              </a:blipFill>
            </p:spPr>
            <p:txBody>
              <a:bodyPr/>
              <a:lstStyle/>
              <a:p>
                <a:r>
                  <a:rPr lang="en-US">
                    <a:noFill/>
                  </a:rPr>
                  <a:t> </a:t>
                </a:r>
              </a:p>
            </p:txBody>
          </p:sp>
        </mc:Fallback>
      </mc:AlternateContent>
      <p:sp>
        <p:nvSpPr>
          <p:cNvPr id="4" name="Rectangle 3"/>
          <p:cNvSpPr/>
          <p:nvPr/>
        </p:nvSpPr>
        <p:spPr>
          <a:xfrm>
            <a:off x="311337" y="3212272"/>
            <a:ext cx="6248400" cy="523220"/>
          </a:xfrm>
          <a:prstGeom prst="rect">
            <a:avLst/>
          </a:prstGeom>
        </p:spPr>
        <p:txBody>
          <a:bodyPr wrap="square">
            <a:spAutoFit/>
          </a:bodyPr>
          <a:lstStyle/>
          <a:p>
            <a:pPr algn="l"/>
            <a:r>
              <a:rPr lang="en-US" sz="2800" dirty="0"/>
              <a:t>Create 2 BST of A = {2,3,5,5,7,8}</a:t>
            </a:r>
          </a:p>
        </p:txBody>
      </p:sp>
      <p:sp>
        <p:nvSpPr>
          <p:cNvPr id="5" name="Oval 4"/>
          <p:cNvSpPr/>
          <p:nvPr/>
        </p:nvSpPr>
        <p:spPr bwMode="auto">
          <a:xfrm>
            <a:off x="685800" y="5382695"/>
            <a:ext cx="482600" cy="51333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6" name="Oval 5"/>
          <p:cNvSpPr/>
          <p:nvPr/>
        </p:nvSpPr>
        <p:spPr bwMode="auto">
          <a:xfrm>
            <a:off x="3886200" y="5288752"/>
            <a:ext cx="457200" cy="46565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a:t>
            </a:r>
          </a:p>
        </p:txBody>
      </p:sp>
      <p:sp>
        <p:nvSpPr>
          <p:cNvPr id="7" name="Oval 6"/>
          <p:cNvSpPr/>
          <p:nvPr/>
        </p:nvSpPr>
        <p:spPr bwMode="auto">
          <a:xfrm>
            <a:off x="2934074" y="4505871"/>
            <a:ext cx="520326" cy="44261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8" name="Oval 7"/>
          <p:cNvSpPr/>
          <p:nvPr/>
        </p:nvSpPr>
        <p:spPr bwMode="auto">
          <a:xfrm>
            <a:off x="2116278" y="3763230"/>
            <a:ext cx="444126" cy="430447"/>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9" name="Oval 8"/>
          <p:cNvSpPr/>
          <p:nvPr/>
        </p:nvSpPr>
        <p:spPr bwMode="auto">
          <a:xfrm>
            <a:off x="1905000" y="5344595"/>
            <a:ext cx="457200" cy="44660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10" name="Oval 9"/>
          <p:cNvSpPr/>
          <p:nvPr/>
        </p:nvSpPr>
        <p:spPr bwMode="auto">
          <a:xfrm>
            <a:off x="1270000" y="4535751"/>
            <a:ext cx="520326" cy="476721"/>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cxnSp>
        <p:nvCxnSpPr>
          <p:cNvPr id="11" name="Straight Connector 10"/>
          <p:cNvCxnSpPr>
            <a:stCxn id="10" idx="3"/>
            <a:endCxn id="5" idx="0"/>
          </p:cNvCxnSpPr>
          <p:nvPr/>
        </p:nvCxnSpPr>
        <p:spPr bwMode="auto">
          <a:xfrm flipH="1">
            <a:off x="927100" y="4942658"/>
            <a:ext cx="419100" cy="4400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stCxn id="10" idx="5"/>
            <a:endCxn id="9" idx="0"/>
          </p:cNvCxnSpPr>
          <p:nvPr/>
        </p:nvCxnSpPr>
        <p:spPr bwMode="auto">
          <a:xfrm>
            <a:off x="1714126" y="4942658"/>
            <a:ext cx="419474" cy="4019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a:stCxn id="8" idx="3"/>
            <a:endCxn id="10" idx="0"/>
          </p:cNvCxnSpPr>
          <p:nvPr/>
        </p:nvCxnSpPr>
        <p:spPr bwMode="auto">
          <a:xfrm flipH="1">
            <a:off x="1530163" y="4130639"/>
            <a:ext cx="651156" cy="4051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8" idx="5"/>
            <a:endCxn id="7" idx="0"/>
          </p:cNvCxnSpPr>
          <p:nvPr/>
        </p:nvCxnSpPr>
        <p:spPr bwMode="auto">
          <a:xfrm>
            <a:off x="2495363" y="4130639"/>
            <a:ext cx="698874" cy="3752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7" idx="5"/>
            <a:endCxn id="6" idx="0"/>
          </p:cNvCxnSpPr>
          <p:nvPr/>
        </p:nvCxnSpPr>
        <p:spPr bwMode="auto">
          <a:xfrm>
            <a:off x="3378200" y="4883665"/>
            <a:ext cx="736600" cy="4050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4666689" y="4505871"/>
            <a:ext cx="495674" cy="5059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7" name="Oval 16"/>
          <p:cNvSpPr/>
          <p:nvPr/>
        </p:nvSpPr>
        <p:spPr bwMode="auto">
          <a:xfrm>
            <a:off x="5829674" y="3763230"/>
            <a:ext cx="444126" cy="45974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cxnSp>
        <p:nvCxnSpPr>
          <p:cNvPr id="18" name="Straight Connector 17"/>
          <p:cNvCxnSpPr>
            <a:stCxn id="16" idx="0"/>
            <a:endCxn id="17" idx="3"/>
          </p:cNvCxnSpPr>
          <p:nvPr/>
        </p:nvCxnSpPr>
        <p:spPr bwMode="auto">
          <a:xfrm flipV="1">
            <a:off x="4914526" y="4155650"/>
            <a:ext cx="980189" cy="35022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bwMode="auto">
          <a:xfrm>
            <a:off x="6972674" y="4489402"/>
            <a:ext cx="444126" cy="391851"/>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20" name="Oval 19"/>
          <p:cNvSpPr/>
          <p:nvPr/>
        </p:nvSpPr>
        <p:spPr bwMode="auto">
          <a:xfrm>
            <a:off x="6492011" y="5011836"/>
            <a:ext cx="419474" cy="41462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21" name="Oval 20"/>
          <p:cNvSpPr/>
          <p:nvPr/>
        </p:nvSpPr>
        <p:spPr bwMode="auto">
          <a:xfrm>
            <a:off x="5977077" y="5567897"/>
            <a:ext cx="463363" cy="40832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22" name="Oval 21"/>
          <p:cNvSpPr/>
          <p:nvPr/>
        </p:nvSpPr>
        <p:spPr bwMode="auto">
          <a:xfrm>
            <a:off x="7708994" y="5046906"/>
            <a:ext cx="431613" cy="40156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a:t>
            </a:r>
          </a:p>
        </p:txBody>
      </p:sp>
      <p:cxnSp>
        <p:nvCxnSpPr>
          <p:cNvPr id="23" name="Straight Connector 22"/>
          <p:cNvCxnSpPr>
            <a:stCxn id="17" idx="5"/>
            <a:endCxn id="19" idx="0"/>
          </p:cNvCxnSpPr>
          <p:nvPr/>
        </p:nvCxnSpPr>
        <p:spPr bwMode="auto">
          <a:xfrm>
            <a:off x="6208759" y="4155650"/>
            <a:ext cx="985978" cy="333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a:stCxn id="19" idx="3"/>
            <a:endCxn id="20" idx="0"/>
          </p:cNvCxnSpPr>
          <p:nvPr/>
        </p:nvCxnSpPr>
        <p:spPr bwMode="auto">
          <a:xfrm flipH="1">
            <a:off x="6701748" y="4823868"/>
            <a:ext cx="335967" cy="1879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a:stCxn id="20" idx="3"/>
            <a:endCxn id="21" idx="0"/>
          </p:cNvCxnSpPr>
          <p:nvPr/>
        </p:nvCxnSpPr>
        <p:spPr bwMode="auto">
          <a:xfrm flipH="1">
            <a:off x="6208759" y="5365741"/>
            <a:ext cx="344683" cy="2021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a:stCxn id="19" idx="5"/>
            <a:endCxn id="22" idx="0"/>
          </p:cNvCxnSpPr>
          <p:nvPr/>
        </p:nvCxnSpPr>
        <p:spPr bwMode="auto">
          <a:xfrm>
            <a:off x="7351759" y="4823868"/>
            <a:ext cx="573042" cy="2230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460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6" grpId="0" animBg="1"/>
      <p:bldP spid="17"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t>Exersice</a:t>
            </a:r>
            <a:r>
              <a:rPr lang="en-US" sz="3600" b="1" dirty="0"/>
              <a:t> 01</a:t>
            </a:r>
          </a:p>
        </p:txBody>
      </p:sp>
      <p:sp>
        <p:nvSpPr>
          <p:cNvPr id="2056" name="TextBox 2055"/>
          <p:cNvSpPr txBox="1"/>
          <p:nvPr/>
        </p:nvSpPr>
        <p:spPr>
          <a:xfrm>
            <a:off x="463550" y="1981199"/>
            <a:ext cx="8216900" cy="954107"/>
          </a:xfrm>
          <a:prstGeom prst="rect">
            <a:avLst/>
          </a:prstGeom>
          <a:noFill/>
        </p:spPr>
        <p:txBody>
          <a:bodyPr wrap="square" rtlCol="0">
            <a:spAutoFit/>
          </a:bodyPr>
          <a:lstStyle/>
          <a:p>
            <a:pPr algn="l"/>
            <a:r>
              <a:rPr lang="en-US" sz="2800" dirty="0"/>
              <a:t>Create five BST of A  = {1,4,5,10,16,17,21}  with height from 2 to 6</a:t>
            </a:r>
          </a:p>
        </p:txBody>
      </p:sp>
    </p:spTree>
    <p:extLst>
      <p:ext uri="{BB962C8B-B14F-4D97-AF65-F5344CB8AC3E}">
        <p14:creationId xmlns:p14="http://schemas.microsoft.com/office/powerpoint/2010/main" val="169895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r>
              <a:rPr lang="en-US" altLang="en-US" sz="3600" b="1" dirty="0"/>
              <a:t>Searching Binary Search Tree</a:t>
            </a:r>
            <a:endParaRPr lang="id-ID" altLang="en-US" sz="3600" b="1" dirty="0"/>
          </a:p>
        </p:txBody>
      </p:sp>
      <p:sp>
        <p:nvSpPr>
          <p:cNvPr id="2" name="Rectangle 1"/>
          <p:cNvSpPr/>
          <p:nvPr/>
        </p:nvSpPr>
        <p:spPr>
          <a:xfrm>
            <a:off x="457200" y="1828800"/>
            <a:ext cx="7391400" cy="3785652"/>
          </a:xfrm>
          <a:prstGeom prst="rect">
            <a:avLst/>
          </a:prstGeom>
        </p:spPr>
        <p:txBody>
          <a:bodyPr wrap="square">
            <a:spAutoFit/>
          </a:bodyPr>
          <a:lstStyle/>
          <a:p>
            <a:pPr algn="l"/>
            <a:r>
              <a:rPr lang="en-US" sz="2400" dirty="0"/>
              <a:t>Function </a:t>
            </a:r>
            <a:r>
              <a:rPr lang="en-US" sz="2400" dirty="0" err="1"/>
              <a:t>Tree_Search</a:t>
            </a:r>
            <a:r>
              <a:rPr lang="en-US" sz="2400" dirty="0"/>
              <a:t>(</a:t>
            </a:r>
            <a:r>
              <a:rPr lang="en-US" sz="2400" dirty="0" err="1"/>
              <a:t>V:integer</a:t>
            </a:r>
            <a:r>
              <a:rPr lang="en-US" sz="2400" dirty="0"/>
              <a:t>, X:link) : link;</a:t>
            </a:r>
          </a:p>
          <a:p>
            <a:pPr algn="l"/>
            <a:r>
              <a:rPr lang="en-US" sz="2400" dirty="0"/>
              <a:t>Begin</a:t>
            </a:r>
          </a:p>
          <a:p>
            <a:pPr marL="571500" indent="-571500" algn="l"/>
            <a:r>
              <a:rPr lang="en-US" sz="2400" dirty="0"/>
              <a:t>	If X = Nil  Then </a:t>
            </a:r>
            <a:r>
              <a:rPr lang="en-US" sz="2400" dirty="0" err="1"/>
              <a:t>Tree_Search</a:t>
            </a:r>
            <a:r>
              <a:rPr lang="en-US" sz="2400" dirty="0"/>
              <a:t> := Nil </a:t>
            </a:r>
          </a:p>
          <a:p>
            <a:pPr marL="571500" indent="-571500" algn="l"/>
            <a:r>
              <a:rPr lang="en-US" sz="2400" dirty="0"/>
              <a:t>	else</a:t>
            </a:r>
          </a:p>
          <a:p>
            <a:pPr marL="571500" indent="-571500" algn="l"/>
            <a:r>
              <a:rPr lang="en-US" sz="2400" dirty="0"/>
              <a:t>		If V=</a:t>
            </a:r>
            <a:r>
              <a:rPr lang="en-US" sz="2400" dirty="0" err="1"/>
              <a:t>X.key</a:t>
            </a:r>
            <a:r>
              <a:rPr lang="en-US" sz="2400" dirty="0"/>
              <a:t> Then </a:t>
            </a:r>
            <a:r>
              <a:rPr lang="en-US" sz="2400" dirty="0" err="1"/>
              <a:t>Tree_Search</a:t>
            </a:r>
            <a:r>
              <a:rPr lang="en-US" sz="2400" dirty="0"/>
              <a:t> := X </a:t>
            </a:r>
          </a:p>
          <a:p>
            <a:pPr marL="571500" indent="-571500" algn="l"/>
            <a:r>
              <a:rPr lang="en-US" sz="2400" dirty="0"/>
              <a:t>		else</a:t>
            </a:r>
          </a:p>
          <a:p>
            <a:pPr marL="571500" indent="-571500" algn="l">
              <a:tabLst>
                <a:tab pos="1371600" algn="l"/>
              </a:tabLst>
            </a:pPr>
            <a:r>
              <a:rPr lang="en-US" sz="2400" dirty="0"/>
              <a:t>		If V&lt;</a:t>
            </a:r>
            <a:r>
              <a:rPr lang="en-US" sz="2400" dirty="0" err="1"/>
              <a:t>X.key</a:t>
            </a:r>
            <a:r>
              <a:rPr lang="en-US" sz="2400" dirty="0"/>
              <a:t> Then </a:t>
            </a:r>
            <a:r>
              <a:rPr lang="en-US" sz="2400" dirty="0" err="1"/>
              <a:t>Tree_Search</a:t>
            </a:r>
            <a:r>
              <a:rPr lang="en-US" sz="2400" dirty="0"/>
              <a:t>(</a:t>
            </a:r>
            <a:r>
              <a:rPr lang="en-US" sz="2400" dirty="0" err="1"/>
              <a:t>X.left</a:t>
            </a:r>
            <a:r>
              <a:rPr lang="en-US" sz="2400" dirty="0"/>
              <a:t>) </a:t>
            </a:r>
          </a:p>
          <a:p>
            <a:pPr marL="571500" indent="-571500" algn="l">
              <a:tabLst>
                <a:tab pos="1371600" algn="l"/>
              </a:tabLst>
            </a:pPr>
            <a:r>
              <a:rPr lang="en-US" sz="2400" dirty="0"/>
              <a:t>		else</a:t>
            </a:r>
          </a:p>
          <a:p>
            <a:pPr marL="571500" indent="-571500" algn="l"/>
            <a:r>
              <a:rPr lang="en-US" sz="2400" dirty="0"/>
              <a:t> 	 		</a:t>
            </a:r>
            <a:r>
              <a:rPr lang="en-US" sz="2400" dirty="0" err="1"/>
              <a:t>Tree_Search</a:t>
            </a:r>
            <a:r>
              <a:rPr lang="en-US" sz="2400" dirty="0"/>
              <a:t>(</a:t>
            </a:r>
            <a:r>
              <a:rPr lang="en-US" sz="2400" dirty="0" err="1"/>
              <a:t>X.right</a:t>
            </a:r>
            <a:r>
              <a:rPr lang="en-US" sz="2400" dirty="0"/>
              <a:t>)</a:t>
            </a:r>
          </a:p>
          <a:p>
            <a:pPr algn="l"/>
            <a:r>
              <a:rPr lang="en-US" sz="2400" dirty="0"/>
              <a:t>End;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54200"/>
            <a:ext cx="3709987" cy="425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76474"/>
            <a:ext cx="3362325" cy="433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34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gt;&lt;/object&gt;&lt;/database&gt;"/>
</p:tagLst>
</file>

<file path=ppt/theme/theme1.xml><?xml version="1.0" encoding="utf-8"?>
<a:theme xmlns:a="http://schemas.openxmlformats.org/drawingml/2006/main" name="UPH4">
  <a:themeElements>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PH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PH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PH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PH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PH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PH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PH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PH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PH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PH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PH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PH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7495</TotalTime>
  <Words>1323</Words>
  <Application>Microsoft Office PowerPoint</Application>
  <PresentationFormat>On-screen Show (4:3)</PresentationFormat>
  <Paragraphs>314</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Cambria Math</vt:lpstr>
      <vt:lpstr>Times New Roman</vt:lpstr>
      <vt:lpstr>Trebuchet MS</vt:lpstr>
      <vt:lpstr>UPH4</vt:lpstr>
      <vt:lpstr>PowerPoint Presentation</vt:lpstr>
      <vt:lpstr>Binary Tree</vt:lpstr>
      <vt:lpstr>Traversals</vt:lpstr>
      <vt:lpstr>Traversal   (cont)</vt:lpstr>
      <vt:lpstr>Traversal  (cont)</vt:lpstr>
      <vt:lpstr>Binary Search Tree</vt:lpstr>
      <vt:lpstr>Characteristics of Binary Search Tree</vt:lpstr>
      <vt:lpstr>Exersice 01</vt:lpstr>
      <vt:lpstr>Searching Binary Search Tree</vt:lpstr>
      <vt:lpstr> Minimum and Maximum Value </vt:lpstr>
      <vt:lpstr>Successor of X </vt:lpstr>
      <vt:lpstr> Successor of X </vt:lpstr>
      <vt:lpstr> Insert a node in BST</vt:lpstr>
      <vt:lpstr> Insert a node in BST   (cont)</vt:lpstr>
      <vt:lpstr> Exercise 02</vt:lpstr>
      <vt:lpstr>Number of BST of n distinct nodes</vt:lpstr>
      <vt:lpstr> Deleting a node at BST</vt:lpstr>
      <vt:lpstr> Deleting a node at BST</vt:lpstr>
      <vt:lpstr>PowerPoint Presentation</vt:lpstr>
      <vt:lpstr> Deleting a node at BST</vt:lpstr>
      <vt:lpstr>Exercise 03</vt:lpstr>
      <vt:lpstr>Heap Tree</vt:lpstr>
      <vt:lpstr>Heap Tree and Array</vt:lpstr>
      <vt:lpstr>Insert a Node in Heap Tree</vt:lpstr>
      <vt:lpstr>Deleting Root in Heap Tree</vt:lpstr>
      <vt:lpstr>Building Heap Tree</vt:lpstr>
      <vt:lpstr>Building A Heap Tree Algorithm</vt:lpstr>
      <vt:lpstr>Exercise 04</vt:lpstr>
      <vt:lpstr>Heapsort Algorithm</vt:lpstr>
      <vt:lpstr>Exercise 05</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anita</dc:creator>
  <cp:lastModifiedBy>lab-tif3</cp:lastModifiedBy>
  <cp:revision>394</cp:revision>
  <dcterms:created xsi:type="dcterms:W3CDTF">2008-06-16T09:38:38Z</dcterms:created>
  <dcterms:modified xsi:type="dcterms:W3CDTF">2017-10-04T06:19:08Z</dcterms:modified>
</cp:coreProperties>
</file>