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9" r:id="rId3"/>
    <p:sldId id="335" r:id="rId4"/>
    <p:sldId id="336" r:id="rId5"/>
    <p:sldId id="315" r:id="rId6"/>
    <p:sldId id="316" r:id="rId7"/>
    <p:sldId id="318" r:id="rId8"/>
    <p:sldId id="338" r:id="rId9"/>
    <p:sldId id="337" r:id="rId10"/>
    <p:sldId id="339" r:id="rId11"/>
    <p:sldId id="340" r:id="rId12"/>
    <p:sldId id="299" r:id="rId13"/>
    <p:sldId id="341" r:id="rId14"/>
    <p:sldId id="343" r:id="rId15"/>
    <p:sldId id="344" r:id="rId16"/>
    <p:sldId id="345" r:id="rId17"/>
    <p:sldId id="346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F28F2BA2-96B3-4258-BCCC-910771950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9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BF9912-272E-45A9-971E-0FA89A6E2D4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F2BA2-96B3-4258-BCCC-9107719508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8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F2BA2-96B3-4258-BCCC-9107719508C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F2BA2-96B3-4258-BCCC-9107719508C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66B6-D9E3-4170-AA00-C31E9E193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72FF-AF1D-430D-B2CC-687D215A6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D184-330D-40B1-AB8C-1B3E94A04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E4BB-0D4B-43AD-A704-705B2FB516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54300-8860-42D3-9C27-52AAA8413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4327-3851-4F3F-A1ED-CFB2E653C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39DAD-11FE-41F0-A829-FC7D180627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8DC2-7B5E-478B-A6B1-C1A9C058F9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2A4D-7E99-40B9-AFBB-DCD055B59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B60B-05A9-4AA4-A8AD-4394927D4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B22E-ABDA-4639-8F45-65D4E22A2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5701741-7368-4577-B3C8-52E56BDA4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00400" y="457200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81000" y="327660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err="1">
                <a:solidFill>
                  <a:schemeClr val="bg1"/>
                </a:solidFill>
                <a:latin typeface="Arial" charset="0"/>
              </a:rPr>
              <a:t>Gready</a:t>
            </a:r>
            <a:r>
              <a:rPr lang="en-US" altLang="en-US" sz="4400" dirty="0">
                <a:solidFill>
                  <a:schemeClr val="bg1"/>
                </a:solidFill>
                <a:latin typeface="Arial" charset="0"/>
              </a:rPr>
              <a:t> Algorithms</a:t>
            </a:r>
            <a:endParaRPr lang="id-ID" altLang="en-US" sz="4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5" idx="5"/>
            <a:endCxn id="30" idx="1"/>
          </p:cNvCxnSpPr>
          <p:nvPr/>
        </p:nvCxnSpPr>
        <p:spPr bwMode="auto">
          <a:xfrm>
            <a:off x="1565555" y="4383363"/>
            <a:ext cx="1124510" cy="1073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565555" y="4383363"/>
            <a:ext cx="1124510" cy="10737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01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175310" y="3993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6231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6231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575610" y="39550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519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4519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2426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2426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220510" y="3993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8" name="Straight Connector 7"/>
          <p:cNvCxnSpPr>
            <a:stCxn id="5" idx="7"/>
            <a:endCxn id="31" idx="3"/>
          </p:cNvCxnSpPr>
          <p:nvPr/>
        </p:nvCxnSpPr>
        <p:spPr bwMode="auto">
          <a:xfrm flipV="1">
            <a:off x="1565555" y="3049863"/>
            <a:ext cx="1124510" cy="1010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55" y="32618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7760" y="48567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75460" y="41000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42" name="Straight Connector 41"/>
          <p:cNvCxnSpPr>
            <a:stCxn id="31" idx="4"/>
            <a:endCxn id="30" idx="0"/>
          </p:cNvCxnSpPr>
          <p:nvPr/>
        </p:nvCxnSpPr>
        <p:spPr bwMode="auto">
          <a:xfrm>
            <a:off x="28517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31" idx="6"/>
            <a:endCxn id="33" idx="2"/>
          </p:cNvCxnSpPr>
          <p:nvPr/>
        </p:nvCxnSpPr>
        <p:spPr bwMode="auto">
          <a:xfrm>
            <a:off x="3080310" y="28882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33" idx="6"/>
            <a:endCxn id="35" idx="2"/>
          </p:cNvCxnSpPr>
          <p:nvPr/>
        </p:nvCxnSpPr>
        <p:spPr bwMode="auto">
          <a:xfrm>
            <a:off x="4909110" y="28882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>
            <a:stCxn id="35" idx="5"/>
            <a:endCxn id="37" idx="1"/>
          </p:cNvCxnSpPr>
          <p:nvPr/>
        </p:nvCxnSpPr>
        <p:spPr bwMode="auto">
          <a:xfrm>
            <a:off x="6632855" y="3049863"/>
            <a:ext cx="654610" cy="1010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35" idx="4"/>
            <a:endCxn id="36" idx="0"/>
          </p:cNvCxnSpPr>
          <p:nvPr/>
        </p:nvCxnSpPr>
        <p:spPr bwMode="auto">
          <a:xfrm>
            <a:off x="64712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36" idx="7"/>
            <a:endCxn id="37" idx="3"/>
          </p:cNvCxnSpPr>
          <p:nvPr/>
        </p:nvCxnSpPr>
        <p:spPr bwMode="auto">
          <a:xfrm flipV="1">
            <a:off x="6632855" y="4383363"/>
            <a:ext cx="654610" cy="1073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36" idx="1"/>
            <a:endCxn id="33" idx="5"/>
          </p:cNvCxnSpPr>
          <p:nvPr/>
        </p:nvCxnSpPr>
        <p:spPr bwMode="auto">
          <a:xfrm flipH="1" flipV="1">
            <a:off x="4842155" y="3049863"/>
            <a:ext cx="1467410" cy="240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6" idx="2"/>
            <a:endCxn id="34" idx="6"/>
          </p:cNvCxnSpPr>
          <p:nvPr/>
        </p:nvCxnSpPr>
        <p:spPr bwMode="auto">
          <a:xfrm flipH="1">
            <a:off x="4909110" y="56187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34" idx="2"/>
            <a:endCxn id="30" idx="6"/>
          </p:cNvCxnSpPr>
          <p:nvPr/>
        </p:nvCxnSpPr>
        <p:spPr bwMode="auto">
          <a:xfrm flipH="1">
            <a:off x="3080310" y="56187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34" idx="1"/>
            <a:endCxn id="32" idx="5"/>
          </p:cNvCxnSpPr>
          <p:nvPr/>
        </p:nvCxnSpPr>
        <p:spPr bwMode="auto">
          <a:xfrm flipH="1" flipV="1">
            <a:off x="3965855" y="4345263"/>
            <a:ext cx="553010" cy="1111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32" idx="3"/>
            <a:endCxn id="30" idx="7"/>
          </p:cNvCxnSpPr>
          <p:nvPr/>
        </p:nvCxnSpPr>
        <p:spPr bwMode="auto">
          <a:xfrm flipH="1">
            <a:off x="3013355" y="4345263"/>
            <a:ext cx="629210" cy="1111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" name="Straight Connector 1023"/>
          <p:cNvCxnSpPr>
            <a:stCxn id="33" idx="3"/>
            <a:endCxn id="32" idx="7"/>
          </p:cNvCxnSpPr>
          <p:nvPr/>
        </p:nvCxnSpPr>
        <p:spPr bwMode="auto">
          <a:xfrm flipH="1">
            <a:off x="3965855" y="3049863"/>
            <a:ext cx="553010" cy="972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975910" y="39486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18460" y="25379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2810" y="337030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81910" y="477855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83610" y="47355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94915" y="558748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13910" y="5561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60160" y="476730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08320" y="33512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28210" y="25188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28210" y="38142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85789" y="1828800"/>
            <a:ext cx="773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Minimal Spanning Tree of this graph using </a:t>
            </a:r>
            <a:r>
              <a:rPr lang="en-US" sz="2400" dirty="0" err="1"/>
              <a:t>Kruskal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 bwMode="auto">
          <a:xfrm flipH="1">
            <a:off x="3080310" y="5611336"/>
            <a:ext cx="1371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 flipH="1">
            <a:off x="4909110" y="5611336"/>
            <a:ext cx="13335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flipH="1">
            <a:off x="3975100" y="3039542"/>
            <a:ext cx="553010" cy="9721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 flipV="1">
            <a:off x="1562100" y="3049863"/>
            <a:ext cx="1124510" cy="1010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 flipH="1" flipV="1">
            <a:off x="4842155" y="3049863"/>
            <a:ext cx="1467410" cy="2407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>
            <a:off x="4909110" y="2880836"/>
            <a:ext cx="13335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>
            <a:off x="6632855" y="3039542"/>
            <a:ext cx="654610" cy="1010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7151220" y="5772150"/>
            <a:ext cx="15708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is 37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437"/>
              </p:ext>
            </p:extLst>
          </p:nvPr>
        </p:nvGraphicFramePr>
        <p:xfrm>
          <a:off x="7055970" y="2671146"/>
          <a:ext cx="1654455" cy="2997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Vertex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88670"/>
              </p:ext>
            </p:extLst>
          </p:nvPr>
        </p:nvGraphicFramePr>
        <p:xfrm>
          <a:off x="402377" y="2675493"/>
          <a:ext cx="1400054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Vertex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Weight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8" grpId="0"/>
      <p:bldP spid="69" grpId="0"/>
      <p:bldP spid="71" grpId="0"/>
      <p:bldP spid="72" grpId="0"/>
      <p:bldP spid="75" grpId="0"/>
      <p:bldP spid="10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Exercise 02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26231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6231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4519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4519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2426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2426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75460" y="41000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42" name="Straight Connector 41"/>
          <p:cNvCxnSpPr>
            <a:stCxn id="31" idx="4"/>
            <a:endCxn id="30" idx="0"/>
          </p:cNvCxnSpPr>
          <p:nvPr/>
        </p:nvCxnSpPr>
        <p:spPr bwMode="auto">
          <a:xfrm>
            <a:off x="28517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31" idx="6"/>
            <a:endCxn id="33" idx="2"/>
          </p:cNvCxnSpPr>
          <p:nvPr/>
        </p:nvCxnSpPr>
        <p:spPr bwMode="auto">
          <a:xfrm>
            <a:off x="3080310" y="28882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33" idx="6"/>
            <a:endCxn id="35" idx="2"/>
          </p:cNvCxnSpPr>
          <p:nvPr/>
        </p:nvCxnSpPr>
        <p:spPr bwMode="auto">
          <a:xfrm>
            <a:off x="4909110" y="28882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35" idx="4"/>
            <a:endCxn id="36" idx="0"/>
          </p:cNvCxnSpPr>
          <p:nvPr/>
        </p:nvCxnSpPr>
        <p:spPr bwMode="auto">
          <a:xfrm>
            <a:off x="64712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36" idx="1"/>
            <a:endCxn id="33" idx="5"/>
          </p:cNvCxnSpPr>
          <p:nvPr/>
        </p:nvCxnSpPr>
        <p:spPr bwMode="auto">
          <a:xfrm flipH="1" flipV="1">
            <a:off x="4842155" y="3049863"/>
            <a:ext cx="1467410" cy="240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6" idx="2"/>
            <a:endCxn id="34" idx="6"/>
          </p:cNvCxnSpPr>
          <p:nvPr/>
        </p:nvCxnSpPr>
        <p:spPr bwMode="auto">
          <a:xfrm flipH="1">
            <a:off x="4909110" y="56187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34" idx="2"/>
            <a:endCxn id="30" idx="6"/>
          </p:cNvCxnSpPr>
          <p:nvPr/>
        </p:nvCxnSpPr>
        <p:spPr bwMode="auto">
          <a:xfrm flipH="1">
            <a:off x="3080310" y="56187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975910" y="39486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18460" y="25379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94915" y="558748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13910" y="5561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28210" y="25188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28210" y="38142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85789" y="1828800"/>
            <a:ext cx="773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Minimal Spanning Tree of this graph using </a:t>
            </a:r>
            <a:r>
              <a:rPr lang="en-US" sz="2400" dirty="0" err="1"/>
              <a:t>Kruskal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 bwMode="auto">
          <a:xfrm flipH="1">
            <a:off x="3080310" y="5618718"/>
            <a:ext cx="1371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 flipH="1" flipV="1">
            <a:off x="4852520" y="3078718"/>
            <a:ext cx="1467410" cy="2407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6934200" y="5618718"/>
            <a:ext cx="15708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is 14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8602"/>
              </p:ext>
            </p:extLst>
          </p:nvPr>
        </p:nvGraphicFramePr>
        <p:xfrm>
          <a:off x="6756550" y="3155631"/>
          <a:ext cx="1654455" cy="21956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Vertex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40923"/>
              </p:ext>
            </p:extLst>
          </p:nvPr>
        </p:nvGraphicFramePr>
        <p:xfrm>
          <a:off x="762000" y="3185616"/>
          <a:ext cx="1400054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Vertex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Weight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31" idx="5"/>
            <a:endCxn id="34" idx="1"/>
          </p:cNvCxnSpPr>
          <p:nvPr/>
        </p:nvCxnSpPr>
        <p:spPr bwMode="auto">
          <a:xfrm>
            <a:off x="3013355" y="3049863"/>
            <a:ext cx="1505510" cy="240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33" idx="4"/>
            <a:endCxn id="34" idx="0"/>
          </p:cNvCxnSpPr>
          <p:nvPr/>
        </p:nvCxnSpPr>
        <p:spPr bwMode="auto">
          <a:xfrm>
            <a:off x="46805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30" idx="7"/>
            <a:endCxn id="33" idx="3"/>
          </p:cNvCxnSpPr>
          <p:nvPr/>
        </p:nvCxnSpPr>
        <p:spPr bwMode="auto">
          <a:xfrm flipV="1">
            <a:off x="3013355" y="3049863"/>
            <a:ext cx="1505510" cy="240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3956610" y="340907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47265" y="340804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74975" y="41000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V="1">
            <a:off x="3013355" y="3049863"/>
            <a:ext cx="1505510" cy="2407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3013355" y="3035615"/>
            <a:ext cx="1505510" cy="2407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 bwMode="auto">
          <a:xfrm>
            <a:off x="6471210" y="3102570"/>
            <a:ext cx="0" cy="22733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9" grpId="0"/>
      <p:bldP spid="74" grpId="0"/>
      <p:bldP spid="78" grpId="0"/>
      <p:bldP spid="1031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7086600" cy="350838"/>
          </a:xfrm>
        </p:spPr>
        <p:txBody>
          <a:bodyPr/>
          <a:lstStyle/>
          <a:p>
            <a:r>
              <a:rPr lang="en-US" sz="3600" b="1" dirty="0"/>
              <a:t> Prim’s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Prim's algorithm. [</a:t>
            </a:r>
            <a:r>
              <a:rPr lang="en-US" sz="2400" dirty="0" err="1"/>
              <a:t>Jarník</a:t>
            </a:r>
            <a:r>
              <a:rPr lang="en-US" sz="2400" dirty="0"/>
              <a:t> 1930, </a:t>
            </a:r>
            <a:r>
              <a:rPr lang="en-US" sz="2400" dirty="0" err="1"/>
              <a:t>Dijkstra</a:t>
            </a:r>
            <a:r>
              <a:rPr lang="en-US" sz="2400" dirty="0"/>
              <a:t> 1957, Prim 1959]</a:t>
            </a:r>
          </a:p>
          <a:p>
            <a:pPr algn="just"/>
            <a:r>
              <a:rPr lang="en-US" sz="2400" dirty="0"/>
              <a:t>Start with vertex 0 and greedily grow tree T. At each step,</a:t>
            </a:r>
          </a:p>
          <a:p>
            <a:pPr algn="just"/>
            <a:r>
              <a:rPr lang="en-US" sz="2400" dirty="0"/>
              <a:t>add cheapest edge that has exactly one endpoint in 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105328"/>
            <a:ext cx="1661812" cy="169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59" y="3079928"/>
            <a:ext cx="1407682" cy="166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89453"/>
            <a:ext cx="1217513" cy="165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13163"/>
            <a:ext cx="12954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27539"/>
            <a:ext cx="1250857" cy="177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34" y="4800599"/>
            <a:ext cx="1106773" cy="150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27" y="4831732"/>
            <a:ext cx="1051427" cy="150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56" y="4715294"/>
            <a:ext cx="1207344" cy="149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9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0"/>
            <a:ext cx="7086600" cy="350838"/>
          </a:xfrm>
        </p:spPr>
        <p:txBody>
          <a:bodyPr/>
          <a:lstStyle/>
          <a:p>
            <a:r>
              <a:rPr lang="en-US" sz="3600" b="1" dirty="0"/>
              <a:t>Prim’s Algorithms 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en-US" sz="2400" dirty="0"/>
              <a:t>• 	Let S be the subset of vertices in current tree T.</a:t>
            </a:r>
          </a:p>
          <a:p>
            <a:pPr marL="342900" indent="-342900" algn="just"/>
            <a:r>
              <a:rPr lang="en-US" sz="2400" dirty="0"/>
              <a:t>• 	Prim adds the cheapest edge e with exactly one  endpoint in S. </a:t>
            </a:r>
          </a:p>
          <a:p>
            <a:pPr marL="342900" indent="-342900" algn="just"/>
            <a:r>
              <a:rPr lang="en-US" sz="2400" dirty="0"/>
              <a:t>• 	e is in the MST (cut property)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61960"/>
            <a:ext cx="3505200" cy="260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2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Exercise 03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175310" y="3993118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6231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6231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575610" y="39550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519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4519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2426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242610" y="5390118"/>
            <a:ext cx="457200" cy="4572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220510" y="3993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8" name="Straight Connector 7"/>
          <p:cNvCxnSpPr>
            <a:stCxn id="5" idx="7"/>
            <a:endCxn id="31" idx="3"/>
          </p:cNvCxnSpPr>
          <p:nvPr/>
        </p:nvCxnSpPr>
        <p:spPr bwMode="auto">
          <a:xfrm flipV="1">
            <a:off x="1565555" y="3049863"/>
            <a:ext cx="1124510" cy="1010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55" y="32618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Connector 37"/>
          <p:cNvCxnSpPr>
            <a:stCxn id="5" idx="5"/>
            <a:endCxn id="30" idx="1"/>
          </p:cNvCxnSpPr>
          <p:nvPr/>
        </p:nvCxnSpPr>
        <p:spPr bwMode="auto">
          <a:xfrm>
            <a:off x="1565555" y="4383363"/>
            <a:ext cx="1124510" cy="1073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727760" y="48567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75460" y="41000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42" name="Straight Connector 41"/>
          <p:cNvCxnSpPr>
            <a:stCxn id="31" idx="4"/>
            <a:endCxn id="30" idx="0"/>
          </p:cNvCxnSpPr>
          <p:nvPr/>
        </p:nvCxnSpPr>
        <p:spPr bwMode="auto">
          <a:xfrm>
            <a:off x="28517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31" idx="6"/>
            <a:endCxn id="33" idx="2"/>
          </p:cNvCxnSpPr>
          <p:nvPr/>
        </p:nvCxnSpPr>
        <p:spPr bwMode="auto">
          <a:xfrm>
            <a:off x="3080310" y="28882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33" idx="6"/>
            <a:endCxn id="35" idx="2"/>
          </p:cNvCxnSpPr>
          <p:nvPr/>
        </p:nvCxnSpPr>
        <p:spPr bwMode="auto">
          <a:xfrm>
            <a:off x="4909110" y="28882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>
            <a:stCxn id="35" idx="5"/>
            <a:endCxn id="37" idx="1"/>
          </p:cNvCxnSpPr>
          <p:nvPr/>
        </p:nvCxnSpPr>
        <p:spPr bwMode="auto">
          <a:xfrm>
            <a:off x="6632855" y="3049863"/>
            <a:ext cx="654610" cy="1010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35" idx="4"/>
            <a:endCxn id="36" idx="0"/>
          </p:cNvCxnSpPr>
          <p:nvPr/>
        </p:nvCxnSpPr>
        <p:spPr bwMode="auto">
          <a:xfrm>
            <a:off x="64712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36" idx="7"/>
            <a:endCxn id="37" idx="3"/>
          </p:cNvCxnSpPr>
          <p:nvPr/>
        </p:nvCxnSpPr>
        <p:spPr bwMode="auto">
          <a:xfrm flipV="1">
            <a:off x="6632855" y="4383363"/>
            <a:ext cx="654610" cy="1073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36" idx="1"/>
            <a:endCxn id="33" idx="5"/>
          </p:cNvCxnSpPr>
          <p:nvPr/>
        </p:nvCxnSpPr>
        <p:spPr bwMode="auto">
          <a:xfrm flipH="1" flipV="1">
            <a:off x="4842155" y="3049863"/>
            <a:ext cx="1467410" cy="240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6" idx="2"/>
            <a:endCxn id="34" idx="6"/>
          </p:cNvCxnSpPr>
          <p:nvPr/>
        </p:nvCxnSpPr>
        <p:spPr bwMode="auto">
          <a:xfrm flipH="1">
            <a:off x="4909110" y="56187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34" idx="2"/>
            <a:endCxn id="30" idx="6"/>
          </p:cNvCxnSpPr>
          <p:nvPr/>
        </p:nvCxnSpPr>
        <p:spPr bwMode="auto">
          <a:xfrm flipH="1">
            <a:off x="3080310" y="56187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34" idx="1"/>
            <a:endCxn id="32" idx="5"/>
          </p:cNvCxnSpPr>
          <p:nvPr/>
        </p:nvCxnSpPr>
        <p:spPr bwMode="auto">
          <a:xfrm flipH="1" flipV="1">
            <a:off x="3965855" y="4345263"/>
            <a:ext cx="553010" cy="1111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32" idx="3"/>
            <a:endCxn id="30" idx="7"/>
          </p:cNvCxnSpPr>
          <p:nvPr/>
        </p:nvCxnSpPr>
        <p:spPr bwMode="auto">
          <a:xfrm flipH="1">
            <a:off x="3013355" y="4345263"/>
            <a:ext cx="629210" cy="1111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" name="Straight Connector 1023"/>
          <p:cNvCxnSpPr>
            <a:stCxn id="33" idx="3"/>
            <a:endCxn id="32" idx="7"/>
          </p:cNvCxnSpPr>
          <p:nvPr/>
        </p:nvCxnSpPr>
        <p:spPr bwMode="auto">
          <a:xfrm flipH="1">
            <a:off x="3965855" y="3049863"/>
            <a:ext cx="553010" cy="972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975910" y="39486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18460" y="25379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2810" y="337030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81910" y="477855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83610" y="47355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94915" y="558748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13910" y="5561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60160" y="476730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08320" y="33512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28210" y="25188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28210" y="38142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03730" y="1828800"/>
            <a:ext cx="7953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the minimal Spanning Tree of this graph start from a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flipH="1">
            <a:off x="3080310" y="5614074"/>
            <a:ext cx="1371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 flipH="1">
            <a:off x="4919475" y="5615106"/>
            <a:ext cx="13335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1" idx="3"/>
          </p:cNvCxnSpPr>
          <p:nvPr/>
        </p:nvCxnSpPr>
        <p:spPr bwMode="auto">
          <a:xfrm flipH="1">
            <a:off x="1550520" y="3049863"/>
            <a:ext cx="1139545" cy="1010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6" idx="1"/>
          </p:cNvCxnSpPr>
          <p:nvPr/>
        </p:nvCxnSpPr>
        <p:spPr bwMode="auto">
          <a:xfrm flipH="1" flipV="1">
            <a:off x="4817315" y="3018113"/>
            <a:ext cx="1492250" cy="243896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>
            <a:off x="4909390" y="2876708"/>
            <a:ext cx="13335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>
            <a:off x="3090675" y="2885122"/>
            <a:ext cx="1371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>
            <a:off x="6632855" y="3049863"/>
            <a:ext cx="654610" cy="1010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6860471" y="5438023"/>
            <a:ext cx="15708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is 37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2623110" y="2659618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4462275" y="2659618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flipH="1">
            <a:off x="3978555" y="3007276"/>
            <a:ext cx="565710" cy="101469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3575610" y="3955018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242610" y="5388570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4455925" y="5385474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633475" y="5390118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42890" y="2659618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7220510" y="3992086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056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7" grpId="0" animBg="1"/>
      <p:bldP spid="59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04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17763"/>
            <a:ext cx="34776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810435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Given N points in the plane, find MST connecting them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90" y="2397126"/>
            <a:ext cx="3516134" cy="377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Traveling Salesmen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1927691"/>
            <a:ext cx="556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Given a set of cities and that distance between each pair of cities, find the  distance of a “minimum tour” starts and ends at a given city and visits every city </a:t>
            </a:r>
          </a:p>
          <a:p>
            <a:r>
              <a:rPr lang="en-US" sz="2400" dirty="0"/>
              <a:t>exactly once.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0207"/>
            <a:ext cx="2371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4490103"/>
            <a:ext cx="1676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4477403"/>
            <a:ext cx="1476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77403"/>
            <a:ext cx="1685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66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TSP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0135749"/>
                  </p:ext>
                </p:extLst>
              </p:nvPr>
            </p:nvGraphicFramePr>
            <p:xfrm>
              <a:off x="506269" y="1780381"/>
              <a:ext cx="4076099" cy="232441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396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7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7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65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74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2746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25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40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31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27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17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30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25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19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6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9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50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24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6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22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8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7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10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0135749"/>
                  </p:ext>
                </p:extLst>
              </p:nvPr>
            </p:nvGraphicFramePr>
            <p:xfrm>
              <a:off x="506269" y="1780381"/>
              <a:ext cx="4076099" cy="232441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39673"/>
                    <a:gridCol w="627462"/>
                    <a:gridCol w="627462"/>
                    <a:gridCol w="626578"/>
                    <a:gridCol w="627462"/>
                    <a:gridCol w="627462"/>
                  </a:tblGrid>
                  <a:tr h="387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20313" r="-334416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25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40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31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27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17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30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25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19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6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9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50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24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6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8740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22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8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7</a:t>
                          </a:r>
                          <a:endParaRPr lang="en-US" sz="2000" b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10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4" name="Group 63"/>
          <p:cNvGrpSpPr/>
          <p:nvPr/>
        </p:nvGrpSpPr>
        <p:grpSpPr>
          <a:xfrm>
            <a:off x="5380035" y="1791587"/>
            <a:ext cx="2067348" cy="2247013"/>
            <a:chOff x="4227325" y="2057400"/>
            <a:chExt cx="2503675" cy="2451419"/>
          </a:xfrm>
        </p:grpSpPr>
        <p:sp>
          <p:nvSpPr>
            <p:cNvPr id="22" name="Oval 21"/>
            <p:cNvSpPr/>
            <p:nvPr/>
          </p:nvSpPr>
          <p:spPr bwMode="auto">
            <a:xfrm>
              <a:off x="5270500" y="2057400"/>
              <a:ext cx="457200" cy="4572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273800" y="2929572"/>
              <a:ext cx="457200" cy="4572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227325" y="2929572"/>
              <a:ext cx="457200" cy="4572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748912" y="4051619"/>
              <a:ext cx="457200" cy="4572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045200" y="4030980"/>
              <a:ext cx="457200" cy="4572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cxnSp>
          <p:nvCxnSpPr>
            <p:cNvPr id="28" name="Straight Connector 27"/>
            <p:cNvCxnSpPr>
              <a:stCxn id="22" idx="5"/>
              <a:endCxn id="23" idx="1"/>
            </p:cNvCxnSpPr>
            <p:nvPr/>
          </p:nvCxnSpPr>
          <p:spPr bwMode="auto">
            <a:xfrm>
              <a:off x="5660745" y="2447645"/>
              <a:ext cx="680010" cy="54888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4"/>
              <a:endCxn id="26" idx="0"/>
            </p:cNvCxnSpPr>
            <p:nvPr/>
          </p:nvCxnSpPr>
          <p:spPr bwMode="auto">
            <a:xfrm flipH="1">
              <a:off x="6273800" y="3386772"/>
              <a:ext cx="228600" cy="64420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2"/>
              <a:endCxn id="25" idx="6"/>
            </p:cNvCxnSpPr>
            <p:nvPr/>
          </p:nvCxnSpPr>
          <p:spPr bwMode="auto">
            <a:xfrm flipH="1">
              <a:off x="5206112" y="4259580"/>
              <a:ext cx="839088" cy="2063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4"/>
              <a:endCxn id="25" idx="1"/>
            </p:cNvCxnSpPr>
            <p:nvPr/>
          </p:nvCxnSpPr>
          <p:spPr bwMode="auto">
            <a:xfrm>
              <a:off x="4455925" y="3386772"/>
              <a:ext cx="359942" cy="7318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3"/>
              <a:endCxn id="24" idx="7"/>
            </p:cNvCxnSpPr>
            <p:nvPr/>
          </p:nvCxnSpPr>
          <p:spPr bwMode="auto">
            <a:xfrm flipH="1">
              <a:off x="4617570" y="2447645"/>
              <a:ext cx="719885" cy="54888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2" idx="4"/>
              <a:endCxn id="25" idx="0"/>
            </p:cNvCxnSpPr>
            <p:nvPr/>
          </p:nvCxnSpPr>
          <p:spPr bwMode="auto">
            <a:xfrm flipH="1">
              <a:off x="4977512" y="2514600"/>
              <a:ext cx="521588" cy="153701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4" idx="5"/>
              <a:endCxn id="26" idx="1"/>
            </p:cNvCxnSpPr>
            <p:nvPr/>
          </p:nvCxnSpPr>
          <p:spPr bwMode="auto">
            <a:xfrm>
              <a:off x="4617570" y="3319817"/>
              <a:ext cx="1494585" cy="77811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2" idx="4"/>
              <a:endCxn id="26" idx="1"/>
            </p:cNvCxnSpPr>
            <p:nvPr/>
          </p:nvCxnSpPr>
          <p:spPr bwMode="auto">
            <a:xfrm>
              <a:off x="5499100" y="2514600"/>
              <a:ext cx="613055" cy="158333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3" idx="2"/>
              <a:endCxn id="24" idx="6"/>
            </p:cNvCxnSpPr>
            <p:nvPr/>
          </p:nvCxnSpPr>
          <p:spPr bwMode="auto">
            <a:xfrm flipH="1">
              <a:off x="4684525" y="3158172"/>
              <a:ext cx="1589275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3" idx="2"/>
              <a:endCxn id="25" idx="0"/>
            </p:cNvCxnSpPr>
            <p:nvPr/>
          </p:nvCxnSpPr>
          <p:spPr bwMode="auto">
            <a:xfrm flipH="1">
              <a:off x="4977512" y="3158172"/>
              <a:ext cx="1296288" cy="89344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384453" y="4038600"/>
                <a:ext cx="837854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457200" algn="l"/>
                    <a:tab pos="8178800" algn="r"/>
                  </a:tabLst>
                </a:pPr>
                <a:r>
                  <a:rPr lang="en-US" dirty="0"/>
                  <a:t>Algoritma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𝐺𝑇𝑆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	// </a:t>
                </a:r>
                <a:r>
                  <a:rPr lang="en-US" dirty="0" err="1"/>
                  <a:t>Gready</a:t>
                </a:r>
                <a:r>
                  <a:rPr lang="en-US" dirty="0"/>
                  <a:t> Traveling Salesmen</a:t>
                </a:r>
              </a:p>
              <a:p>
                <a:pPr algn="l">
                  <a:tabLst>
                    <a:tab pos="457200" algn="l"/>
                    <a:tab pos="8178800" algn="r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𝑇𝑜𝑢𝑟</m:t>
                    </m:r>
                    <m:r>
                      <a:rPr lang="en-US" i="1" dirty="0" smtClean="0">
                        <a:latin typeface="Cambria Math"/>
                      </a:rPr>
                      <m:t> = {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= 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  	//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start city</a:t>
                </a:r>
              </a:p>
              <a:p>
                <a:pPr algn="l">
                  <a:tabLst>
                    <a:tab pos="457200" algn="l"/>
                    <a:tab pos="8178800" algn="r"/>
                  </a:tabLst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  <m:r>
                      <a:rPr lang="en-US" i="1" dirty="0" smtClean="0">
                        <a:latin typeface="Cambria Math"/>
                      </a:rPr>
                      <m:t> = 1 </m:t>
                    </m:r>
                    <m:r>
                      <a:rPr lang="en-US" i="1" dirty="0" smtClean="0">
                        <a:latin typeface="Cambria Math"/>
                      </a:rPr>
                      <m:t>𝑡𝑜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/>
                  <a:t>do</a:t>
                </a:r>
              </a:p>
              <a:p>
                <a:pPr algn="l">
                  <a:tabLst>
                    <a:tab pos="457200" algn="l"/>
                    <a:tab pos="8178800" algn="r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Vertek</a:t>
                </a:r>
                <a:r>
                  <a:rPr lang="en-US" dirty="0"/>
                  <a:t> with minimum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 ∈(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𝑇𝑜𝑢𝑟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algn="l">
                  <a:tabLst>
                    <a:tab pos="457200" algn="l"/>
                    <a:tab pos="8178800" algn="r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𝐶𝑜𝑠𝑡</m:t>
                    </m:r>
                    <m:r>
                      <a:rPr lang="en-US" i="1" dirty="0" smtClean="0">
                        <a:latin typeface="Cambria Math"/>
                      </a:rPr>
                      <m:t> +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𝑇𝑜𝑢𝑟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𝑇𝑜𝑢𝑟</m:t>
                    </m:r>
                    <m:r>
                      <a:rPr lang="en-US" i="1" dirty="0" smtClean="0">
                        <a:latin typeface="Cambria Math"/>
                      </a:rPr>
                      <m:t>  ∪  {</m:t>
                    </m:r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i="1" dirty="0" smtClean="0">
                        <a:latin typeface="Cambria Math"/>
                      </a:rPr>
                      <m:t>} </m:t>
                    </m:r>
                  </m:oMath>
                </a14:m>
                <a:endParaRPr lang="en-US" dirty="0"/>
              </a:p>
              <a:p>
                <a:pPr algn="l">
                  <a:tabLst>
                    <a:tab pos="457200" algn="l"/>
                    <a:tab pos="8178800" algn="r"/>
                  </a:tabLst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algn="l">
                  <a:tabLst>
                    <a:tab pos="457200" algn="l"/>
                    <a:tab pos="8178800" algn="r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𝑇𝑜𝑢𝑟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𝑇𝑜𝑢𝑟</m:t>
                    </m:r>
                    <m:r>
                      <a:rPr lang="en-US" i="1" dirty="0" smtClean="0">
                        <a:latin typeface="Cambria Math"/>
                      </a:rPr>
                      <m:t>  ∪  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 	// Link to the first vertex</a:t>
                </a:r>
              </a:p>
              <a:p>
                <a:pPr algn="l">
                  <a:tabLst>
                    <a:tab pos="457200" algn="l"/>
                    <a:tab pos="81788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𝐶𝑜𝑠𝑡</m:t>
                      </m:r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𝐶𝑜𝑠𝑡</m:t>
                      </m:r>
                      <m:r>
                        <a:rPr lang="en-US" i="1" dirty="0" smtClean="0">
                          <a:latin typeface="Cambria Math"/>
                        </a:rPr>
                        <m:t> +</m:t>
                      </m:r>
                      <m:r>
                        <a:rPr lang="en-US" i="1" dirty="0" smtClean="0">
                          <a:latin typeface="Cambria Math"/>
                        </a:rPr>
                        <m:t>𝐶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𝑣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53" y="4038600"/>
                <a:ext cx="8378547" cy="2308324"/>
              </a:xfrm>
              <a:prstGeom prst="rect">
                <a:avLst/>
              </a:prstGeom>
              <a:blipFill>
                <a:blip r:embed="rId3"/>
                <a:stretch>
                  <a:fillRect l="-582" t="-1587" r="-436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300" y="17526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b="1" dirty="0"/>
              <a:t>greedy algorithm</a:t>
            </a:r>
            <a:r>
              <a:rPr lang="en-US" sz="2400" dirty="0"/>
              <a:t> is an algorithm that follows the problem solving heuristic of making the locally optimal choice or best choice at each stage with the hope of finding a global optimum.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505200"/>
            <a:ext cx="835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many problems, a greedy strategy does not in general produce an optimal solution, but nonetheless a greedy heuristic may yield locally optimal solutions that approximate a global optimal solution in a reasonable time.</a:t>
            </a:r>
          </a:p>
        </p:txBody>
      </p:sp>
    </p:spTree>
    <p:extLst>
      <p:ext uri="{BB962C8B-B14F-4D97-AF65-F5344CB8AC3E}">
        <p14:creationId xmlns:p14="http://schemas.microsoft.com/office/powerpoint/2010/main" val="10634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Huffman Code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828800"/>
                <a:ext cx="8305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In general, how do we find the optimal coding tree, given the frequencies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symbols to make the problem precise, we want a tree whose leaves each correspond to a symbol and which minimizes the overall length of the encoding.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305800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01" t="-2201" r="-102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5083" y="5181600"/>
                <a:ext cx="6585393" cy="93262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𝐿𝑒𝑛𝑔h𝑡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𝑐𝑜𝑑𝑒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𝑡h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𝑠𝑦𝑚𝑏𝑜𝑙𝑠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𝑡𝑟𝑒𝑒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83" y="5181600"/>
                <a:ext cx="6585393" cy="9326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4199"/>
              </p:ext>
            </p:extLst>
          </p:nvPr>
        </p:nvGraphicFramePr>
        <p:xfrm>
          <a:off x="914400" y="3789084"/>
          <a:ext cx="7608836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54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 thousand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Frequencies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 Digits code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000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001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011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Optimal coding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011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0010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0011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7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Huffman Code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600" y="1828800"/>
                <a:ext cx="8139081" cy="298543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Huffman Code Procedure (f)</a:t>
                </a:r>
              </a:p>
              <a:p>
                <a:pPr algn="just"/>
                <a:r>
                  <a:rPr lang="en-US" sz="2000" dirty="0"/>
                  <a:t>Input : An Array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[1…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of sorted frequencies</a:t>
                </a:r>
              </a:p>
              <a:p>
                <a:pPr algn="just"/>
                <a:r>
                  <a:rPr lang="en-US" sz="2000" dirty="0"/>
                  <a:t>Output An Encoding tree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leaves</a:t>
                </a:r>
              </a:p>
              <a:p>
                <a:pPr algn="just"/>
                <a:endParaRPr lang="en-US" sz="800" dirty="0"/>
              </a:p>
              <a:p>
                <a:pPr algn="just">
                  <a:tabLst>
                    <a:tab pos="7950200" algn="r"/>
                  </a:tabLst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=</m:t>
                    </m:r>
                    <m:r>
                      <a:rPr lang="en-US" sz="2000" b="0" i="1" dirty="0" smtClean="0"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𝑡𝑜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: insert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	// </a:t>
                </a:r>
                <a:r>
                  <a:rPr lang="en-US" sz="2000" dirty="0" err="1"/>
                  <a:t>BuildHeapTree</a:t>
                </a:r>
                <a:r>
                  <a:rPr lang="en-US" sz="2000" dirty="0"/>
                  <a:t> </a:t>
                </a:r>
              </a:p>
              <a:p>
                <a:pPr algn="just">
                  <a:tabLst>
                    <a:tab pos="7950200" algn="r"/>
                  </a:tabLst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 =1 </m:t>
                    </m:r>
                    <m:r>
                      <a:rPr lang="en-US" sz="2000" i="1" dirty="0" smtClean="0">
                        <a:latin typeface="Cambria Math"/>
                      </a:rPr>
                      <m:t>𝑡𝑜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algn="just">
                  <a:tabLst>
                    <a:tab pos="457200" algn="l"/>
                    <a:tab pos="7950200" algn="r"/>
                  </a:tabLst>
                </a:pPr>
                <a:r>
                  <a:rPr lang="en-US" sz="2000" dirty="0"/>
                  <a:t>	Delete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/>
                  <a:t> the two smallest frequencies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just">
                  <a:tabLst>
                    <a:tab pos="457200" algn="l"/>
                    <a:tab pos="7950200" algn="r"/>
                  </a:tabLst>
                </a:pPr>
                <a:r>
                  <a:rPr lang="en-US" sz="2000" dirty="0"/>
                  <a:t>	Create a node numbered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000" dirty="0"/>
                  <a:t> with children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algn="just">
                  <a:tabLst>
                    <a:tab pos="457200" algn="l"/>
                    <a:tab pos="7950200" algn="r"/>
                  </a:tabLst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𝑓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𝑧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 + </m:t>
                    </m:r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algn="just">
                  <a:tabLst>
                    <a:tab pos="457200" algn="l"/>
                    <a:tab pos="7950200" algn="r"/>
                  </a:tabLst>
                </a:pPr>
                <a:r>
                  <a:rPr lang="en-US" sz="2000" dirty="0"/>
                  <a:t>	Insert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</a:rPr>
                      <m:t>𝐻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1828800"/>
                <a:ext cx="8139081" cy="2985433"/>
              </a:xfrm>
              <a:prstGeom prst="rect">
                <a:avLst/>
              </a:prstGeom>
              <a:blipFill rotWithShape="1">
                <a:blip r:embed="rId2"/>
                <a:stretch>
                  <a:fillRect l="-749" t="-816" r="-74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965700"/>
            <a:ext cx="1413474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74" y="4983681"/>
            <a:ext cx="1240826" cy="119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5053596"/>
            <a:ext cx="1219201" cy="111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053595"/>
            <a:ext cx="848510" cy="70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10" y="5104302"/>
            <a:ext cx="685800" cy="73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81" y="4006221"/>
            <a:ext cx="1828800" cy="222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Minimum spanning trees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Suppose you are asked to network a collection of computers by linking selected pairs of them. This translates into a graph problem in which nodes are computers, undirected edges are potential links, and the goal is to pick enough of these edges that the nodes are connected.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962400"/>
            <a:ext cx="3999726" cy="19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33900" y="3856692"/>
            <a:ext cx="4229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But this is not all; each link also has a maintenance cost, reflected in that edge's weight. What is the cheapest possible network?</a:t>
            </a:r>
          </a:p>
        </p:txBody>
      </p:sp>
    </p:spTree>
    <p:extLst>
      <p:ext uri="{BB962C8B-B14F-4D97-AF65-F5344CB8AC3E}">
        <p14:creationId xmlns:p14="http://schemas.microsoft.com/office/powerpoint/2010/main" val="15517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58000" algn="r"/>
              </a:tabLst>
            </a:pPr>
            <a:r>
              <a:rPr lang="en-US" sz="3600" b="1" dirty="0"/>
              <a:t>Formal Problem Formulation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solution must be connected and acyclic: undirected graphs of this kind are called </a:t>
            </a:r>
            <a:r>
              <a:rPr lang="en-US" sz="2400" i="1" dirty="0"/>
              <a:t>trees</a:t>
            </a:r>
            <a:r>
              <a:rPr lang="en-US" sz="2400" dirty="0"/>
              <a:t>. The particular tree we want is the one with minimum total weight, known as the</a:t>
            </a:r>
          </a:p>
          <a:p>
            <a:pPr algn="l"/>
            <a:r>
              <a:rPr lang="en-US" sz="2400" i="1" dirty="0"/>
              <a:t>minimum spanning tree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474660"/>
                <a:ext cx="8139081" cy="12133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Input : An undirected graph G = (V,E);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Output : A tree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𝑉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 that minimize  </a:t>
                </a:r>
              </a:p>
              <a:p>
                <a:pPr algn="ctr"/>
                <a:r>
                  <a:rPr lang="en-US" sz="2400" dirty="0"/>
                  <a:t>Weight (T)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660"/>
                <a:ext cx="8139081" cy="1213345"/>
              </a:xfrm>
              <a:prstGeom prst="rect">
                <a:avLst/>
              </a:prstGeom>
              <a:blipFill rotWithShape="1">
                <a:blip r:embed="rId2"/>
                <a:stretch>
                  <a:fillRect l="-1124" t="-3518" b="-7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08155"/>
            <a:ext cx="5119719" cy="156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4888435"/>
            <a:ext cx="2728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not the only solution, can you find another</a:t>
            </a:r>
          </a:p>
        </p:txBody>
      </p:sp>
    </p:spTree>
    <p:extLst>
      <p:ext uri="{BB962C8B-B14F-4D97-AF65-F5344CB8AC3E}">
        <p14:creationId xmlns:p14="http://schemas.microsoft.com/office/powerpoint/2010/main" val="15564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58000" algn="r"/>
              </a:tabLst>
            </a:pPr>
            <a:r>
              <a:rPr lang="en-US" sz="3600" b="1" dirty="0" err="1"/>
              <a:t>Gready</a:t>
            </a:r>
            <a:r>
              <a:rPr lang="en-US" sz="3600" b="1" dirty="0"/>
              <a:t> Algorithms</a:t>
            </a:r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904998"/>
            <a:ext cx="83820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This is a </a:t>
            </a:r>
            <a:r>
              <a:rPr lang="en-US" sz="2400" i="1" dirty="0"/>
              <a:t>greedy </a:t>
            </a:r>
            <a:r>
              <a:rPr lang="en-US" sz="2400" dirty="0"/>
              <a:t>algorithm: every decision it makes, is the one with the most obvious immediate advantage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32" y="4242871"/>
            <a:ext cx="39338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28" y="2863384"/>
            <a:ext cx="252077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5047575" y="4539734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24522" y="41704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468555" y="4831834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1575" y="4926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 flipH="1">
            <a:off x="5047575" y="5758934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4522" y="530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740728" y="4547671"/>
            <a:ext cx="1291347" cy="95353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60795" y="49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135094" y="4815403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35905" y="4990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81000" y="2851478"/>
                <a:ext cx="8382000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dirty="0" err="1"/>
                  <a:t>Generic_MST</a:t>
                </a:r>
                <a:r>
                  <a:rPr lang="en-US" sz="2200" dirty="0"/>
                  <a:t>(G,W)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𝐴</m:t>
                      </m:r>
                      <m:r>
                        <a:rPr lang="en-US" sz="2200" i="1" dirty="0" smtClean="0">
                          <a:latin typeface="Cambria Math"/>
                        </a:rPr>
                        <m:t>={}</m:t>
                      </m:r>
                    </m:oMath>
                  </m:oMathPara>
                </a14:m>
                <a:endParaRPr lang="en-US" sz="2200" dirty="0"/>
              </a:p>
              <a:p>
                <a:pPr algn="l"/>
                <a:r>
                  <a:rPr lang="en-US" sz="2200" dirty="0"/>
                  <a:t>While A does not form a spanning tree </a:t>
                </a:r>
              </a:p>
              <a:p>
                <a:pPr algn="l">
                  <a:tabLst>
                    <a:tab pos="571500" algn="l"/>
                  </a:tabLst>
                </a:pPr>
                <a:r>
                  <a:rPr lang="en-US" sz="2200" dirty="0"/>
                  <a:t>	Find the best edge (</a:t>
                </a:r>
                <a:r>
                  <a:rPr lang="en-US" sz="2200" dirty="0" err="1"/>
                  <a:t>u,v</a:t>
                </a:r>
                <a:r>
                  <a:rPr lang="en-US" sz="2200" dirty="0"/>
                  <a:t>) for A</a:t>
                </a:r>
              </a:p>
              <a:p>
                <a:pPr algn="l">
                  <a:tabLst>
                    <a:tab pos="571500" algn="l"/>
                  </a:tabLst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</m:t>
                    </m:r>
                    <m:r>
                      <a:rPr lang="en-US" sz="2200" i="1" dirty="0">
                        <a:latin typeface="Cambria Math"/>
                      </a:rPr>
                      <m:t>= </m:t>
                    </m:r>
                    <m:r>
                      <a:rPr lang="en-US" sz="2200" i="1" dirty="0">
                        <a:latin typeface="Cambria Math"/>
                      </a:rPr>
                      <m:t>𝐴</m:t>
                    </m:r>
                    <m:r>
                      <a:rPr lang="en-US" sz="2200" i="1" dirty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𝑈</m:t>
                    </m:r>
                    <m:r>
                      <a:rPr lang="en-US" sz="2200" i="1" dirty="0">
                        <a:latin typeface="Cambria Math"/>
                      </a:rPr>
                      <m:t> {(</m:t>
                    </m:r>
                    <m:r>
                      <a:rPr lang="en-US" sz="2200" i="1" dirty="0" err="1">
                        <a:latin typeface="Cambria Math"/>
                      </a:rPr>
                      <m:t>𝑢</m:t>
                    </m:r>
                    <m:r>
                      <a:rPr lang="en-US" sz="2200" i="1" dirty="0" err="1">
                        <a:latin typeface="Cambria Math"/>
                      </a:rPr>
                      <m:t>,</m:t>
                    </m:r>
                    <m:r>
                      <a:rPr lang="en-US" sz="2200" i="1" dirty="0" err="1">
                        <a:latin typeface="Cambria Math"/>
                      </a:rPr>
                      <m:t>𝑣</m:t>
                    </m:r>
                    <m:r>
                      <a:rPr lang="en-US" sz="2200" i="1" dirty="0">
                        <a:latin typeface="Cambria Math"/>
                      </a:rPr>
                      <m:t>)}</m:t>
                    </m:r>
                  </m:oMath>
                </a14:m>
                <a:endParaRPr lang="en-US" sz="2200" dirty="0"/>
              </a:p>
              <a:p>
                <a:pPr algn="l">
                  <a:tabLst>
                    <a:tab pos="571500" algn="l"/>
                  </a:tabLst>
                </a:pPr>
                <a:r>
                  <a:rPr lang="en-US" sz="2200" dirty="0"/>
                  <a:t>	Remove cyclic edge</a:t>
                </a:r>
              </a:p>
              <a:p>
                <a:pPr algn="l"/>
                <a:r>
                  <a:rPr lang="en-US" sz="2200" dirty="0"/>
                  <a:t>Return A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51478"/>
                <a:ext cx="8382000" cy="2462213"/>
              </a:xfrm>
              <a:prstGeom prst="rect">
                <a:avLst/>
              </a:prstGeom>
              <a:blipFill rotWithShape="1">
                <a:blip r:embed="rId4"/>
                <a:stretch>
                  <a:fillRect l="-945" t="-1238" b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Exercise 01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175310" y="3993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6231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6231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575610" y="39550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519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4519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242610" y="26596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242610" y="5390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220510" y="399311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8" name="Straight Connector 7"/>
          <p:cNvCxnSpPr>
            <a:stCxn id="5" idx="7"/>
            <a:endCxn id="31" idx="3"/>
          </p:cNvCxnSpPr>
          <p:nvPr/>
        </p:nvCxnSpPr>
        <p:spPr bwMode="auto">
          <a:xfrm flipV="1">
            <a:off x="1565555" y="3049863"/>
            <a:ext cx="1124510" cy="1010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55" y="32618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Connector 37"/>
          <p:cNvCxnSpPr>
            <a:stCxn id="5" idx="5"/>
            <a:endCxn id="30" idx="1"/>
          </p:cNvCxnSpPr>
          <p:nvPr/>
        </p:nvCxnSpPr>
        <p:spPr bwMode="auto">
          <a:xfrm>
            <a:off x="1565555" y="4383363"/>
            <a:ext cx="1124510" cy="1073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727760" y="485671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75460" y="41000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42" name="Straight Connector 41"/>
          <p:cNvCxnSpPr>
            <a:stCxn id="31" idx="4"/>
            <a:endCxn id="30" idx="0"/>
          </p:cNvCxnSpPr>
          <p:nvPr/>
        </p:nvCxnSpPr>
        <p:spPr bwMode="auto">
          <a:xfrm>
            <a:off x="28517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31" idx="6"/>
            <a:endCxn id="33" idx="2"/>
          </p:cNvCxnSpPr>
          <p:nvPr/>
        </p:nvCxnSpPr>
        <p:spPr bwMode="auto">
          <a:xfrm>
            <a:off x="3080310" y="28882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33" idx="6"/>
            <a:endCxn id="35" idx="2"/>
          </p:cNvCxnSpPr>
          <p:nvPr/>
        </p:nvCxnSpPr>
        <p:spPr bwMode="auto">
          <a:xfrm>
            <a:off x="4909110" y="28882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>
            <a:stCxn id="35" idx="5"/>
            <a:endCxn id="37" idx="1"/>
          </p:cNvCxnSpPr>
          <p:nvPr/>
        </p:nvCxnSpPr>
        <p:spPr bwMode="auto">
          <a:xfrm>
            <a:off x="6632855" y="3049863"/>
            <a:ext cx="654610" cy="1010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35" idx="4"/>
            <a:endCxn id="36" idx="0"/>
          </p:cNvCxnSpPr>
          <p:nvPr/>
        </p:nvCxnSpPr>
        <p:spPr bwMode="auto">
          <a:xfrm>
            <a:off x="6471210" y="3116818"/>
            <a:ext cx="0" cy="2273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36" idx="7"/>
            <a:endCxn id="37" idx="3"/>
          </p:cNvCxnSpPr>
          <p:nvPr/>
        </p:nvCxnSpPr>
        <p:spPr bwMode="auto">
          <a:xfrm flipV="1">
            <a:off x="6632855" y="4383363"/>
            <a:ext cx="654610" cy="1073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36" idx="1"/>
            <a:endCxn id="33" idx="5"/>
          </p:cNvCxnSpPr>
          <p:nvPr/>
        </p:nvCxnSpPr>
        <p:spPr bwMode="auto">
          <a:xfrm flipH="1" flipV="1">
            <a:off x="4842155" y="3049863"/>
            <a:ext cx="1467410" cy="240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36" idx="2"/>
            <a:endCxn id="34" idx="6"/>
          </p:cNvCxnSpPr>
          <p:nvPr/>
        </p:nvCxnSpPr>
        <p:spPr bwMode="auto">
          <a:xfrm flipH="1">
            <a:off x="4909110" y="5618718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>
            <a:stCxn id="34" idx="2"/>
            <a:endCxn id="30" idx="6"/>
          </p:cNvCxnSpPr>
          <p:nvPr/>
        </p:nvCxnSpPr>
        <p:spPr bwMode="auto">
          <a:xfrm flipH="1">
            <a:off x="3080310" y="5618718"/>
            <a:ext cx="13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34" idx="1"/>
            <a:endCxn id="32" idx="5"/>
          </p:cNvCxnSpPr>
          <p:nvPr/>
        </p:nvCxnSpPr>
        <p:spPr bwMode="auto">
          <a:xfrm flipH="1" flipV="1">
            <a:off x="3965855" y="4345263"/>
            <a:ext cx="553010" cy="1111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32" idx="3"/>
            <a:endCxn id="30" idx="7"/>
          </p:cNvCxnSpPr>
          <p:nvPr/>
        </p:nvCxnSpPr>
        <p:spPr bwMode="auto">
          <a:xfrm flipH="1">
            <a:off x="3013355" y="4345263"/>
            <a:ext cx="629210" cy="11118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" name="Straight Connector 1023"/>
          <p:cNvCxnSpPr>
            <a:stCxn id="33" idx="3"/>
            <a:endCxn id="32" idx="7"/>
          </p:cNvCxnSpPr>
          <p:nvPr/>
        </p:nvCxnSpPr>
        <p:spPr bwMode="auto">
          <a:xfrm flipH="1">
            <a:off x="3965855" y="3049863"/>
            <a:ext cx="553010" cy="972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975910" y="39486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18460" y="25379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2810" y="337030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81910" y="477855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83610" y="47355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94915" y="558748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13910" y="5561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60160" y="476730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08320" y="33512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28210" y="25188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28210" y="381428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86222" y="1727021"/>
            <a:ext cx="631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the minimal Spanning Tree of this graph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flipH="1">
            <a:off x="3080310" y="5611336"/>
            <a:ext cx="1371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 flipH="1">
            <a:off x="4909110" y="5611336"/>
            <a:ext cx="13335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flipH="1">
            <a:off x="3975100" y="3039542"/>
            <a:ext cx="553010" cy="9721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 flipV="1">
            <a:off x="1562100" y="3049863"/>
            <a:ext cx="1124510" cy="1010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 flipH="1" flipV="1">
            <a:off x="4842155" y="3049863"/>
            <a:ext cx="1467410" cy="2407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>
            <a:off x="4909110" y="2880836"/>
            <a:ext cx="13335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>
            <a:off x="3080310" y="2888218"/>
            <a:ext cx="1371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>
            <a:off x="6632855" y="3039542"/>
            <a:ext cx="654610" cy="101021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6860471" y="5438023"/>
            <a:ext cx="15708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is 37</a:t>
            </a:r>
          </a:p>
        </p:txBody>
      </p:sp>
    </p:spTree>
    <p:extLst>
      <p:ext uri="{BB962C8B-B14F-4D97-AF65-F5344CB8AC3E}">
        <p14:creationId xmlns:p14="http://schemas.microsoft.com/office/powerpoint/2010/main" val="2720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68" grpId="0"/>
      <p:bldP spid="71" grpId="0"/>
      <p:bldP spid="72" grpId="0"/>
      <p:bldP spid="75" grpId="0"/>
      <p:bldP spid="10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Kruskal</a:t>
            </a:r>
            <a:r>
              <a:rPr lang="en-US" sz="3600" b="1" dirty="0"/>
              <a:t> Algorithms for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828800"/>
                <a:ext cx="8305800" cy="258532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MST_Kruskal(G,W)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 = { }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l">
                  <a:tabLst>
                    <a:tab pos="406400" algn="l"/>
                    <a:tab pos="8115300" algn="r"/>
                  </a:tabLst>
                </a:pPr>
                <a:r>
                  <a:rPr lang="en-US" dirty="0"/>
                  <a:t>	</a:t>
                </a:r>
                <a:r>
                  <a:rPr lang="en-US" dirty="0" err="1"/>
                  <a:t>Make_Set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  	// create a singleton set containing just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algn="l">
                  <a:tabLst>
                    <a:tab pos="8115300" algn="r"/>
                  </a:tabLst>
                </a:pPr>
                <a:r>
                  <a:rPr lang="en-US" dirty="0"/>
                  <a:t>Sort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by weight</a:t>
                </a:r>
              </a:p>
              <a:p>
                <a:pPr algn="l">
                  <a:tabLst>
                    <a:tab pos="8115300" algn="r"/>
                  </a:tabLst>
                </a:pP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𝑢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  	// from sorted edges</a:t>
                </a:r>
              </a:p>
              <a:p>
                <a:pPr algn="l">
                  <a:tabLst>
                    <a:tab pos="457200" algn="l"/>
                    <a:tab pos="800100" algn="l"/>
                    <a:tab pos="8115300" algn="r"/>
                  </a:tabLst>
                </a:pPr>
                <a:r>
                  <a:rPr lang="en-US" dirty="0"/>
                  <a:t>	If 	</a:t>
                </a:r>
                <a:r>
                  <a:rPr lang="en-US" dirty="0" err="1"/>
                  <a:t>Find_Set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Find_Set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 Then	// check cyclic edge </a:t>
                </a:r>
              </a:p>
              <a:p>
                <a:pPr algn="l">
                  <a:tabLst>
                    <a:tab pos="800100" algn="l"/>
                    <a:tab pos="8115300" algn="r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dirty="0" smtClean="0">
                        <a:latin typeface="Cambria Math"/>
                      </a:rPr>
                      <m:t> {(</m:t>
                    </m:r>
                    <m:r>
                      <a:rPr lang="en-US" i="1" dirty="0" err="1">
                        <a:latin typeface="Cambria Math"/>
                      </a:rPr>
                      <m:t>𝑢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algn="l">
                  <a:tabLst>
                    <a:tab pos="800100" algn="l"/>
                    <a:tab pos="8115300" algn="r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𝑈𝑛𝑖𝑜𝑛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	// merge set(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) and set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305800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587" t="-1179" r="-1247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4495126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err="1"/>
                  <a:t>Make_Set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 is a procedure to create a singleton set containing just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126"/>
                <a:ext cx="815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4841796"/>
                <a:ext cx="8153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/>
                  <a:t>Find_Set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) is a procedure to find a set in which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is a member of that set. If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are in the same set than it will be a cyclic edge 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41796"/>
                <a:ext cx="81534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59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4500" y="5846486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set of edge that makes a MST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5846486"/>
                <a:ext cx="8153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4500" y="5477154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𝑈𝑛𝑖𝑜𝑛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a procedure to merge set(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) and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5477154"/>
                <a:ext cx="815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7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11071</TotalTime>
  <Words>895</Words>
  <Application>Microsoft Office PowerPoint</Application>
  <PresentationFormat>On-screen Show (4:3)</PresentationFormat>
  <Paragraphs>414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Trebuchet MS</vt:lpstr>
      <vt:lpstr>UPH4</vt:lpstr>
      <vt:lpstr>PowerPoint Presentation</vt:lpstr>
      <vt:lpstr>Introduction</vt:lpstr>
      <vt:lpstr>Huffman Code Problem</vt:lpstr>
      <vt:lpstr>Huffman Code Procedure</vt:lpstr>
      <vt:lpstr>Minimum spanning trees</vt:lpstr>
      <vt:lpstr>Formal Problem Formulation</vt:lpstr>
      <vt:lpstr>Gready Algorithms </vt:lpstr>
      <vt:lpstr>Exercise 01</vt:lpstr>
      <vt:lpstr>Kruskal Algorithms for MST</vt:lpstr>
      <vt:lpstr>Example 01</vt:lpstr>
      <vt:lpstr>Exercise 02</vt:lpstr>
      <vt:lpstr> Prim’s Algorithms</vt:lpstr>
      <vt:lpstr>Prim’s Algorithms Concept</vt:lpstr>
      <vt:lpstr>Exercise 03</vt:lpstr>
      <vt:lpstr>Exercise 04</vt:lpstr>
      <vt:lpstr>Traveling Salesmen Problem</vt:lpstr>
      <vt:lpstr>Example TSP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496</cp:revision>
  <dcterms:created xsi:type="dcterms:W3CDTF">2008-06-16T09:38:38Z</dcterms:created>
  <dcterms:modified xsi:type="dcterms:W3CDTF">2017-10-20T01:01:48Z</dcterms:modified>
</cp:coreProperties>
</file>