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19" r:id="rId3"/>
    <p:sldId id="315" r:id="rId4"/>
    <p:sldId id="316" r:id="rId5"/>
    <p:sldId id="318" r:id="rId6"/>
    <p:sldId id="298" r:id="rId7"/>
    <p:sldId id="309" r:id="rId8"/>
    <p:sldId id="299" r:id="rId9"/>
    <p:sldId id="310" r:id="rId10"/>
    <p:sldId id="285" r:id="rId11"/>
    <p:sldId id="306" r:id="rId12"/>
    <p:sldId id="311" r:id="rId13"/>
    <p:sldId id="334" r:id="rId14"/>
  </p:sldIdLst>
  <p:sldSz cx="9144000" cy="6858000" type="screen4x3"/>
  <p:notesSz cx="6858000" cy="9144000"/>
  <p:custDataLst>
    <p:tags r:id="rId16"/>
  </p:custDataLst>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fld id="{F28F2BA2-96B3-4258-BCCC-9107719508CD}" type="slidenum">
              <a:rPr lang="en-US"/>
              <a:pPr>
                <a:defRPr/>
              </a:pPr>
              <a:t>‹#›</a:t>
            </a:fld>
            <a:endParaRPr lang="en-US" dirty="0"/>
          </a:p>
        </p:txBody>
      </p:sp>
    </p:spTree>
    <p:extLst>
      <p:ext uri="{BB962C8B-B14F-4D97-AF65-F5344CB8AC3E}">
        <p14:creationId xmlns:p14="http://schemas.microsoft.com/office/powerpoint/2010/main" val="2848849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7BF9912-272E-45A9-971E-0FA89A6E2D46}" type="slidenum">
              <a:rPr lang="en-US" altLang="en-US" smtClean="0"/>
              <a:pPr algn="r" eaLnBrk="1" hangingPunct="1">
                <a:spcBef>
                  <a:spcPct val="0"/>
                </a:spcBef>
              </a:pPr>
              <a:t>1</a:t>
            </a:fld>
            <a:endParaRPr lang="en-US" alt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2</a:t>
            </a:fld>
            <a:endParaRPr lang="en-US" dirty="0"/>
          </a:p>
        </p:txBody>
      </p:sp>
    </p:spTree>
    <p:extLst>
      <p:ext uri="{BB962C8B-B14F-4D97-AF65-F5344CB8AC3E}">
        <p14:creationId xmlns:p14="http://schemas.microsoft.com/office/powerpoint/2010/main" val="2522789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8F2BA2-96B3-4258-BCCC-9107719508CD}" type="slidenum">
              <a:rPr lang="en-US" smtClean="0"/>
              <a:pPr>
                <a:defRPr/>
              </a:pPr>
              <a:t>8</a:t>
            </a:fld>
            <a:endParaRPr lang="en-US" dirty="0"/>
          </a:p>
        </p:txBody>
      </p:sp>
    </p:spTree>
    <p:extLst>
      <p:ext uri="{BB962C8B-B14F-4D97-AF65-F5344CB8AC3E}">
        <p14:creationId xmlns:p14="http://schemas.microsoft.com/office/powerpoint/2010/main" val="1556139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2057400"/>
            <a:ext cx="7772400" cy="1470025"/>
          </a:xfrm>
        </p:spPr>
        <p:txBody>
          <a:bodyPr/>
          <a:lstStyle>
            <a:lvl1pPr algn="r">
              <a:defRPr sz="4000"/>
            </a:lvl1pPr>
          </a:lstStyle>
          <a:p>
            <a:pPr lvl="0"/>
            <a:r>
              <a:rPr lang="en-US" noProof="0"/>
              <a:t>Click to edit Master title style</a:t>
            </a:r>
          </a:p>
        </p:txBody>
      </p:sp>
      <p:sp>
        <p:nvSpPr>
          <p:cNvPr id="3075" name="Rectangle 3"/>
          <p:cNvSpPr>
            <a:spLocks noGrp="1" noChangeArrowheads="1"/>
          </p:cNvSpPr>
          <p:nvPr>
            <p:ph type="subTitle" idx="1"/>
          </p:nvPr>
        </p:nvSpPr>
        <p:spPr>
          <a:xfrm>
            <a:off x="990600" y="3810000"/>
            <a:ext cx="7772400" cy="1295400"/>
          </a:xfrm>
        </p:spPr>
        <p:txBody>
          <a:bodyPr/>
          <a:lstStyle>
            <a:lvl1pPr marL="0" indent="0" algn="r">
              <a:buFontTx/>
              <a:buNone/>
              <a:defRPr sz="2600">
                <a:solidFill>
                  <a:schemeClr val="bg1"/>
                </a:solidFill>
              </a:defRPr>
            </a:lvl1pPr>
          </a:lstStyle>
          <a:p>
            <a:pPr lvl="0"/>
            <a:r>
              <a:rPr lang="en-US" noProof="0"/>
              <a:t>Click to edit Master subtitle style</a:t>
            </a:r>
          </a:p>
        </p:txBody>
      </p:sp>
      <p:sp>
        <p:nvSpPr>
          <p:cNvPr id="4" name="Rectangle 4"/>
          <p:cNvSpPr>
            <a:spLocks noGrp="1" noChangeArrowheads="1"/>
          </p:cNvSpPr>
          <p:nvPr>
            <p:ph type="dt" sz="half" idx="10"/>
          </p:nvPr>
        </p:nvSpPr>
        <p:spPr>
          <a:xfrm>
            <a:off x="457200" y="6457950"/>
            <a:ext cx="2133600" cy="47625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477000"/>
            <a:ext cx="2895600" cy="4000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477000"/>
            <a:ext cx="2133600" cy="400050"/>
          </a:xfrm>
        </p:spPr>
        <p:txBody>
          <a:bodyPr/>
          <a:lstStyle>
            <a:lvl1pPr>
              <a:defRPr/>
            </a:lvl1pPr>
          </a:lstStyle>
          <a:p>
            <a:pPr>
              <a:defRPr/>
            </a:pPr>
            <a:fld id="{B29766B6-D9E3-4170-AA00-C31E9E193F0F}" type="slidenum">
              <a:rPr lang="en-US"/>
              <a:pPr>
                <a:defRPr/>
              </a:pPr>
              <a:t>‹#›</a:t>
            </a:fld>
            <a:endParaRPr lang="en-US" dirty="0"/>
          </a:p>
        </p:txBody>
      </p:sp>
    </p:spTree>
    <p:extLst>
      <p:ext uri="{BB962C8B-B14F-4D97-AF65-F5344CB8AC3E}">
        <p14:creationId xmlns:p14="http://schemas.microsoft.com/office/powerpoint/2010/main" val="366444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4272FF-AF1D-430D-B2CC-687D215A67B5}" type="slidenum">
              <a:rPr lang="en-US"/>
              <a:pPr>
                <a:defRPr/>
              </a:pPr>
              <a:t>‹#›</a:t>
            </a:fld>
            <a:endParaRPr lang="en-US" dirty="0"/>
          </a:p>
        </p:txBody>
      </p:sp>
    </p:spTree>
    <p:extLst>
      <p:ext uri="{BB962C8B-B14F-4D97-AF65-F5344CB8AC3E}">
        <p14:creationId xmlns:p14="http://schemas.microsoft.com/office/powerpoint/2010/main" val="20245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21336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C5D184-330D-40B1-AB8C-1B3E94A04D2F}" type="slidenum">
              <a:rPr lang="en-US"/>
              <a:pPr>
                <a:defRPr/>
              </a:pPr>
              <a:t>‹#›</a:t>
            </a:fld>
            <a:endParaRPr lang="en-US" dirty="0"/>
          </a:p>
        </p:txBody>
      </p:sp>
    </p:spTree>
    <p:extLst>
      <p:ext uri="{BB962C8B-B14F-4D97-AF65-F5344CB8AC3E}">
        <p14:creationId xmlns:p14="http://schemas.microsoft.com/office/powerpoint/2010/main" val="378728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20E4BB-0D4B-43AD-A704-705B2FB516CD}" type="slidenum">
              <a:rPr lang="en-US"/>
              <a:pPr>
                <a:defRPr/>
              </a:pPr>
              <a:t>‹#›</a:t>
            </a:fld>
            <a:endParaRPr lang="en-US" dirty="0"/>
          </a:p>
        </p:txBody>
      </p:sp>
    </p:spTree>
    <p:extLst>
      <p:ext uri="{BB962C8B-B14F-4D97-AF65-F5344CB8AC3E}">
        <p14:creationId xmlns:p14="http://schemas.microsoft.com/office/powerpoint/2010/main" val="5077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F54300-8860-42D3-9C27-52AAA8413091}" type="slidenum">
              <a:rPr lang="en-US"/>
              <a:pPr>
                <a:defRPr/>
              </a:pPr>
              <a:t>‹#›</a:t>
            </a:fld>
            <a:endParaRPr lang="en-US" dirty="0"/>
          </a:p>
        </p:txBody>
      </p:sp>
    </p:spTree>
    <p:extLst>
      <p:ext uri="{BB962C8B-B14F-4D97-AF65-F5344CB8AC3E}">
        <p14:creationId xmlns:p14="http://schemas.microsoft.com/office/powerpoint/2010/main" val="166054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191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6B4327-3851-4F3F-A1ED-CFB2E653CC1B}" type="slidenum">
              <a:rPr lang="en-US"/>
              <a:pPr>
                <a:defRPr/>
              </a:pPr>
              <a:t>‹#›</a:t>
            </a:fld>
            <a:endParaRPr lang="en-US" dirty="0"/>
          </a:p>
        </p:txBody>
      </p:sp>
    </p:spTree>
    <p:extLst>
      <p:ext uri="{BB962C8B-B14F-4D97-AF65-F5344CB8AC3E}">
        <p14:creationId xmlns:p14="http://schemas.microsoft.com/office/powerpoint/2010/main" val="263086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6E39DAD-11FE-41F0-A829-FC7D180627F5}" type="slidenum">
              <a:rPr lang="en-US"/>
              <a:pPr>
                <a:defRPr/>
              </a:pPr>
              <a:t>‹#›</a:t>
            </a:fld>
            <a:endParaRPr lang="en-US" dirty="0"/>
          </a:p>
        </p:txBody>
      </p:sp>
    </p:spTree>
    <p:extLst>
      <p:ext uri="{BB962C8B-B14F-4D97-AF65-F5344CB8AC3E}">
        <p14:creationId xmlns:p14="http://schemas.microsoft.com/office/powerpoint/2010/main" val="264339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D118DC2-7B5E-478B-A6B1-C1A9C058F9C7}" type="slidenum">
              <a:rPr lang="en-US"/>
              <a:pPr>
                <a:defRPr/>
              </a:pPr>
              <a:t>‹#›</a:t>
            </a:fld>
            <a:endParaRPr lang="en-US" dirty="0"/>
          </a:p>
        </p:txBody>
      </p:sp>
    </p:spTree>
    <p:extLst>
      <p:ext uri="{BB962C8B-B14F-4D97-AF65-F5344CB8AC3E}">
        <p14:creationId xmlns:p14="http://schemas.microsoft.com/office/powerpoint/2010/main" val="262853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AD52A4D-7E99-40B9-AFBB-DCD055B5993A}" type="slidenum">
              <a:rPr lang="en-US"/>
              <a:pPr>
                <a:defRPr/>
              </a:pPr>
              <a:t>‹#›</a:t>
            </a:fld>
            <a:endParaRPr lang="en-US" dirty="0"/>
          </a:p>
        </p:txBody>
      </p:sp>
    </p:spTree>
    <p:extLst>
      <p:ext uri="{BB962C8B-B14F-4D97-AF65-F5344CB8AC3E}">
        <p14:creationId xmlns:p14="http://schemas.microsoft.com/office/powerpoint/2010/main" val="36440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D0B60B-05A9-4AA4-A8AD-4394927D4A5B}" type="slidenum">
              <a:rPr lang="en-US"/>
              <a:pPr>
                <a:defRPr/>
              </a:pPr>
              <a:t>‹#›</a:t>
            </a:fld>
            <a:endParaRPr lang="en-US" dirty="0"/>
          </a:p>
        </p:txBody>
      </p:sp>
    </p:spTree>
    <p:extLst>
      <p:ext uri="{BB962C8B-B14F-4D97-AF65-F5344CB8AC3E}">
        <p14:creationId xmlns:p14="http://schemas.microsoft.com/office/powerpoint/2010/main" val="21379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28B22E-ABDA-4639-8F45-65D4E22A2E3A}" type="slidenum">
              <a:rPr lang="en-US"/>
              <a:pPr>
                <a:defRPr/>
              </a:pPr>
              <a:t>‹#›</a:t>
            </a:fld>
            <a:endParaRPr lang="en-US" dirty="0"/>
          </a:p>
        </p:txBody>
      </p:sp>
    </p:spTree>
    <p:extLst>
      <p:ext uri="{BB962C8B-B14F-4D97-AF65-F5344CB8AC3E}">
        <p14:creationId xmlns:p14="http://schemas.microsoft.com/office/powerpoint/2010/main" val="35936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762000"/>
            <a:ext cx="7086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04800" y="17526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a:solidFill>
                  <a:srgbClr val="002368"/>
                </a:solidFill>
                <a:latin typeface="+mn-lt"/>
              </a:defRPr>
            </a:lvl1pPr>
          </a:lstStyle>
          <a:p>
            <a:pPr>
              <a:defRPr/>
            </a:pPr>
            <a:endParaRPr lang="en-US"/>
          </a:p>
        </p:txBody>
      </p:sp>
      <p:sp>
        <p:nvSpPr>
          <p:cNvPr id="1029" name="Rectangle 5"/>
          <p:cNvSpPr>
            <a:spLocks noGrp="1" noChangeArrowheads="1"/>
          </p:cNvSpPr>
          <p:nvPr>
            <p:ph type="ftr" sz="quarter" idx="3"/>
          </p:nvPr>
        </p:nvSpPr>
        <p:spPr bwMode="auto">
          <a:xfrm>
            <a:off x="3048000" y="6477000"/>
            <a:ext cx="2895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2368"/>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477000"/>
            <a:ext cx="2133600" cy="3810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2368"/>
                </a:solidFill>
                <a:latin typeface="+mn-lt"/>
              </a:defRPr>
            </a:lvl1pPr>
          </a:lstStyle>
          <a:p>
            <a:pPr>
              <a:defRPr/>
            </a:pPr>
            <a:fld id="{95701741-7368-4577-B3C8-52E56BDA4E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07"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bg1"/>
          </a:solidFill>
          <a:latin typeface="Trebuchet MS" pitchFamily="34" charset="0"/>
        </a:defRPr>
      </a:lvl2pPr>
      <a:lvl3pPr algn="l" rtl="0" eaLnBrk="0" fontAlgn="base" hangingPunct="0">
        <a:spcBef>
          <a:spcPct val="0"/>
        </a:spcBef>
        <a:spcAft>
          <a:spcPct val="0"/>
        </a:spcAft>
        <a:defRPr sz="3000">
          <a:solidFill>
            <a:schemeClr val="bg1"/>
          </a:solidFill>
          <a:latin typeface="Trebuchet MS" pitchFamily="34" charset="0"/>
        </a:defRPr>
      </a:lvl3pPr>
      <a:lvl4pPr algn="l" rtl="0" eaLnBrk="0" fontAlgn="base" hangingPunct="0">
        <a:spcBef>
          <a:spcPct val="0"/>
        </a:spcBef>
        <a:spcAft>
          <a:spcPct val="0"/>
        </a:spcAft>
        <a:defRPr sz="3000">
          <a:solidFill>
            <a:schemeClr val="bg1"/>
          </a:solidFill>
          <a:latin typeface="Trebuchet MS" pitchFamily="34" charset="0"/>
        </a:defRPr>
      </a:lvl4pPr>
      <a:lvl5pPr algn="l" rtl="0" eaLnBrk="0" fontAlgn="base" hangingPunct="0">
        <a:spcBef>
          <a:spcPct val="0"/>
        </a:spcBef>
        <a:spcAft>
          <a:spcPct val="0"/>
        </a:spcAft>
        <a:defRPr sz="3000">
          <a:solidFill>
            <a:schemeClr val="bg1"/>
          </a:solidFill>
          <a:latin typeface="Trebuchet MS" pitchFamily="34" charset="0"/>
        </a:defRPr>
      </a:lvl5pPr>
      <a:lvl6pPr marL="457200" algn="l" rtl="0" fontAlgn="base">
        <a:spcBef>
          <a:spcPct val="0"/>
        </a:spcBef>
        <a:spcAft>
          <a:spcPct val="0"/>
        </a:spcAft>
        <a:defRPr sz="3000">
          <a:solidFill>
            <a:schemeClr val="bg1"/>
          </a:solidFill>
          <a:latin typeface="Trebuchet MS" pitchFamily="34" charset="0"/>
        </a:defRPr>
      </a:lvl6pPr>
      <a:lvl7pPr marL="914400" algn="l" rtl="0" fontAlgn="base">
        <a:spcBef>
          <a:spcPct val="0"/>
        </a:spcBef>
        <a:spcAft>
          <a:spcPct val="0"/>
        </a:spcAft>
        <a:defRPr sz="3000">
          <a:solidFill>
            <a:schemeClr val="bg1"/>
          </a:solidFill>
          <a:latin typeface="Trebuchet MS" pitchFamily="34" charset="0"/>
        </a:defRPr>
      </a:lvl7pPr>
      <a:lvl8pPr marL="1371600" algn="l" rtl="0" fontAlgn="base">
        <a:spcBef>
          <a:spcPct val="0"/>
        </a:spcBef>
        <a:spcAft>
          <a:spcPct val="0"/>
        </a:spcAft>
        <a:defRPr sz="3000">
          <a:solidFill>
            <a:schemeClr val="bg1"/>
          </a:solidFill>
          <a:latin typeface="Trebuchet MS" pitchFamily="34" charset="0"/>
        </a:defRPr>
      </a:lvl8pPr>
      <a:lvl9pPr marL="1828800" algn="l" rtl="0" fontAlgn="base">
        <a:spcBef>
          <a:spcPct val="0"/>
        </a:spcBef>
        <a:spcAft>
          <a:spcPct val="0"/>
        </a:spcAft>
        <a:defRPr sz="3000">
          <a:solidFill>
            <a:schemeClr val="bg1"/>
          </a:solidFill>
          <a:latin typeface="Trebuchet MS" pitchFamily="34" charset="0"/>
        </a:defRPr>
      </a:lvl9pPr>
    </p:titleStyle>
    <p:bodyStyle>
      <a:lvl1pPr marL="342900" indent="-342900" algn="l" rtl="0" eaLnBrk="0" fontAlgn="base" hangingPunct="0">
        <a:spcBef>
          <a:spcPct val="20000"/>
        </a:spcBef>
        <a:spcAft>
          <a:spcPct val="0"/>
        </a:spcAft>
        <a:buChar char="•"/>
        <a:defRPr sz="2200">
          <a:solidFill>
            <a:srgbClr val="002368"/>
          </a:solidFill>
          <a:latin typeface="+mn-lt"/>
          <a:ea typeface="+mn-ea"/>
          <a:cs typeface="+mn-cs"/>
        </a:defRPr>
      </a:lvl1pPr>
      <a:lvl2pPr marL="742950" indent="-285750" algn="l" rtl="0" eaLnBrk="0" fontAlgn="base" hangingPunct="0">
        <a:spcBef>
          <a:spcPct val="20000"/>
        </a:spcBef>
        <a:spcAft>
          <a:spcPct val="0"/>
        </a:spcAft>
        <a:buChar char="–"/>
        <a:defRPr sz="2000">
          <a:solidFill>
            <a:srgbClr val="002368"/>
          </a:solidFill>
          <a:latin typeface="+mn-lt"/>
        </a:defRPr>
      </a:lvl2pPr>
      <a:lvl3pPr marL="1143000" indent="-228600" algn="l" rtl="0" eaLnBrk="0" fontAlgn="base" hangingPunct="0">
        <a:spcBef>
          <a:spcPct val="20000"/>
        </a:spcBef>
        <a:spcAft>
          <a:spcPct val="0"/>
        </a:spcAft>
        <a:buChar char="•"/>
        <a:defRPr sz="2400">
          <a:solidFill>
            <a:srgbClr val="002368"/>
          </a:solidFill>
          <a:latin typeface="+mn-lt"/>
        </a:defRPr>
      </a:lvl3pPr>
      <a:lvl4pPr marL="1600200" indent="-228600" algn="l" rtl="0" eaLnBrk="0" fontAlgn="base" hangingPunct="0">
        <a:spcBef>
          <a:spcPct val="20000"/>
        </a:spcBef>
        <a:spcAft>
          <a:spcPct val="0"/>
        </a:spcAft>
        <a:buChar char="–"/>
        <a:defRPr sz="2000">
          <a:solidFill>
            <a:srgbClr val="002368"/>
          </a:solidFill>
          <a:latin typeface="+mn-lt"/>
        </a:defRPr>
      </a:lvl4pPr>
      <a:lvl5pPr marL="2057400" indent="-228600" algn="l" rtl="0" eaLnBrk="0" fontAlgn="base" hangingPunct="0">
        <a:spcBef>
          <a:spcPct val="20000"/>
        </a:spcBef>
        <a:spcAft>
          <a:spcPct val="0"/>
        </a:spcAft>
        <a:buChar char="»"/>
        <a:defRPr sz="2000">
          <a:solidFill>
            <a:srgbClr val="002368"/>
          </a:solidFill>
          <a:latin typeface="+mn-lt"/>
        </a:defRPr>
      </a:lvl5pPr>
      <a:lvl6pPr marL="2514600" indent="-228600" algn="l" rtl="0" fontAlgn="base">
        <a:spcBef>
          <a:spcPct val="20000"/>
        </a:spcBef>
        <a:spcAft>
          <a:spcPct val="0"/>
        </a:spcAft>
        <a:buChar char="»"/>
        <a:defRPr>
          <a:solidFill>
            <a:srgbClr val="002368"/>
          </a:solidFill>
          <a:latin typeface="+mn-lt"/>
        </a:defRPr>
      </a:lvl6pPr>
      <a:lvl7pPr marL="2971800" indent="-228600" algn="l" rtl="0" fontAlgn="base">
        <a:spcBef>
          <a:spcPct val="20000"/>
        </a:spcBef>
        <a:spcAft>
          <a:spcPct val="0"/>
        </a:spcAft>
        <a:buChar char="»"/>
        <a:defRPr>
          <a:solidFill>
            <a:srgbClr val="002368"/>
          </a:solidFill>
          <a:latin typeface="+mn-lt"/>
        </a:defRPr>
      </a:lvl7pPr>
      <a:lvl8pPr marL="3429000" indent="-228600" algn="l" rtl="0" fontAlgn="base">
        <a:spcBef>
          <a:spcPct val="20000"/>
        </a:spcBef>
        <a:spcAft>
          <a:spcPct val="0"/>
        </a:spcAft>
        <a:buChar char="»"/>
        <a:defRPr>
          <a:solidFill>
            <a:srgbClr val="002368"/>
          </a:solidFill>
          <a:latin typeface="+mn-lt"/>
        </a:defRPr>
      </a:lvl8pPr>
      <a:lvl9pPr marL="3886200" indent="-228600" algn="l" rtl="0" fontAlgn="base">
        <a:spcBef>
          <a:spcPct val="20000"/>
        </a:spcBef>
        <a:spcAft>
          <a:spcPct val="0"/>
        </a:spcAft>
        <a:buChar char="»"/>
        <a:defRPr>
          <a:solidFill>
            <a:srgbClr val="00236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1.bin"/><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400800" y="5638800"/>
            <a:ext cx="2438400" cy="533400"/>
          </a:xfrm>
        </p:spPr>
        <p:txBody>
          <a:bodyPr/>
          <a:lstStyle/>
          <a:p>
            <a:pPr eaLnBrk="1" hangingPunct="1"/>
            <a:r>
              <a:rPr lang="en-US" altLang="en-US" dirty="0"/>
              <a:t>Samuel Lukas</a:t>
            </a:r>
          </a:p>
        </p:txBody>
      </p:sp>
      <p:sp>
        <p:nvSpPr>
          <p:cNvPr id="3075" name="Rectangle 3"/>
          <p:cNvSpPr>
            <a:spLocks noChangeArrowheads="1"/>
          </p:cNvSpPr>
          <p:nvPr/>
        </p:nvSpPr>
        <p:spPr bwMode="auto">
          <a:xfrm>
            <a:off x="3200400" y="457200"/>
            <a:ext cx="365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r" eaLnBrk="1" hangingPunct="1">
              <a:spcBef>
                <a:spcPct val="0"/>
              </a:spcBef>
              <a:buFontTx/>
              <a:buNone/>
            </a:pPr>
            <a:r>
              <a:rPr lang="en-US" altLang="en-US" sz="3200" dirty="0">
                <a:solidFill>
                  <a:schemeClr val="bg1"/>
                </a:solidFill>
                <a:latin typeface="Arial" charset="0"/>
              </a:rPr>
              <a:t>Computer Science</a:t>
            </a:r>
            <a:endParaRPr lang="id-ID" altLang="en-US" sz="3200" dirty="0">
              <a:solidFill>
                <a:schemeClr val="bg1"/>
              </a:solidFill>
              <a:latin typeface="Arial" charset="0"/>
            </a:endParaRPr>
          </a:p>
        </p:txBody>
      </p:sp>
      <p:sp>
        <p:nvSpPr>
          <p:cNvPr id="3076" name="TextBox 4"/>
          <p:cNvSpPr txBox="1">
            <a:spLocks noChangeArrowheads="1"/>
          </p:cNvSpPr>
          <p:nvPr/>
        </p:nvSpPr>
        <p:spPr bwMode="auto">
          <a:xfrm>
            <a:off x="381000" y="3276600"/>
            <a:ext cx="8458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2200">
                <a:solidFill>
                  <a:srgbClr val="002368"/>
                </a:solidFill>
                <a:latin typeface="Trebuchet MS" pitchFamily="34" charset="0"/>
              </a:defRPr>
            </a:lvl1pPr>
            <a:lvl2pPr marL="742950" indent="-285750" algn="l" eaLnBrk="0" hangingPunct="0">
              <a:spcBef>
                <a:spcPct val="20000"/>
              </a:spcBef>
              <a:buChar char="–"/>
              <a:defRPr sz="2000">
                <a:solidFill>
                  <a:srgbClr val="002368"/>
                </a:solidFill>
                <a:latin typeface="Trebuchet MS" pitchFamily="34" charset="0"/>
              </a:defRPr>
            </a:lvl2pPr>
            <a:lvl3pPr marL="1143000" indent="-228600" algn="l" eaLnBrk="0" hangingPunct="0">
              <a:spcBef>
                <a:spcPct val="20000"/>
              </a:spcBef>
              <a:buChar char="•"/>
              <a:defRPr sz="2400">
                <a:solidFill>
                  <a:srgbClr val="002368"/>
                </a:solidFill>
                <a:latin typeface="Trebuchet MS" pitchFamily="34" charset="0"/>
              </a:defRPr>
            </a:lvl3pPr>
            <a:lvl4pPr marL="1600200" indent="-228600" algn="l" eaLnBrk="0" hangingPunct="0">
              <a:spcBef>
                <a:spcPct val="20000"/>
              </a:spcBef>
              <a:buChar char="–"/>
              <a:defRPr sz="2000">
                <a:solidFill>
                  <a:srgbClr val="002368"/>
                </a:solidFill>
                <a:latin typeface="Trebuchet MS" pitchFamily="34" charset="0"/>
              </a:defRPr>
            </a:lvl4pPr>
            <a:lvl5pPr marL="2057400" indent="-228600" algn="l" eaLnBrk="0" hangingPunct="0">
              <a:spcBef>
                <a:spcPct val="20000"/>
              </a:spcBef>
              <a:buChar char="»"/>
              <a:defRPr sz="2000">
                <a:solidFill>
                  <a:srgbClr val="002368"/>
                </a:solidFill>
                <a:latin typeface="Trebuchet MS" pitchFamily="34" charset="0"/>
              </a:defRPr>
            </a:lvl5pPr>
            <a:lvl6pPr marL="2514600" indent="-228600" eaLnBrk="0" fontAlgn="base" hangingPunct="0">
              <a:spcBef>
                <a:spcPct val="20000"/>
              </a:spcBef>
              <a:spcAft>
                <a:spcPct val="0"/>
              </a:spcAft>
              <a:buChar char="»"/>
              <a:defRPr sz="2000">
                <a:solidFill>
                  <a:srgbClr val="002368"/>
                </a:solidFill>
                <a:latin typeface="Trebuchet MS" pitchFamily="34" charset="0"/>
              </a:defRPr>
            </a:lvl6pPr>
            <a:lvl7pPr marL="2971800" indent="-228600" eaLnBrk="0" fontAlgn="base" hangingPunct="0">
              <a:spcBef>
                <a:spcPct val="20000"/>
              </a:spcBef>
              <a:spcAft>
                <a:spcPct val="0"/>
              </a:spcAft>
              <a:buChar char="»"/>
              <a:defRPr sz="2000">
                <a:solidFill>
                  <a:srgbClr val="002368"/>
                </a:solidFill>
                <a:latin typeface="Trebuchet MS" pitchFamily="34" charset="0"/>
              </a:defRPr>
            </a:lvl7pPr>
            <a:lvl8pPr marL="3429000" indent="-228600" eaLnBrk="0" fontAlgn="base" hangingPunct="0">
              <a:spcBef>
                <a:spcPct val="20000"/>
              </a:spcBef>
              <a:spcAft>
                <a:spcPct val="0"/>
              </a:spcAft>
              <a:buChar char="»"/>
              <a:defRPr sz="2000">
                <a:solidFill>
                  <a:srgbClr val="002368"/>
                </a:solidFill>
                <a:latin typeface="Trebuchet MS" pitchFamily="34" charset="0"/>
              </a:defRPr>
            </a:lvl8pPr>
            <a:lvl9pPr marL="3886200" indent="-228600" eaLnBrk="0" fontAlgn="base" hangingPunct="0">
              <a:spcBef>
                <a:spcPct val="20000"/>
              </a:spcBef>
              <a:spcAft>
                <a:spcPct val="0"/>
              </a:spcAft>
              <a:buChar char="»"/>
              <a:defRPr sz="2000">
                <a:solidFill>
                  <a:srgbClr val="002368"/>
                </a:solidFill>
                <a:latin typeface="Trebuchet MS" pitchFamily="34" charset="0"/>
              </a:defRPr>
            </a:lvl9pPr>
          </a:lstStyle>
          <a:p>
            <a:pPr algn="ctr" eaLnBrk="1" hangingPunct="1">
              <a:spcBef>
                <a:spcPct val="0"/>
              </a:spcBef>
              <a:buFontTx/>
              <a:buNone/>
            </a:pPr>
            <a:r>
              <a:rPr lang="en-US" altLang="en-US" sz="4400" dirty="0">
                <a:solidFill>
                  <a:schemeClr val="bg1"/>
                </a:solidFill>
                <a:latin typeface="Arial" charset="0"/>
              </a:rPr>
              <a:t>Dynamic Programming Algorithms</a:t>
            </a:r>
            <a:endParaRPr lang="id-ID" altLang="en-US" sz="44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r>
              <a:rPr lang="en-US" sz="3600" b="1" dirty="0"/>
              <a:t>  Problem Statement</a:t>
            </a:r>
            <a:endParaRPr lang="en-US" altLang="en-US" sz="3600" b="1" dirty="0"/>
          </a:p>
        </p:txBody>
      </p:sp>
      <mc:AlternateContent xmlns:mc="http://schemas.openxmlformats.org/markup-compatibility/2006" xmlns:a14="http://schemas.microsoft.com/office/drawing/2010/main">
        <mc:Choice Requires="a14">
          <p:sp>
            <p:nvSpPr>
              <p:cNvPr id="4" name="Rectangle 3"/>
              <p:cNvSpPr/>
              <p:nvPr/>
            </p:nvSpPr>
            <p:spPr>
              <a:xfrm>
                <a:off x="1054054" y="2980384"/>
                <a:ext cx="7200946" cy="527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rPr>
                        <m:t>𝑀</m:t>
                      </m:r>
                      <m:d>
                        <m:dPr>
                          <m:ctrlPr>
                            <a:rPr lang="en-US" sz="2000" i="1" dirty="0">
                              <a:latin typeface="Cambria Math" panose="02040503050406030204" pitchFamily="18" charset="0"/>
                            </a:rPr>
                          </m:ctrlPr>
                        </m:dPr>
                        <m:e>
                          <m:r>
                            <a:rPr lang="en-US" sz="2000" i="1" dirty="0">
                              <a:latin typeface="Cambria Math"/>
                            </a:rPr>
                            <m:t>𝑖</m:t>
                          </m:r>
                          <m:r>
                            <a:rPr lang="en-US" sz="2000" i="1" dirty="0">
                              <a:latin typeface="Cambria Math"/>
                            </a:rPr>
                            <m:t>,</m:t>
                          </m:r>
                          <m:r>
                            <a:rPr lang="en-US" sz="2000" i="1" dirty="0">
                              <a:latin typeface="Cambria Math"/>
                            </a:rPr>
                            <m:t>𝑗</m:t>
                          </m:r>
                        </m:e>
                      </m:d>
                      <m:r>
                        <a:rPr lang="en-US" sz="2000" i="1" dirty="0">
                          <a:latin typeface="Cambria Math"/>
                        </a:rPr>
                        <m:t>=</m:t>
                      </m:r>
                      <m:func>
                        <m:funcPr>
                          <m:ctrlPr>
                            <a:rPr lang="en-US" sz="2000" i="1" dirty="0">
                              <a:latin typeface="Cambria Math" panose="02040503050406030204" pitchFamily="18" charset="0"/>
                            </a:rPr>
                          </m:ctrlPr>
                        </m:funcPr>
                        <m:fName>
                          <m:limLow>
                            <m:limLowPr>
                              <m:ctrlPr>
                                <a:rPr lang="en-US" sz="2000" i="1" dirty="0">
                                  <a:latin typeface="Cambria Math" panose="02040503050406030204" pitchFamily="18" charset="0"/>
                                </a:rPr>
                              </m:ctrlPr>
                            </m:limLowPr>
                            <m:e>
                              <m:r>
                                <m:rPr>
                                  <m:sty m:val="p"/>
                                </m:rPr>
                                <a:rPr lang="en-US" sz="2000" dirty="0">
                                  <a:latin typeface="Cambria Math"/>
                                </a:rPr>
                                <m:t>min</m:t>
                              </m:r>
                            </m:e>
                            <m:lim>
                              <m:r>
                                <a:rPr lang="en-US" sz="2000" i="1" dirty="0">
                                  <a:latin typeface="Cambria Math"/>
                                </a:rPr>
                                <m:t>𝑖</m:t>
                              </m:r>
                              <m:r>
                                <a:rPr lang="en-US" sz="2000" i="1" dirty="0">
                                  <a:latin typeface="Cambria Math"/>
                                  <a:ea typeface="Cambria Math"/>
                                </a:rPr>
                                <m:t>≤</m:t>
                              </m:r>
                              <m:r>
                                <a:rPr lang="en-US" sz="2000" i="1" dirty="0">
                                  <a:latin typeface="Cambria Math"/>
                                  <a:ea typeface="Cambria Math"/>
                                </a:rPr>
                                <m:t>𝑘</m:t>
                              </m:r>
                              <m:r>
                                <a:rPr lang="en-US" sz="2000" i="1" dirty="0">
                                  <a:latin typeface="Cambria Math"/>
                                  <a:ea typeface="Cambria Math"/>
                                </a:rPr>
                                <m:t>&lt;</m:t>
                              </m:r>
                              <m:r>
                                <a:rPr lang="en-US" sz="2000" i="1" dirty="0">
                                  <a:latin typeface="Cambria Math"/>
                                  <a:ea typeface="Cambria Math"/>
                                </a:rPr>
                                <m:t>𝑗</m:t>
                              </m:r>
                            </m:lim>
                          </m:limLow>
                        </m:fName>
                        <m:e>
                          <m:sSub>
                            <m:sSubPr>
                              <m:ctrlPr>
                                <a:rPr lang="en-US" sz="2000" i="1" dirty="0">
                                  <a:latin typeface="Cambria Math" panose="02040503050406030204" pitchFamily="18" charset="0"/>
                                </a:rPr>
                              </m:ctrlPr>
                            </m:sSubPr>
                            <m:e>
                              <m:r>
                                <a:rPr lang="en-US" sz="2000" i="1" dirty="0">
                                  <a:latin typeface="Cambria Math"/>
                                </a:rPr>
                                <m:t>{</m:t>
                              </m:r>
                              <m:sSub>
                                <m:sSubPr>
                                  <m:ctrlPr>
                                    <a:rPr lang="en-US" sz="2000" i="1" dirty="0">
                                      <a:latin typeface="Cambria Math" panose="02040503050406030204" pitchFamily="18" charset="0"/>
                                    </a:rPr>
                                  </m:ctrlPr>
                                </m:sSubPr>
                                <m:e>
                                  <m:r>
                                    <a:rPr lang="en-US" sz="2000" b="0" i="1" dirty="0" smtClean="0">
                                      <a:latin typeface="Cambria Math"/>
                                    </a:rPr>
                                    <m:t>(</m:t>
                                  </m:r>
                                  <m:r>
                                    <a:rPr lang="en-US" sz="2000" i="1" dirty="0">
                                      <a:latin typeface="Cambria Math"/>
                                    </a:rPr>
                                    <m:t>𝐴</m:t>
                                  </m:r>
                                </m:e>
                                <m:sub>
                                  <m:r>
                                    <a:rPr lang="en-US" sz="2000" i="1" dirty="0">
                                      <a:latin typeface="Cambria Math"/>
                                    </a:rPr>
                                    <m:t>𝑖</m:t>
                                  </m:r>
                                </m:sub>
                              </m:sSub>
                              <m:r>
                                <a:rPr lang="en-US" sz="2000" i="1" dirty="0">
                                  <a:latin typeface="Cambria Math"/>
                                  <a:ea typeface="Cambria Math"/>
                                </a:rPr>
                                <m:t>×</m:t>
                              </m:r>
                              <m:r>
                                <a:rPr lang="en-US" sz="2000" i="1" dirty="0">
                                  <a:latin typeface="Cambria Math"/>
                                </a:rPr>
                                <m:t>𝐴</m:t>
                              </m:r>
                            </m:e>
                            <m:sub>
                              <m:r>
                                <a:rPr lang="en-US" sz="2000" i="1" dirty="0">
                                  <a:latin typeface="Cambria Math"/>
                                </a:rPr>
                                <m:t>𝑖</m:t>
                              </m:r>
                              <m:r>
                                <a:rPr lang="en-US" sz="2000" i="1" dirty="0">
                                  <a:latin typeface="Cambria Math"/>
                                </a:rPr>
                                <m:t>+1</m:t>
                              </m:r>
                            </m:sub>
                          </m:sSub>
                          <m:r>
                            <a:rPr lang="en-US" sz="2000" i="1" dirty="0">
                              <a:latin typeface="Cambria Math"/>
                              <a:ea typeface="Cambria Math"/>
                            </a:rPr>
                            <m:t>×</m:t>
                          </m:r>
                          <m:r>
                            <a:rPr lang="en-US" sz="2000" i="1" dirty="0">
                              <a:latin typeface="Cambria Math"/>
                            </a:rPr>
                            <m:t>…</m:t>
                          </m:r>
                          <m:r>
                            <a:rPr lang="en-US" sz="2000" i="1" dirty="0">
                              <a:latin typeface="Cambria Math"/>
                              <a:ea typeface="Cambria Math"/>
                            </a:rPr>
                            <m:t>×</m:t>
                          </m:r>
                          <m:sSub>
                            <m:sSubPr>
                              <m:ctrlPr>
                                <a:rPr lang="en-US" sz="2000" i="1" dirty="0">
                                  <a:latin typeface="Cambria Math" panose="02040503050406030204" pitchFamily="18" charset="0"/>
                                </a:rPr>
                              </m:ctrlPr>
                            </m:sSubPr>
                            <m:e>
                              <m:r>
                                <a:rPr lang="en-US" sz="2000" i="1" dirty="0">
                                  <a:latin typeface="Cambria Math"/>
                                </a:rPr>
                                <m:t>𝐴</m:t>
                              </m:r>
                            </m:e>
                            <m:sub>
                              <m:r>
                                <a:rPr lang="en-US" sz="2000" i="1" dirty="0">
                                  <a:latin typeface="Cambria Math"/>
                                </a:rPr>
                                <m:t>𝑘</m:t>
                              </m:r>
                            </m:sub>
                          </m:sSub>
                          <m:r>
                            <a:rPr lang="en-US" sz="2000" i="1" dirty="0">
                              <a:latin typeface="Cambria Math"/>
                            </a:rPr>
                            <m:t>) </m:t>
                          </m:r>
                          <m:r>
                            <a:rPr lang="en-US" sz="2000" i="1" dirty="0">
                              <a:latin typeface="Cambria Math"/>
                              <a:ea typeface="Cambria Math"/>
                            </a:rPr>
                            <m:t>×</m:t>
                          </m:r>
                          <m:r>
                            <m:rPr>
                              <m:nor/>
                            </m:rPr>
                            <a:rPr lang="en-US" sz="2000" dirty="0"/>
                            <m:t> </m:t>
                          </m:r>
                          <m:sSub>
                            <m:sSubPr>
                              <m:ctrlPr>
                                <a:rPr lang="en-US" sz="2000" i="1" dirty="0">
                                  <a:latin typeface="Cambria Math" panose="02040503050406030204" pitchFamily="18" charset="0"/>
                                </a:rPr>
                              </m:ctrlPr>
                            </m:sSubPr>
                            <m:e>
                              <m:r>
                                <a:rPr lang="en-US" sz="2000" i="1" dirty="0">
                                  <a:latin typeface="Cambria Math"/>
                                </a:rPr>
                                <m:t>(</m:t>
                              </m:r>
                              <m:r>
                                <a:rPr lang="en-US" sz="2000" i="1" dirty="0">
                                  <a:latin typeface="Cambria Math"/>
                                </a:rPr>
                                <m:t>𝐴</m:t>
                              </m:r>
                            </m:e>
                            <m:sub>
                              <m:r>
                                <a:rPr lang="en-US" sz="2000" i="1" dirty="0">
                                  <a:latin typeface="Cambria Math"/>
                                </a:rPr>
                                <m:t>𝑘</m:t>
                              </m:r>
                              <m:r>
                                <a:rPr lang="en-US" sz="2000" i="1" dirty="0">
                                  <a:latin typeface="Cambria Math"/>
                                </a:rPr>
                                <m:t>+1</m:t>
                              </m:r>
                            </m:sub>
                          </m:sSub>
                          <m:r>
                            <a:rPr lang="en-US" sz="2000" i="1" dirty="0">
                              <a:latin typeface="Cambria Math"/>
                              <a:ea typeface="Cambria Math"/>
                            </a:rPr>
                            <m:t>×</m:t>
                          </m:r>
                          <m:sSub>
                            <m:sSubPr>
                              <m:ctrlPr>
                                <a:rPr lang="en-US" sz="2000" i="1" dirty="0">
                                  <a:latin typeface="Cambria Math" panose="02040503050406030204" pitchFamily="18" charset="0"/>
                                </a:rPr>
                              </m:ctrlPr>
                            </m:sSubPr>
                            <m:e>
                              <m:r>
                                <a:rPr lang="en-US" sz="2000" i="1" dirty="0">
                                  <a:latin typeface="Cambria Math"/>
                                </a:rPr>
                                <m:t>𝐴</m:t>
                              </m:r>
                            </m:e>
                            <m:sub>
                              <m:r>
                                <a:rPr lang="en-US" sz="2000" i="1" dirty="0">
                                  <a:latin typeface="Cambria Math"/>
                                </a:rPr>
                                <m:t>𝑘</m:t>
                              </m:r>
                              <m:r>
                                <a:rPr lang="en-US" sz="2000" i="1" dirty="0">
                                  <a:latin typeface="Cambria Math"/>
                                </a:rPr>
                                <m:t>+2</m:t>
                              </m:r>
                            </m:sub>
                          </m:sSub>
                          <m:r>
                            <a:rPr lang="en-US" sz="2000" i="1" dirty="0">
                              <a:latin typeface="Cambria Math"/>
                              <a:ea typeface="Cambria Math"/>
                            </a:rPr>
                            <m:t>×</m:t>
                          </m:r>
                          <m:r>
                            <a:rPr lang="en-US" sz="2000" i="1" dirty="0">
                              <a:latin typeface="Cambria Math"/>
                            </a:rPr>
                            <m:t>…</m:t>
                          </m:r>
                          <m:r>
                            <a:rPr lang="en-US" sz="2000" i="1" dirty="0">
                              <a:latin typeface="Cambria Math"/>
                              <a:ea typeface="Cambria Math"/>
                            </a:rPr>
                            <m:t>×</m:t>
                          </m:r>
                          <m:sSub>
                            <m:sSubPr>
                              <m:ctrlPr>
                                <a:rPr lang="en-US" sz="2000" i="1" dirty="0">
                                  <a:latin typeface="Cambria Math" panose="02040503050406030204" pitchFamily="18" charset="0"/>
                                </a:rPr>
                              </m:ctrlPr>
                            </m:sSubPr>
                            <m:e>
                              <m:r>
                                <a:rPr lang="en-US" sz="2000" i="1" dirty="0">
                                  <a:latin typeface="Cambria Math"/>
                                </a:rPr>
                                <m:t>𝐴</m:t>
                              </m:r>
                            </m:e>
                            <m:sub>
                              <m:r>
                                <a:rPr lang="en-US" sz="2000" i="1" dirty="0">
                                  <a:latin typeface="Cambria Math"/>
                                </a:rPr>
                                <m:t>𝑗</m:t>
                              </m:r>
                            </m:sub>
                          </m:sSub>
                          <m:r>
                            <a:rPr lang="en-US" sz="2000" i="1" dirty="0">
                              <a:latin typeface="Cambria Math"/>
                            </a:rPr>
                            <m:t>)</m:t>
                          </m:r>
                          <m:r>
                            <a:rPr lang="en-US" sz="2000" b="0" i="1" dirty="0" smtClean="0">
                              <a:latin typeface="Cambria Math"/>
                            </a:rPr>
                            <m:t>}</m:t>
                          </m:r>
                        </m:e>
                      </m:func>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054054" y="2980384"/>
                <a:ext cx="7200946" cy="527773"/>
              </a:xfrm>
              <a:prstGeom prst="rect">
                <a:avLst/>
              </a:prstGeom>
              <a:blipFill rotWithShape="1">
                <a:blip r:embed="rId2"/>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01429" y="2452611"/>
                <a:ext cx="7874000" cy="5277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rPr>
                        <m:t>𝑀</m:t>
                      </m:r>
                      <m:d>
                        <m:dPr>
                          <m:ctrlPr>
                            <a:rPr lang="en-US" sz="2000" i="1" dirty="0">
                              <a:latin typeface="Cambria Math" panose="02040503050406030204" pitchFamily="18" charset="0"/>
                            </a:rPr>
                          </m:ctrlPr>
                        </m:dPr>
                        <m:e>
                          <m:r>
                            <a:rPr lang="en-US" sz="2000" i="1" dirty="0">
                              <a:latin typeface="Cambria Math"/>
                            </a:rPr>
                            <m:t>𝑖</m:t>
                          </m:r>
                          <m:r>
                            <a:rPr lang="en-US" sz="2000" i="1" dirty="0">
                              <a:latin typeface="Cambria Math"/>
                            </a:rPr>
                            <m:t>,</m:t>
                          </m:r>
                          <m:r>
                            <a:rPr lang="en-US" sz="2000" i="1" dirty="0">
                              <a:latin typeface="Cambria Math"/>
                            </a:rPr>
                            <m:t>𝑗</m:t>
                          </m:r>
                        </m:e>
                      </m:d>
                      <m:r>
                        <a:rPr lang="en-US" sz="2000" i="1" dirty="0">
                          <a:latin typeface="Cambria Math"/>
                        </a:rPr>
                        <m:t>=</m:t>
                      </m:r>
                      <m:func>
                        <m:funcPr>
                          <m:ctrlPr>
                            <a:rPr lang="en-US" sz="2000" i="1" dirty="0">
                              <a:latin typeface="Cambria Math" panose="02040503050406030204" pitchFamily="18" charset="0"/>
                            </a:rPr>
                          </m:ctrlPr>
                        </m:funcPr>
                        <m:fName>
                          <m:limLow>
                            <m:limLowPr>
                              <m:ctrlPr>
                                <a:rPr lang="en-US" sz="2000" i="1" dirty="0">
                                  <a:latin typeface="Cambria Math" panose="02040503050406030204" pitchFamily="18" charset="0"/>
                                </a:rPr>
                              </m:ctrlPr>
                            </m:limLowPr>
                            <m:e>
                              <m:r>
                                <m:rPr>
                                  <m:sty m:val="p"/>
                                </m:rPr>
                                <a:rPr lang="en-US" sz="2000" dirty="0">
                                  <a:latin typeface="Cambria Math"/>
                                </a:rPr>
                                <m:t>min</m:t>
                              </m:r>
                            </m:e>
                            <m:lim>
                              <m:r>
                                <a:rPr lang="en-US" sz="2000" i="1" dirty="0">
                                  <a:latin typeface="Cambria Math"/>
                                </a:rPr>
                                <m:t>1</m:t>
                              </m:r>
                              <m:r>
                                <a:rPr lang="en-US" sz="2000" i="1" dirty="0">
                                  <a:latin typeface="Cambria Math"/>
                                  <a:ea typeface="Cambria Math"/>
                                </a:rPr>
                                <m:t>≤</m:t>
                              </m:r>
                              <m:r>
                                <a:rPr lang="en-US" sz="2000" i="1" dirty="0">
                                  <a:latin typeface="Cambria Math"/>
                                  <a:ea typeface="Cambria Math"/>
                                </a:rPr>
                                <m:t>𝑖</m:t>
                              </m:r>
                              <m:r>
                                <a:rPr lang="en-US" sz="2000" i="1" dirty="0">
                                  <a:latin typeface="Cambria Math"/>
                                  <a:ea typeface="Cambria Math"/>
                                </a:rPr>
                                <m:t>≤</m:t>
                              </m:r>
                              <m:r>
                                <a:rPr lang="en-US" sz="2000" i="1" dirty="0">
                                  <a:latin typeface="Cambria Math"/>
                                  <a:ea typeface="Cambria Math"/>
                                </a:rPr>
                                <m:t>𝑗</m:t>
                              </m:r>
                              <m:r>
                                <a:rPr lang="en-US" sz="2000" i="1" dirty="0">
                                  <a:latin typeface="Cambria Math"/>
                                  <a:ea typeface="Cambria Math"/>
                                </a:rPr>
                                <m:t>≤</m:t>
                              </m:r>
                              <m:r>
                                <a:rPr lang="en-US" sz="2000" i="1" dirty="0">
                                  <a:latin typeface="Cambria Math"/>
                                  <a:ea typeface="Cambria Math"/>
                                </a:rPr>
                                <m:t>𝑛</m:t>
                              </m:r>
                            </m:lim>
                          </m:limLow>
                        </m:fName>
                        <m:e>
                          <m:sSub>
                            <m:sSubPr>
                              <m:ctrlPr>
                                <a:rPr lang="en-US" sz="2000" i="1" dirty="0">
                                  <a:latin typeface="Cambria Math" panose="02040503050406030204" pitchFamily="18" charset="0"/>
                                </a:rPr>
                              </m:ctrlPr>
                            </m:sSubPr>
                            <m:e>
                              <m:r>
                                <a:rPr lang="en-US" sz="2000" i="1" dirty="0">
                                  <a:latin typeface="Cambria Math"/>
                                </a:rPr>
                                <m:t>{</m:t>
                              </m:r>
                              <m:sSub>
                                <m:sSubPr>
                                  <m:ctrlPr>
                                    <a:rPr lang="en-US" sz="2000" i="1" dirty="0">
                                      <a:latin typeface="Cambria Math" panose="02040503050406030204" pitchFamily="18" charset="0"/>
                                    </a:rPr>
                                  </m:ctrlPr>
                                </m:sSubPr>
                                <m:e>
                                  <m:r>
                                    <a:rPr lang="en-US" sz="2000" b="0" i="1" dirty="0" smtClean="0">
                                      <a:latin typeface="Cambria Math"/>
                                    </a:rPr>
                                    <m:t>(</m:t>
                                  </m:r>
                                  <m:r>
                                    <a:rPr lang="en-US" sz="2000" i="1" dirty="0">
                                      <a:latin typeface="Cambria Math"/>
                                    </a:rPr>
                                    <m:t>𝐴</m:t>
                                  </m:r>
                                </m:e>
                                <m:sub>
                                  <m:r>
                                    <a:rPr lang="en-US" sz="2000" i="1" dirty="0">
                                      <a:latin typeface="Cambria Math"/>
                                    </a:rPr>
                                    <m:t>𝑖</m:t>
                                  </m:r>
                                </m:sub>
                              </m:sSub>
                              <m:r>
                                <a:rPr lang="en-US" sz="2000" i="1" dirty="0">
                                  <a:latin typeface="Cambria Math"/>
                                  <a:ea typeface="Cambria Math"/>
                                </a:rPr>
                                <m:t>×</m:t>
                              </m:r>
                              <m:r>
                                <a:rPr lang="en-US" sz="2000" i="1" dirty="0">
                                  <a:latin typeface="Cambria Math"/>
                                </a:rPr>
                                <m:t>𝐴</m:t>
                              </m:r>
                            </m:e>
                            <m:sub>
                              <m:r>
                                <a:rPr lang="en-US" sz="2000" i="1" dirty="0">
                                  <a:latin typeface="Cambria Math"/>
                                </a:rPr>
                                <m:t>𝑖</m:t>
                              </m:r>
                              <m:r>
                                <a:rPr lang="en-US" sz="2000" i="1" dirty="0">
                                  <a:latin typeface="Cambria Math"/>
                                </a:rPr>
                                <m:t>+1</m:t>
                              </m:r>
                            </m:sub>
                          </m:sSub>
                          <m:r>
                            <a:rPr lang="en-US" sz="2000" i="1" dirty="0">
                              <a:latin typeface="Cambria Math"/>
                              <a:ea typeface="Cambria Math"/>
                            </a:rPr>
                            <m:t>×</m:t>
                          </m:r>
                          <m:r>
                            <a:rPr lang="en-US" sz="2000" i="1" dirty="0">
                              <a:latin typeface="Cambria Math"/>
                            </a:rPr>
                            <m:t>…</m:t>
                          </m:r>
                          <m:r>
                            <a:rPr lang="en-US" sz="2000" i="1" dirty="0">
                              <a:latin typeface="Cambria Math"/>
                              <a:ea typeface="Cambria Math"/>
                            </a:rPr>
                            <m:t>×</m:t>
                          </m:r>
                          <m:sSub>
                            <m:sSubPr>
                              <m:ctrlPr>
                                <a:rPr lang="en-US" sz="2000" i="1" dirty="0">
                                  <a:latin typeface="Cambria Math" panose="02040503050406030204" pitchFamily="18" charset="0"/>
                                </a:rPr>
                              </m:ctrlPr>
                            </m:sSubPr>
                            <m:e>
                              <m:r>
                                <a:rPr lang="en-US" sz="2000" i="1" dirty="0">
                                  <a:latin typeface="Cambria Math"/>
                                </a:rPr>
                                <m:t>𝐴</m:t>
                              </m:r>
                            </m:e>
                            <m:sub>
                              <m:r>
                                <a:rPr lang="en-US" sz="2000" b="0" i="1" dirty="0" smtClean="0">
                                  <a:latin typeface="Cambria Math"/>
                                </a:rPr>
                                <m:t>𝑗</m:t>
                              </m:r>
                            </m:sub>
                          </m:sSub>
                          <m:r>
                            <a:rPr lang="en-US" sz="2000" i="1" dirty="0">
                              <a:latin typeface="Cambria Math"/>
                            </a:rPr>
                            <m:t>)</m:t>
                          </m:r>
                          <m:r>
                            <a:rPr lang="en-US" sz="2000" b="0" i="1" dirty="0" smtClean="0">
                              <a:latin typeface="Cambria Math"/>
                              <a:ea typeface="Cambria Math"/>
                            </a:rPr>
                            <m:t>}</m:t>
                          </m:r>
                        </m:e>
                      </m:func>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501429" y="2452611"/>
                <a:ext cx="7874000" cy="527773"/>
              </a:xfrm>
              <a:prstGeom prst="rect">
                <a:avLst/>
              </a:prstGeom>
              <a:blipFill rotWithShape="1">
                <a:blip r:embed="rId3"/>
                <a:stretch>
                  <a:fillRect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18126" y="3676808"/>
                <a:ext cx="7698774" cy="614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m:t>
                      </m:r>
                      <m:r>
                        <a:rPr lang="en-US" sz="2400" b="0" i="1" dirty="0" smtClean="0">
                          <a:latin typeface="Cambria Math"/>
                        </a:rPr>
                        <m:t>𝑀</m:t>
                      </m:r>
                      <m:d>
                        <m:dPr>
                          <m:ctrlPr>
                            <a:rPr lang="en-US" sz="2400" i="1" dirty="0">
                              <a:latin typeface="Cambria Math" panose="02040503050406030204" pitchFamily="18" charset="0"/>
                            </a:rPr>
                          </m:ctrlPr>
                        </m:dPr>
                        <m:e>
                          <m:r>
                            <a:rPr lang="en-US" sz="2400" i="1" dirty="0">
                              <a:latin typeface="Cambria Math"/>
                            </a:rPr>
                            <m:t>𝑖</m:t>
                          </m:r>
                          <m:r>
                            <a:rPr lang="en-US" sz="2400" i="1" dirty="0">
                              <a:latin typeface="Cambria Math"/>
                            </a:rPr>
                            <m:t>,</m:t>
                          </m:r>
                          <m:r>
                            <a:rPr lang="en-US" sz="2400" i="1" dirty="0">
                              <a:latin typeface="Cambria Math"/>
                            </a:rPr>
                            <m:t>𝑗</m:t>
                          </m:r>
                        </m:e>
                      </m:d>
                      <m:r>
                        <a:rPr lang="en-US" sz="2400" i="1" dirty="0">
                          <a:latin typeface="Cambria Math"/>
                        </a:rPr>
                        <m:t>=</m:t>
                      </m:r>
                      <m:func>
                        <m:funcPr>
                          <m:ctrlPr>
                            <a:rPr lang="en-US" sz="2400" i="1" dirty="0">
                              <a:latin typeface="Cambria Math" panose="02040503050406030204" pitchFamily="18" charset="0"/>
                            </a:rPr>
                          </m:ctrlPr>
                        </m:funcPr>
                        <m:fName>
                          <m:limLow>
                            <m:limLowPr>
                              <m:ctrlPr>
                                <a:rPr lang="en-US" sz="2400" i="1" dirty="0">
                                  <a:latin typeface="Cambria Math" panose="02040503050406030204" pitchFamily="18" charset="0"/>
                                </a:rPr>
                              </m:ctrlPr>
                            </m:limLowPr>
                            <m:e>
                              <m:r>
                                <m:rPr>
                                  <m:sty m:val="p"/>
                                </m:rPr>
                                <a:rPr lang="en-US" sz="2400" dirty="0">
                                  <a:latin typeface="Cambria Math"/>
                                </a:rPr>
                                <m:t>min</m:t>
                              </m:r>
                            </m:e>
                            <m:lim>
                              <m:r>
                                <a:rPr lang="en-US" sz="2400" b="0" i="1" dirty="0" smtClean="0">
                                  <a:latin typeface="Cambria Math"/>
                                </a:rPr>
                                <m:t>𝑖</m:t>
                              </m:r>
                              <m:r>
                                <a:rPr lang="en-US" sz="2400" b="0" i="1" dirty="0" smtClean="0">
                                  <a:latin typeface="Cambria Math"/>
                                  <a:ea typeface="Cambria Math"/>
                                </a:rPr>
                                <m:t>≤</m:t>
                              </m:r>
                              <m:r>
                                <a:rPr lang="en-US" sz="2400" b="0" i="1" dirty="0" smtClean="0">
                                  <a:latin typeface="Cambria Math"/>
                                  <a:ea typeface="Cambria Math"/>
                                </a:rPr>
                                <m:t>𝑘</m:t>
                              </m:r>
                              <m:r>
                                <a:rPr lang="en-US" sz="2400" b="0" i="1" dirty="0" smtClean="0">
                                  <a:latin typeface="Cambria Math"/>
                                  <a:ea typeface="Cambria Math"/>
                                </a:rPr>
                                <m:t>&lt;</m:t>
                              </m:r>
                              <m:r>
                                <a:rPr lang="en-US" sz="2400" b="0" i="1" dirty="0" smtClean="0">
                                  <a:latin typeface="Cambria Math"/>
                                  <a:ea typeface="Cambria Math"/>
                                </a:rPr>
                                <m:t>𝑗</m:t>
                              </m:r>
                            </m:lim>
                          </m:limLow>
                        </m:fName>
                        <m:e>
                          <m:r>
                            <a:rPr lang="en-US" sz="2400" b="0" i="1" dirty="0" smtClean="0">
                              <a:latin typeface="Cambria Math"/>
                            </a:rPr>
                            <m:t>{</m:t>
                          </m:r>
                          <m:r>
                            <a:rPr lang="en-US" sz="2400" b="0" i="1" dirty="0" smtClean="0">
                              <a:latin typeface="Cambria Math"/>
                            </a:rPr>
                            <m:t>𝑀</m:t>
                          </m:r>
                          <m:d>
                            <m:dPr>
                              <m:ctrlPr>
                                <a:rPr lang="en-US" sz="2400" b="0" i="1" dirty="0" smtClean="0">
                                  <a:latin typeface="Cambria Math" panose="02040503050406030204" pitchFamily="18" charset="0"/>
                                </a:rPr>
                              </m:ctrlPr>
                            </m:dPr>
                            <m:e>
                              <m:r>
                                <a:rPr lang="en-US" sz="2400" b="0" i="1" dirty="0" smtClean="0">
                                  <a:latin typeface="Cambria Math"/>
                                </a:rPr>
                                <m:t>𝑖</m:t>
                              </m:r>
                              <m:r>
                                <a:rPr lang="en-US" sz="2400" b="0" i="1" dirty="0" smtClean="0">
                                  <a:latin typeface="Cambria Math"/>
                                </a:rPr>
                                <m:t>,</m:t>
                              </m:r>
                              <m:r>
                                <a:rPr lang="en-US" sz="2400" b="0" i="1" dirty="0" smtClean="0">
                                  <a:latin typeface="Cambria Math"/>
                                </a:rPr>
                                <m:t>𝑘</m:t>
                              </m:r>
                            </m:e>
                          </m:d>
                          <m:r>
                            <a:rPr lang="en-US" sz="2400" b="0" i="1" dirty="0" smtClean="0">
                              <a:latin typeface="Cambria Math"/>
                            </a:rPr>
                            <m:t>+</m:t>
                          </m:r>
                          <m:r>
                            <a:rPr lang="en-US" sz="2400" b="0" i="1" dirty="0" smtClean="0">
                              <a:latin typeface="Cambria Math"/>
                              <a:ea typeface="Cambria Math"/>
                            </a:rPr>
                            <m:t>𝑀</m:t>
                          </m:r>
                          <m:r>
                            <a:rPr lang="en-US" sz="2400" b="0" i="1" dirty="0" smtClean="0">
                              <a:latin typeface="Cambria Math"/>
                              <a:ea typeface="Cambria Math"/>
                            </a:rPr>
                            <m:t>(</m:t>
                          </m:r>
                          <m:d>
                            <m:dPr>
                              <m:ctrlPr>
                                <a:rPr lang="en-US" sz="2400" b="0" i="1" dirty="0" smtClean="0">
                                  <a:latin typeface="Cambria Math" panose="02040503050406030204" pitchFamily="18" charset="0"/>
                                  <a:ea typeface="Cambria Math"/>
                                </a:rPr>
                              </m:ctrlPr>
                            </m:dPr>
                            <m:e>
                              <m:r>
                                <a:rPr lang="en-US" sz="2400" b="0" i="1" dirty="0" smtClean="0">
                                  <a:latin typeface="Cambria Math"/>
                                  <a:ea typeface="Cambria Math"/>
                                </a:rPr>
                                <m:t>𝑘</m:t>
                              </m:r>
                              <m:r>
                                <a:rPr lang="en-US" sz="2400" b="0" i="1" dirty="0" smtClean="0">
                                  <a:latin typeface="Cambria Math"/>
                                  <a:ea typeface="Cambria Math"/>
                                </a:rPr>
                                <m:t>+1</m:t>
                              </m:r>
                            </m:e>
                          </m:d>
                          <m:r>
                            <a:rPr lang="en-US" sz="2400" b="0" i="1" dirty="0" smtClean="0">
                              <a:latin typeface="Cambria Math"/>
                              <a:ea typeface="Cambria Math"/>
                            </a:rPr>
                            <m:t>,</m:t>
                          </m:r>
                          <m:r>
                            <a:rPr lang="en-US" sz="2400" b="0" i="1" dirty="0" smtClean="0">
                              <a:latin typeface="Cambria Math"/>
                              <a:ea typeface="Cambria Math"/>
                            </a:rPr>
                            <m:t>𝑗</m:t>
                          </m:r>
                          <m:r>
                            <a:rPr lang="en-US" sz="2400" b="0" i="1" dirty="0" smtClean="0">
                              <a:latin typeface="Cambria Math"/>
                              <a:ea typeface="Cambria Math"/>
                            </a:rPr>
                            <m:t>)</m:t>
                          </m:r>
                          <m:sSub>
                            <m:sSubPr>
                              <m:ctrlPr>
                                <a:rPr lang="en-US" sz="2400" i="1" dirty="0">
                                  <a:latin typeface="Cambria Math" panose="02040503050406030204" pitchFamily="18" charset="0"/>
                                </a:rPr>
                              </m:ctrlPr>
                            </m:sSubPr>
                            <m:e>
                              <m:r>
                                <a:rPr lang="en-US" sz="2400" b="0" i="1" dirty="0" smtClean="0">
                                  <a:latin typeface="Cambria Math"/>
                                </a:rPr>
                                <m:t>+</m:t>
                              </m:r>
                              <m:r>
                                <a:rPr lang="en-US" sz="2400" b="0" i="1" dirty="0" smtClean="0">
                                  <a:latin typeface="Cambria Math"/>
                                </a:rPr>
                                <m:t>𝑚</m:t>
                              </m:r>
                            </m:e>
                            <m:sub>
                              <m:r>
                                <a:rPr lang="en-US" sz="2400" b="0" i="1" dirty="0" smtClean="0">
                                  <a:latin typeface="Cambria Math"/>
                                </a:rPr>
                                <m:t>𝑖</m:t>
                              </m:r>
                              <m:r>
                                <a:rPr lang="en-US" sz="2400" b="0" i="1" dirty="0" smtClean="0">
                                  <a:latin typeface="Cambria Math"/>
                                </a:rPr>
                                <m:t>−1</m:t>
                              </m:r>
                            </m:sub>
                          </m:sSub>
                          <m:r>
                            <a:rPr lang="en-US" sz="2400" i="1" dirty="0" smtClean="0">
                              <a:latin typeface="Cambria Math"/>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a:ea typeface="Cambria Math"/>
                                </a:rPr>
                                <m:t>𝑚</m:t>
                              </m:r>
                            </m:e>
                            <m:sub>
                              <m:r>
                                <a:rPr lang="en-US" sz="2400" b="0" i="1" dirty="0" smtClean="0">
                                  <a:latin typeface="Cambria Math"/>
                                  <a:ea typeface="Cambria Math"/>
                                </a:rPr>
                                <m:t>𝑘</m:t>
                              </m:r>
                            </m:sub>
                          </m:sSub>
                          <m:r>
                            <a:rPr lang="en-US" sz="2400" i="1" dirty="0" smtClean="0">
                              <a:latin typeface="Cambria Math"/>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a:ea typeface="Cambria Math"/>
                                </a:rPr>
                                <m:t>𝑚</m:t>
                              </m:r>
                            </m:e>
                            <m:sub>
                              <m:r>
                                <a:rPr lang="en-US" sz="2400" b="0" i="1" dirty="0" smtClean="0">
                                  <a:latin typeface="Cambria Math"/>
                                  <a:ea typeface="Cambria Math"/>
                                </a:rPr>
                                <m:t>𝑗</m:t>
                              </m:r>
                            </m:sub>
                          </m:sSub>
                          <m:r>
                            <a:rPr lang="en-US" sz="2400" b="0" i="1" dirty="0" smtClean="0">
                              <a:latin typeface="Cambria Math"/>
                            </a:rPr>
                            <m:t>}</m:t>
                          </m:r>
                        </m:e>
                      </m:func>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518126" y="3676808"/>
                <a:ext cx="7698774" cy="614912"/>
              </a:xfrm>
              <a:prstGeom prst="rect">
                <a:avLst/>
              </a:prstGeom>
              <a:blipFill rotWithShape="1">
                <a:blip r:embed="rId4"/>
                <a:stretch>
                  <a:fillRect b="-7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4500" y="4495800"/>
                <a:ext cx="8305800" cy="9634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𝑀</m:t>
                      </m:r>
                      <m:r>
                        <a:rPr lang="en-US" sz="2400" b="0" i="1" smtClean="0">
                          <a:latin typeface="Cambria Math"/>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b="0" i="1" smtClean="0">
                          <a:latin typeface="Cambria Math"/>
                        </a:rPr>
                        <m:t>)</m:t>
                      </m:r>
                      <m:r>
                        <a:rPr lang="en-US" sz="2400" i="1">
                          <a:latin typeface="Cambria Math" panose="02040503050406030204" pitchFamily="18" charset="0"/>
                        </a:rPr>
                        <m:t> = </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e>
                                  <m:e>
                                    <m:r>
                                      <a:rPr lang="en-US" sz="2400" i="1">
                                        <a:latin typeface="Cambria Math" panose="02040503050406030204" pitchFamily="18" charset="0"/>
                                      </a:rPr>
                                      <m:t>                                                                               </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mr>
                              </m:m>
                            </m:e>
                            <m:e>
                              <m:m>
                                <m:mPr>
                                  <m:mcs>
                                    <m:mc>
                                      <m:mcPr>
                                        <m:count m:val="2"/>
                                        <m:mcJc m:val="center"/>
                                      </m:mcPr>
                                    </m:mc>
                                  </m:mcs>
                                  <m:ctrlPr>
                                    <a:rPr lang="en-US" sz="2400" i="1">
                                      <a:latin typeface="Cambria Math" panose="02040503050406030204" pitchFamily="18" charset="0"/>
                                    </a:rPr>
                                  </m:ctrlPr>
                                </m:mPr>
                                <m:mr>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&lt;</m:t>
                                            </m:r>
                                            <m:r>
                                              <a:rPr lang="en-US" sz="2400" i="1">
                                                <a:latin typeface="Cambria Math" panose="02040503050406030204" pitchFamily="18" charset="0"/>
                                              </a:rPr>
                                              <m:t>𝑗</m:t>
                                            </m:r>
                                          </m:lim>
                                        </m:limLow>
                                      </m:fName>
                                      <m:e>
                                        <m:r>
                                          <a:rPr lang="en-US" sz="2400" b="0" i="1" smtClean="0">
                                            <a:latin typeface="Cambria Math"/>
                                          </a:rPr>
                                          <m:t>𝑀</m:t>
                                        </m:r>
                                        <m:r>
                                          <a:rPr lang="en-US" sz="2400" b="0" i="1" smtClean="0">
                                            <a:latin typeface="Cambria Math"/>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a:rPr>
                                          <m:t>)</m:t>
                                        </m:r>
                                        <m:r>
                                          <a:rPr lang="en-US" sz="2400" i="1">
                                            <a:latin typeface="Cambria Math" panose="02040503050406030204" pitchFamily="18" charset="0"/>
                                          </a:rPr>
                                          <m:t>+</m:t>
                                        </m:r>
                                        <m:r>
                                          <a:rPr lang="en-US" sz="2400" b="0" i="1" smtClean="0">
                                            <a:latin typeface="Cambria Math"/>
                                          </a:rPr>
                                          <m:t>𝑀</m:t>
                                        </m:r>
                                        <m:r>
                                          <a:rPr lang="en-US" sz="2400" b="0" i="1" smtClean="0">
                                            <a:latin typeface="Cambria Math"/>
                                          </a:rPr>
                                          <m:t>(</m:t>
                                        </m:r>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𝑗</m:t>
                                        </m:r>
                                        <m:r>
                                          <a:rPr lang="en-US" sz="2400" b="0" i="1" smtClean="0">
                                            <a:latin typeface="Cambria Math"/>
                                          </a:rPr>
                                          <m:t>)</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𝑗</m:t>
                                            </m:r>
                                          </m:sub>
                                        </m:sSub>
                                      </m:e>
                                    </m:func>
                                  </m:e>
                                  <m:e>
                                    <m:r>
                                      <a:rPr lang="en-US" sz="2400" i="1">
                                        <a:latin typeface="Cambria Math" panose="02040503050406030204" pitchFamily="18" charset="0"/>
                                      </a:rPr>
                                      <m:t>𝑖</m:t>
                                    </m:r>
                                    <m:r>
                                      <a:rPr lang="en-US" sz="2400" i="1">
                                        <a:latin typeface="Cambria Math" panose="02040503050406030204" pitchFamily="18" charset="0"/>
                                      </a:rPr>
                                      <m:t>&lt;</m:t>
                                    </m:r>
                                    <m:r>
                                      <a:rPr lang="en-US" sz="2400" i="1">
                                        <a:latin typeface="Cambria Math" panose="02040503050406030204" pitchFamily="18" charset="0"/>
                                      </a:rPr>
                                      <m:t>𝑗</m:t>
                                    </m:r>
                                  </m:e>
                                </m:mr>
                              </m:m>
                            </m:e>
                          </m:eqArr>
                        </m:e>
                      </m:d>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444500" y="4495800"/>
                <a:ext cx="8305800" cy="96340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59959" y="1905000"/>
                <a:ext cx="6456831" cy="473976"/>
              </a:xfrm>
              <a:prstGeom prst="rect">
                <a:avLst/>
              </a:prstGeom>
              <a:noFill/>
            </p:spPr>
            <p:txBody>
              <a:bodyPr wrap="none" rtlCol="0">
                <a:spAutoFit/>
              </a:bodyPr>
              <a:lstStyle/>
              <a:p>
                <a:r>
                  <a:rPr lang="en-US" sz="2000" dirty="0"/>
                  <a:t>Number of multiplication of </a:t>
                </a:r>
                <a14:m>
                  <m:oMath xmlns:m="http://schemas.openxmlformats.org/officeDocument/2006/math">
                    <m:nary>
                      <m:naryPr>
                        <m:chr m:val="∏"/>
                        <m:limLoc m:val="subSup"/>
                        <m:ctrlPr>
                          <a:rPr lang="en-US" sz="2000" i="1">
                            <a:latin typeface="Cambria Math" panose="02040503050406030204" pitchFamily="18" charset="0"/>
                          </a:rPr>
                        </m:ctrlPr>
                      </m:naryPr>
                      <m:sub>
                        <m:r>
                          <a:rPr lang="en-US" sz="2000" b="0" i="1" smtClean="0">
                            <a:latin typeface="Cambria Math"/>
                          </a:rPr>
                          <m:t>𝑛</m:t>
                        </m:r>
                        <m:r>
                          <a:rPr lang="en-US" sz="2000" i="1">
                            <a:latin typeface="Cambria Math" panose="02040503050406030204" pitchFamily="18" charset="0"/>
                          </a:rPr>
                          <m:t>=</m:t>
                        </m:r>
                        <m:r>
                          <a:rPr lang="en-US" sz="2000" b="0" i="1" smtClean="0">
                            <a:latin typeface="Cambria Math"/>
                          </a:rPr>
                          <m:t>𝑖</m:t>
                        </m:r>
                      </m:sub>
                      <m:sup>
                        <m:r>
                          <a:rPr lang="en-US" sz="2000" b="0" i="1" smtClean="0">
                            <a:latin typeface="Cambria Math"/>
                          </a:rPr>
                          <m:t>𝑗</m:t>
                        </m:r>
                      </m:sup>
                      <m:e>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a:rPr>
                              <m:t>𝑛</m:t>
                            </m:r>
                          </m:sub>
                        </m:sSub>
                      </m:e>
                    </m:nary>
                    <m:r>
                      <a:rPr lang="en-US" sz="2000" i="1">
                        <a:latin typeface="Cambria Math" panose="02040503050406030204" pitchFamily="18" charset="0"/>
                      </a:rPr>
                      <m:t> </m:t>
                    </m:r>
                  </m:oMath>
                </a14:m>
                <a:r>
                  <a:rPr lang="en-US" sz="2000" dirty="0"/>
                  <a:t>is labeled as </a:t>
                </a:r>
                <a14:m>
                  <m:oMath xmlns:m="http://schemas.openxmlformats.org/officeDocument/2006/math">
                    <m:r>
                      <a:rPr lang="en-US" sz="2000" b="0" i="1" smtClean="0">
                        <a:latin typeface="Cambria Math"/>
                      </a:rPr>
                      <m:t>𝑀</m:t>
                    </m:r>
                    <m:r>
                      <a:rPr lang="en-US" sz="2000" b="0" i="1" smtClean="0">
                        <a:latin typeface="Cambria Math"/>
                      </a:rPr>
                      <m:t>(</m:t>
                    </m:r>
                    <m:r>
                      <a:rPr lang="en-US" sz="2000" b="0" i="1" smtClean="0">
                        <a:latin typeface="Cambria Math"/>
                      </a:rPr>
                      <m:t>𝑖</m:t>
                    </m:r>
                    <m:r>
                      <a:rPr lang="en-US" sz="2000" b="0" i="1" smtClean="0">
                        <a:latin typeface="Cambria Math"/>
                      </a:rPr>
                      <m:t>,</m:t>
                    </m:r>
                    <m:r>
                      <a:rPr lang="en-US" sz="2000" b="0" i="1" smtClean="0">
                        <a:latin typeface="Cambria Math"/>
                      </a:rPr>
                      <m:t>𝑗</m:t>
                    </m:r>
                    <m:r>
                      <a:rPr lang="en-US" sz="2000" b="0" i="1" smtClean="0">
                        <a:latin typeface="Cambria Math"/>
                      </a:rPr>
                      <m:t>)</m:t>
                    </m:r>
                  </m:oMath>
                </a14:m>
                <a:r>
                  <a:rPr lang="en-US" sz="2000"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659959" y="1905000"/>
                <a:ext cx="6456831" cy="473976"/>
              </a:xfrm>
              <a:prstGeom prst="rect">
                <a:avLst/>
              </a:prstGeom>
              <a:blipFill rotWithShape="1">
                <a:blip r:embed="rId6"/>
                <a:stretch>
                  <a:fillRect l="-944" t="-92208" b="-15324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tabLst>
                <a:tab pos="6858000" algn="r"/>
              </a:tabLst>
            </a:pPr>
            <a:r>
              <a:rPr lang="en-US" sz="3600" b="1" dirty="0"/>
              <a:t> Example 03	</a:t>
            </a:r>
            <a:endParaRPr lang="en-US" altLang="en-US" sz="3600" b="1"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226374231"/>
                  </p:ext>
                </p:extLst>
              </p:nvPr>
            </p:nvGraphicFramePr>
            <p:xfrm>
              <a:off x="533400" y="1828800"/>
              <a:ext cx="8077200" cy="838200"/>
            </p:xfrm>
            <a:graphic>
              <a:graphicData uri="http://schemas.openxmlformats.org/drawingml/2006/table">
                <a:tbl>
                  <a:tblPr>
                    <a:tableStyleId>{5C22544A-7EE6-4342-B048-85BDC9FD1C3A}</a:tableStyleId>
                  </a:tblPr>
                  <a:tblGrid>
                    <a:gridCol w="1153515">
                      <a:extLst>
                        <a:ext uri="{9D8B030D-6E8A-4147-A177-3AD203B41FA5}">
                          <a16:colId xmlns:a16="http://schemas.microsoft.com/office/drawing/2014/main" val="20000"/>
                        </a:ext>
                      </a:extLst>
                    </a:gridCol>
                    <a:gridCol w="1153515">
                      <a:extLst>
                        <a:ext uri="{9D8B030D-6E8A-4147-A177-3AD203B41FA5}">
                          <a16:colId xmlns:a16="http://schemas.microsoft.com/office/drawing/2014/main" val="20001"/>
                        </a:ext>
                      </a:extLst>
                    </a:gridCol>
                    <a:gridCol w="1153515">
                      <a:extLst>
                        <a:ext uri="{9D8B030D-6E8A-4147-A177-3AD203B41FA5}">
                          <a16:colId xmlns:a16="http://schemas.microsoft.com/office/drawing/2014/main" val="20002"/>
                        </a:ext>
                      </a:extLst>
                    </a:gridCol>
                    <a:gridCol w="1153515">
                      <a:extLst>
                        <a:ext uri="{9D8B030D-6E8A-4147-A177-3AD203B41FA5}">
                          <a16:colId xmlns:a16="http://schemas.microsoft.com/office/drawing/2014/main" val="20003"/>
                        </a:ext>
                      </a:extLst>
                    </a:gridCol>
                    <a:gridCol w="1154380">
                      <a:extLst>
                        <a:ext uri="{9D8B030D-6E8A-4147-A177-3AD203B41FA5}">
                          <a16:colId xmlns:a16="http://schemas.microsoft.com/office/drawing/2014/main" val="20004"/>
                        </a:ext>
                      </a:extLst>
                    </a:gridCol>
                    <a:gridCol w="1154380">
                      <a:extLst>
                        <a:ext uri="{9D8B030D-6E8A-4147-A177-3AD203B41FA5}">
                          <a16:colId xmlns:a16="http://schemas.microsoft.com/office/drawing/2014/main" val="20005"/>
                        </a:ext>
                      </a:extLst>
                    </a:gridCol>
                    <a:gridCol w="1154380">
                      <a:extLst>
                        <a:ext uri="{9D8B030D-6E8A-4147-A177-3AD203B41FA5}">
                          <a16:colId xmlns:a16="http://schemas.microsoft.com/office/drawing/2014/main" val="20006"/>
                        </a:ext>
                      </a:extLst>
                    </a:gridCol>
                  </a:tblGrid>
                  <a:tr h="419100">
                    <a:tc>
                      <a:txBody>
                        <a:bodyPr/>
                        <a:lstStyle/>
                        <a:p>
                          <a:pPr marL="0" marR="0" algn="just">
                            <a:spcBef>
                              <a:spcPts val="0"/>
                            </a:spcBef>
                            <a:spcAft>
                              <a:spcPts val="0"/>
                            </a:spcAft>
                          </a:pPr>
                          <a:r>
                            <a:rPr lang="en-US" sz="2000" dirty="0">
                              <a:effectLst/>
                            </a:rPr>
                            <a:t>Matrix</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419100">
                    <a:tc>
                      <a:txBody>
                        <a:bodyPr/>
                        <a:lstStyle/>
                        <a:p>
                          <a:pPr marL="0" marR="0" algn="just">
                            <a:spcBef>
                              <a:spcPts val="0"/>
                            </a:spcBef>
                            <a:spcAft>
                              <a:spcPts val="0"/>
                            </a:spcAft>
                          </a:pPr>
                          <a:r>
                            <a:rPr lang="en-US" sz="2000" dirty="0" err="1">
                              <a:effectLst/>
                            </a:rPr>
                            <a:t>Ordo</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30×35</m:t>
                                </m:r>
                              </m:oMath>
                            </m:oMathPara>
                          </a14:m>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35×15</m:t>
                                </m:r>
                              </m:oMath>
                            </m:oMathPara>
                          </a14:m>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15×5</m:t>
                                </m:r>
                              </m:oMath>
                            </m:oMathPara>
                          </a14:m>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5×10</m:t>
                                </m:r>
                              </m:oMath>
                            </m:oMathPara>
                          </a14:m>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10×20</m:t>
                                </m:r>
                              </m:oMath>
                            </m:oMathPara>
                          </a14:m>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a:effectLst/>
                                    <a:latin typeface="Cambria Math" panose="02040503050406030204" pitchFamily="18" charset="0"/>
                                  </a:rPr>
                                  <m:t>20×25</m:t>
                                </m:r>
                              </m:oMath>
                            </m:oMathPara>
                          </a14:m>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226374231"/>
                  </p:ext>
                </p:extLst>
              </p:nvPr>
            </p:nvGraphicFramePr>
            <p:xfrm>
              <a:off x="533400" y="1828800"/>
              <a:ext cx="8077200" cy="838200"/>
            </p:xfrm>
            <a:graphic>
              <a:graphicData uri="http://schemas.openxmlformats.org/drawingml/2006/table">
                <a:tbl>
                  <a:tblPr>
                    <a:tableStyleId>{5C22544A-7EE6-4342-B048-85BDC9FD1C3A}</a:tableStyleId>
                  </a:tblPr>
                  <a:tblGrid>
                    <a:gridCol w="1153515"/>
                    <a:gridCol w="1153515"/>
                    <a:gridCol w="1153515"/>
                    <a:gridCol w="1153515"/>
                    <a:gridCol w="1154380"/>
                    <a:gridCol w="1154380"/>
                    <a:gridCol w="1154380"/>
                  </a:tblGrid>
                  <a:tr h="419100">
                    <a:tc>
                      <a:txBody>
                        <a:bodyPr/>
                        <a:lstStyle/>
                        <a:p>
                          <a:pPr marL="0" marR="0" algn="just">
                            <a:spcBef>
                              <a:spcPts val="0"/>
                            </a:spcBef>
                            <a:spcAft>
                              <a:spcPts val="0"/>
                            </a:spcAft>
                          </a:pPr>
                          <a:r>
                            <a:rPr lang="en-US" sz="2000" dirty="0" smtClean="0">
                              <a:effectLst/>
                            </a:rPr>
                            <a:t>Matrix</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tr>
                  <a:tr h="419100">
                    <a:tc>
                      <a:txBody>
                        <a:bodyPr/>
                        <a:lstStyle/>
                        <a:p>
                          <a:pPr marL="0" marR="0" algn="just">
                            <a:spcBef>
                              <a:spcPts val="0"/>
                            </a:spcBef>
                            <a:spcAft>
                              <a:spcPts val="0"/>
                            </a:spcAft>
                          </a:pPr>
                          <a:r>
                            <a:rPr lang="en-US" sz="2000" dirty="0" err="1" smtClean="0">
                              <a:effectLst/>
                            </a:rPr>
                            <a:t>Ordo</a:t>
                          </a:r>
                          <a:endParaRPr lang="en-US" sz="2000" dirty="0">
                            <a:effectLst/>
                            <a:latin typeface="Times New Roman"/>
                            <a:ea typeface="Times New Roman"/>
                          </a:endParaRPr>
                        </a:p>
                      </a:txBody>
                      <a:tcPr marL="68580" marR="68580" marT="0" marB="0"/>
                    </a:tc>
                    <a:tc>
                      <a:txBody>
                        <a:bodyPr/>
                        <a:lstStyle/>
                        <a:p>
                          <a:endParaRPr lang="en-US"/>
                        </a:p>
                      </a:txBody>
                      <a:tcPr marL="68580" marR="68580" marT="0" marB="0">
                        <a:blipFill rotWithShape="1">
                          <a:blip r:embed="rId3"/>
                          <a:stretch>
                            <a:fillRect l="-100529" t="-118841" r="-501058" b="-7246"/>
                          </a:stretch>
                        </a:blipFill>
                      </a:tcPr>
                    </a:tc>
                    <a:tc>
                      <a:txBody>
                        <a:bodyPr/>
                        <a:lstStyle/>
                        <a:p>
                          <a:endParaRPr lang="en-US"/>
                        </a:p>
                      </a:txBody>
                      <a:tcPr marL="68580" marR="68580" marT="0" marB="0">
                        <a:blipFill rotWithShape="1">
                          <a:blip r:embed="rId3"/>
                          <a:stretch>
                            <a:fillRect l="-199474" t="-118841" r="-398421" b="-7246"/>
                          </a:stretch>
                        </a:blipFill>
                      </a:tcPr>
                    </a:tc>
                    <a:tc>
                      <a:txBody>
                        <a:bodyPr/>
                        <a:lstStyle/>
                        <a:p>
                          <a:endParaRPr lang="en-US"/>
                        </a:p>
                      </a:txBody>
                      <a:tcPr marL="68580" marR="68580" marT="0" marB="0">
                        <a:blipFill rotWithShape="1">
                          <a:blip r:embed="rId3"/>
                          <a:stretch>
                            <a:fillRect l="-301058" t="-118841" r="-300529" b="-7246"/>
                          </a:stretch>
                        </a:blipFill>
                      </a:tcPr>
                    </a:tc>
                    <a:tc>
                      <a:txBody>
                        <a:bodyPr/>
                        <a:lstStyle/>
                        <a:p>
                          <a:endParaRPr lang="en-US"/>
                        </a:p>
                      </a:txBody>
                      <a:tcPr marL="68580" marR="68580" marT="0" marB="0">
                        <a:blipFill rotWithShape="1">
                          <a:blip r:embed="rId3"/>
                          <a:stretch>
                            <a:fillRect l="-401058" t="-118841" r="-200529" b="-7246"/>
                          </a:stretch>
                        </a:blipFill>
                      </a:tcPr>
                    </a:tc>
                    <a:tc>
                      <a:txBody>
                        <a:bodyPr/>
                        <a:lstStyle/>
                        <a:p>
                          <a:endParaRPr lang="en-US"/>
                        </a:p>
                      </a:txBody>
                      <a:tcPr marL="68580" marR="68580" marT="0" marB="0">
                        <a:blipFill rotWithShape="1">
                          <a:blip r:embed="rId3"/>
                          <a:stretch>
                            <a:fillRect l="-498421" t="-118841" r="-99474" b="-7246"/>
                          </a:stretch>
                        </a:blipFill>
                      </a:tcPr>
                    </a:tc>
                    <a:tc>
                      <a:txBody>
                        <a:bodyPr/>
                        <a:lstStyle/>
                        <a:p>
                          <a:endParaRPr lang="en-US"/>
                        </a:p>
                      </a:txBody>
                      <a:tcPr marL="68580" marR="68580" marT="0" marB="0">
                        <a:blipFill rotWithShape="1">
                          <a:blip r:embed="rId3"/>
                          <a:stretch>
                            <a:fillRect l="-601587" t="-118841" b="-724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253259892"/>
                  </p:ext>
                </p:extLst>
              </p:nvPr>
            </p:nvGraphicFramePr>
            <p:xfrm>
              <a:off x="304800" y="2819400"/>
              <a:ext cx="8534400" cy="2285997"/>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26571">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b="0" i="1" dirty="0" smtClean="0">
                                    <a:effectLst/>
                                    <a:latin typeface="Cambria Math"/>
                                  </a:rPr>
                                  <m:t>𝑀</m:t>
                                </m:r>
                                <m:r>
                                  <a:rPr lang="en-US" sz="2000" b="0" i="1" dirty="0" smtClean="0">
                                    <a:effectLst/>
                                    <a:latin typeface="Cambria Math"/>
                                  </a:rPr>
                                  <m:t>(</m:t>
                                </m:r>
                                <m:r>
                                  <a:rPr lang="en-US" sz="2000" i="1" dirty="0" err="1" smtClean="0">
                                    <a:effectLst/>
                                    <a:latin typeface="Cambria Math"/>
                                  </a:rPr>
                                  <m:t>𝑖</m:t>
                                </m:r>
                                <m:r>
                                  <a:rPr lang="en-US" sz="2000" i="1" dirty="0" err="1" smtClean="0">
                                    <a:effectLst/>
                                    <a:latin typeface="Cambria Math"/>
                                  </a:rPr>
                                  <m:t>,</m:t>
                                </m:r>
                                <m:r>
                                  <a:rPr lang="en-US" sz="2000" i="1" dirty="0" err="1" smtClean="0">
                                    <a:effectLst/>
                                    <a:latin typeface="Cambria Math"/>
                                  </a:rPr>
                                  <m:t>𝑗</m:t>
                                </m:r>
                                <m:r>
                                  <a:rPr lang="en-US" sz="2000" b="0" i="1" dirty="0" smtClean="0">
                                    <a:effectLst/>
                                    <a:latin typeface="Cambria Math"/>
                                  </a:rPr>
                                  <m:t>)</m:t>
                                </m:r>
                              </m:oMath>
                            </m:oMathPara>
                          </a14:m>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326571">
                    <a:tc>
                      <a:txBody>
                        <a:bodyPr/>
                        <a:lstStyle/>
                        <a:p>
                          <a:pPr marL="0" marR="0" algn="ctr">
                            <a:spcBef>
                              <a:spcPts val="0"/>
                            </a:spcBef>
                            <a:spcAft>
                              <a:spcPts val="0"/>
                            </a:spcAft>
                          </a:pPr>
                          <a:r>
                            <a:rPr lang="en-US" sz="2000">
                              <a:effectLst/>
                            </a:rPr>
                            <a:t>6</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26571">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26571">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26571">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26571">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326571">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253259892"/>
                  </p:ext>
                </p:extLst>
              </p:nvPr>
            </p:nvGraphicFramePr>
            <p:xfrm>
              <a:off x="304800" y="2819400"/>
              <a:ext cx="8534400" cy="2285997"/>
            </p:xfrm>
            <a:graphic>
              <a:graphicData uri="http://schemas.openxmlformats.org/drawingml/2006/table">
                <a:tbl>
                  <a:tblPr>
                    <a:tableStyleId>{5C22544A-7EE6-4342-B048-85BDC9FD1C3A}</a:tableStyleId>
                  </a:tblPr>
                  <a:tblGrid>
                    <a:gridCol w="1219200"/>
                    <a:gridCol w="1219200"/>
                    <a:gridCol w="1219200"/>
                    <a:gridCol w="1219200"/>
                    <a:gridCol w="1219200"/>
                    <a:gridCol w="1219200"/>
                    <a:gridCol w="1219200"/>
                  </a:tblGrid>
                  <a:tr h="326571">
                    <a:tc>
                      <a:txBody>
                        <a:bodyPr/>
                        <a:lstStyle/>
                        <a:p>
                          <a:endParaRPr lang="en-US"/>
                        </a:p>
                      </a:txBody>
                      <a:tcPr marL="68580" marR="68580" marT="0" marB="0">
                        <a:blipFill rotWithShape="1">
                          <a:blip r:embed="rId4"/>
                          <a:stretch>
                            <a:fillRect t="-26415" r="-600000" b="-645283"/>
                          </a:stretch>
                        </a:blip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tr>
                  <a:tr h="326571">
                    <a:tc>
                      <a:txBody>
                        <a:bodyPr/>
                        <a:lstStyle/>
                        <a:p>
                          <a:pPr marL="0" marR="0" algn="ctr">
                            <a:spcBef>
                              <a:spcPts val="0"/>
                            </a:spcBef>
                            <a:spcAft>
                              <a:spcPts val="0"/>
                            </a:spcAft>
                          </a:pPr>
                          <a:r>
                            <a:rPr lang="en-US" sz="2000">
                              <a:effectLst/>
                            </a:rPr>
                            <a:t>6</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r>
                  <a:tr h="326571">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26571">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26571">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26571">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r>
                  <a:tr h="326571">
                    <a:tc>
                      <a:txBody>
                        <a:bodyPr/>
                        <a:lstStyle/>
                        <a:p>
                          <a:pPr marL="0" marR="0" algn="ctr">
                            <a:spcBef>
                              <a:spcPts val="0"/>
                            </a:spcBef>
                            <a:spcAft>
                              <a:spcPts val="0"/>
                            </a:spcAft>
                          </a:pPr>
                          <a:r>
                            <a:rPr lang="en-US" sz="2000" dirty="0">
                              <a:effectLst/>
                            </a:rPr>
                            <a:t>1</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r>
                </a:tbl>
              </a:graphicData>
            </a:graphic>
          </p:graphicFrame>
        </mc:Fallback>
      </mc:AlternateContent>
      <p:sp>
        <p:nvSpPr>
          <p:cNvPr id="4" name="TextBox 3"/>
          <p:cNvSpPr txBox="1"/>
          <p:nvPr/>
        </p:nvSpPr>
        <p:spPr>
          <a:xfrm>
            <a:off x="1524000" y="4746244"/>
            <a:ext cx="1257300" cy="338554"/>
          </a:xfrm>
          <a:prstGeom prst="rect">
            <a:avLst/>
          </a:prstGeom>
          <a:solidFill>
            <a:srgbClr val="FF0000"/>
          </a:solidFill>
        </p:spPr>
        <p:txBody>
          <a:bodyPr wrap="square" rtlCol="0">
            <a:spAutoFit/>
          </a:bodyPr>
          <a:lstStyle/>
          <a:p>
            <a:pPr algn="ctr"/>
            <a:r>
              <a:rPr lang="en-US" sz="1600" dirty="0"/>
              <a:t>0</a:t>
            </a:r>
          </a:p>
        </p:txBody>
      </p:sp>
      <p:sp>
        <p:nvSpPr>
          <p:cNvPr id="19" name="TextBox 18"/>
          <p:cNvSpPr txBox="1"/>
          <p:nvPr/>
        </p:nvSpPr>
        <p:spPr>
          <a:xfrm>
            <a:off x="1524000" y="3482608"/>
            <a:ext cx="1257300" cy="338554"/>
          </a:xfrm>
          <a:prstGeom prst="rect">
            <a:avLst/>
          </a:prstGeom>
          <a:solidFill>
            <a:srgbClr val="FF0000"/>
          </a:solidFill>
        </p:spPr>
        <p:txBody>
          <a:bodyPr wrap="square" rtlCol="0">
            <a:spAutoFit/>
          </a:bodyPr>
          <a:lstStyle/>
          <a:p>
            <a:pPr algn="ctr"/>
            <a:r>
              <a:rPr lang="en-US" sz="1600" dirty="0"/>
              <a:t>11875</a:t>
            </a:r>
          </a:p>
        </p:txBody>
      </p:sp>
      <p:sp>
        <p:nvSpPr>
          <p:cNvPr id="20" name="TextBox 19"/>
          <p:cNvSpPr txBox="1"/>
          <p:nvPr/>
        </p:nvSpPr>
        <p:spPr>
          <a:xfrm>
            <a:off x="1524000" y="3780254"/>
            <a:ext cx="1257300" cy="338554"/>
          </a:xfrm>
          <a:prstGeom prst="rect">
            <a:avLst/>
          </a:prstGeom>
          <a:solidFill>
            <a:srgbClr val="FF0000"/>
          </a:solidFill>
        </p:spPr>
        <p:txBody>
          <a:bodyPr wrap="square" rtlCol="0">
            <a:spAutoFit/>
          </a:bodyPr>
          <a:lstStyle/>
          <a:p>
            <a:pPr algn="ctr"/>
            <a:r>
              <a:rPr lang="en-US" sz="1600" dirty="0"/>
              <a:t>9375</a:t>
            </a:r>
          </a:p>
        </p:txBody>
      </p:sp>
      <p:sp>
        <p:nvSpPr>
          <p:cNvPr id="21" name="TextBox 20"/>
          <p:cNvSpPr txBox="1"/>
          <p:nvPr/>
        </p:nvSpPr>
        <p:spPr>
          <a:xfrm>
            <a:off x="1524000" y="4116000"/>
            <a:ext cx="1257300" cy="338554"/>
          </a:xfrm>
          <a:prstGeom prst="rect">
            <a:avLst/>
          </a:prstGeom>
          <a:solidFill>
            <a:srgbClr val="FF0000"/>
          </a:solidFill>
        </p:spPr>
        <p:txBody>
          <a:bodyPr wrap="square" rtlCol="0">
            <a:spAutoFit/>
          </a:bodyPr>
          <a:lstStyle/>
          <a:p>
            <a:pPr algn="ctr"/>
            <a:r>
              <a:rPr lang="en-US" sz="1600" dirty="0"/>
              <a:t>7875</a:t>
            </a:r>
          </a:p>
        </p:txBody>
      </p:sp>
      <p:sp>
        <p:nvSpPr>
          <p:cNvPr id="22" name="TextBox 21"/>
          <p:cNvSpPr txBox="1"/>
          <p:nvPr/>
        </p:nvSpPr>
        <p:spPr>
          <a:xfrm>
            <a:off x="1524000" y="4407690"/>
            <a:ext cx="1257300" cy="338554"/>
          </a:xfrm>
          <a:prstGeom prst="rect">
            <a:avLst/>
          </a:prstGeom>
          <a:solidFill>
            <a:srgbClr val="FF0000"/>
          </a:solidFill>
        </p:spPr>
        <p:txBody>
          <a:bodyPr wrap="square" rtlCol="0">
            <a:spAutoFit/>
          </a:bodyPr>
          <a:lstStyle/>
          <a:p>
            <a:pPr algn="ctr"/>
            <a:r>
              <a:rPr lang="en-US" sz="1600" dirty="0"/>
              <a:t>15750</a:t>
            </a:r>
          </a:p>
        </p:txBody>
      </p:sp>
      <p:sp>
        <p:nvSpPr>
          <p:cNvPr id="23" name="TextBox 22"/>
          <p:cNvSpPr txBox="1"/>
          <p:nvPr/>
        </p:nvSpPr>
        <p:spPr>
          <a:xfrm>
            <a:off x="1524000" y="3144054"/>
            <a:ext cx="1257300" cy="338554"/>
          </a:xfrm>
          <a:prstGeom prst="rect">
            <a:avLst/>
          </a:prstGeom>
          <a:solidFill>
            <a:srgbClr val="FF0000"/>
          </a:solidFill>
        </p:spPr>
        <p:txBody>
          <a:bodyPr wrap="square" rtlCol="0">
            <a:spAutoFit/>
          </a:bodyPr>
          <a:lstStyle/>
          <a:p>
            <a:pPr algn="ctr"/>
            <a:r>
              <a:rPr lang="en-US" sz="1600" dirty="0"/>
              <a:t>15125</a:t>
            </a:r>
          </a:p>
        </p:txBody>
      </p:sp>
      <p:sp>
        <p:nvSpPr>
          <p:cNvPr id="25" name="TextBox 24"/>
          <p:cNvSpPr txBox="1"/>
          <p:nvPr/>
        </p:nvSpPr>
        <p:spPr>
          <a:xfrm>
            <a:off x="7645400" y="3146456"/>
            <a:ext cx="1143000" cy="338554"/>
          </a:xfrm>
          <a:prstGeom prst="rect">
            <a:avLst/>
          </a:prstGeom>
          <a:solidFill>
            <a:srgbClr val="FF0000"/>
          </a:solidFill>
        </p:spPr>
        <p:txBody>
          <a:bodyPr wrap="square" rtlCol="0">
            <a:spAutoFit/>
          </a:bodyPr>
          <a:lstStyle/>
          <a:p>
            <a:pPr algn="ctr"/>
            <a:r>
              <a:rPr lang="en-US" sz="1600" dirty="0"/>
              <a:t>0</a:t>
            </a:r>
          </a:p>
        </p:txBody>
      </p:sp>
      <p:sp>
        <p:nvSpPr>
          <p:cNvPr id="30" name="TextBox 29"/>
          <p:cNvSpPr txBox="1"/>
          <p:nvPr/>
        </p:nvSpPr>
        <p:spPr>
          <a:xfrm>
            <a:off x="2781300" y="3475456"/>
            <a:ext cx="1219200" cy="338554"/>
          </a:xfrm>
          <a:prstGeom prst="rect">
            <a:avLst/>
          </a:prstGeom>
          <a:solidFill>
            <a:srgbClr val="FF0000"/>
          </a:solidFill>
        </p:spPr>
        <p:txBody>
          <a:bodyPr wrap="square" rtlCol="0">
            <a:spAutoFit/>
          </a:bodyPr>
          <a:lstStyle/>
          <a:p>
            <a:pPr algn="ctr"/>
            <a:r>
              <a:rPr lang="en-US" sz="1600" dirty="0"/>
              <a:t>7125</a:t>
            </a:r>
          </a:p>
        </p:txBody>
      </p:sp>
      <p:sp>
        <p:nvSpPr>
          <p:cNvPr id="31" name="TextBox 30"/>
          <p:cNvSpPr txBox="1"/>
          <p:nvPr/>
        </p:nvSpPr>
        <p:spPr>
          <a:xfrm>
            <a:off x="2781300" y="3773102"/>
            <a:ext cx="1219200" cy="338554"/>
          </a:xfrm>
          <a:prstGeom prst="rect">
            <a:avLst/>
          </a:prstGeom>
          <a:solidFill>
            <a:srgbClr val="FF0000"/>
          </a:solidFill>
        </p:spPr>
        <p:txBody>
          <a:bodyPr wrap="square" rtlCol="0">
            <a:spAutoFit/>
          </a:bodyPr>
          <a:lstStyle/>
          <a:p>
            <a:pPr algn="ctr"/>
            <a:r>
              <a:rPr lang="en-US" sz="1600" dirty="0"/>
              <a:t>4375</a:t>
            </a:r>
          </a:p>
        </p:txBody>
      </p:sp>
      <p:sp>
        <p:nvSpPr>
          <p:cNvPr id="32" name="TextBox 31"/>
          <p:cNvSpPr txBox="1"/>
          <p:nvPr/>
        </p:nvSpPr>
        <p:spPr>
          <a:xfrm>
            <a:off x="2781300" y="4108848"/>
            <a:ext cx="1219200" cy="338554"/>
          </a:xfrm>
          <a:prstGeom prst="rect">
            <a:avLst/>
          </a:prstGeom>
          <a:solidFill>
            <a:srgbClr val="FF0000"/>
          </a:solidFill>
        </p:spPr>
        <p:txBody>
          <a:bodyPr wrap="square" rtlCol="0">
            <a:spAutoFit/>
          </a:bodyPr>
          <a:lstStyle/>
          <a:p>
            <a:pPr algn="ctr"/>
            <a:r>
              <a:rPr lang="en-US" sz="1600" dirty="0"/>
              <a:t>2625</a:t>
            </a:r>
          </a:p>
        </p:txBody>
      </p:sp>
      <p:sp>
        <p:nvSpPr>
          <p:cNvPr id="33" name="TextBox 32"/>
          <p:cNvSpPr txBox="1"/>
          <p:nvPr/>
        </p:nvSpPr>
        <p:spPr>
          <a:xfrm>
            <a:off x="2781300" y="4400538"/>
            <a:ext cx="1219200" cy="338554"/>
          </a:xfrm>
          <a:prstGeom prst="rect">
            <a:avLst/>
          </a:prstGeom>
          <a:solidFill>
            <a:srgbClr val="FF0000"/>
          </a:solidFill>
        </p:spPr>
        <p:txBody>
          <a:bodyPr wrap="square" rtlCol="0">
            <a:spAutoFit/>
          </a:bodyPr>
          <a:lstStyle/>
          <a:p>
            <a:pPr algn="ctr"/>
            <a:r>
              <a:rPr lang="en-US" sz="1600" dirty="0"/>
              <a:t>0</a:t>
            </a:r>
          </a:p>
        </p:txBody>
      </p:sp>
      <p:sp>
        <p:nvSpPr>
          <p:cNvPr id="34" name="TextBox 33"/>
          <p:cNvSpPr txBox="1"/>
          <p:nvPr/>
        </p:nvSpPr>
        <p:spPr>
          <a:xfrm>
            <a:off x="2781300" y="3136902"/>
            <a:ext cx="1219200" cy="338554"/>
          </a:xfrm>
          <a:prstGeom prst="rect">
            <a:avLst/>
          </a:prstGeom>
          <a:solidFill>
            <a:srgbClr val="FF0000"/>
          </a:solidFill>
        </p:spPr>
        <p:txBody>
          <a:bodyPr wrap="square" rtlCol="0">
            <a:spAutoFit/>
          </a:bodyPr>
          <a:lstStyle/>
          <a:p>
            <a:pPr algn="ctr"/>
            <a:r>
              <a:rPr lang="en-US" sz="1600" dirty="0"/>
              <a:t>10500</a:t>
            </a:r>
          </a:p>
        </p:txBody>
      </p:sp>
      <p:sp>
        <p:nvSpPr>
          <p:cNvPr id="35" name="TextBox 34"/>
          <p:cNvSpPr txBox="1"/>
          <p:nvPr/>
        </p:nvSpPr>
        <p:spPr>
          <a:xfrm>
            <a:off x="4000500" y="3475456"/>
            <a:ext cx="1219200" cy="338554"/>
          </a:xfrm>
          <a:prstGeom prst="rect">
            <a:avLst/>
          </a:prstGeom>
          <a:solidFill>
            <a:srgbClr val="FF0000"/>
          </a:solidFill>
        </p:spPr>
        <p:txBody>
          <a:bodyPr wrap="square" rtlCol="0">
            <a:spAutoFit/>
          </a:bodyPr>
          <a:lstStyle/>
          <a:p>
            <a:pPr algn="ctr"/>
            <a:r>
              <a:rPr lang="en-US" sz="1600" dirty="0"/>
              <a:t>2500</a:t>
            </a:r>
          </a:p>
        </p:txBody>
      </p:sp>
      <p:sp>
        <p:nvSpPr>
          <p:cNvPr id="36" name="TextBox 35"/>
          <p:cNvSpPr txBox="1"/>
          <p:nvPr/>
        </p:nvSpPr>
        <p:spPr>
          <a:xfrm>
            <a:off x="4000500" y="3773102"/>
            <a:ext cx="1219200" cy="338554"/>
          </a:xfrm>
          <a:prstGeom prst="rect">
            <a:avLst/>
          </a:prstGeom>
          <a:solidFill>
            <a:srgbClr val="FF0000"/>
          </a:solidFill>
        </p:spPr>
        <p:txBody>
          <a:bodyPr wrap="square" rtlCol="0">
            <a:spAutoFit/>
          </a:bodyPr>
          <a:lstStyle/>
          <a:p>
            <a:pPr algn="ctr"/>
            <a:r>
              <a:rPr lang="en-US" sz="1600" dirty="0"/>
              <a:t>750</a:t>
            </a:r>
          </a:p>
        </p:txBody>
      </p:sp>
      <p:sp>
        <p:nvSpPr>
          <p:cNvPr id="37" name="TextBox 36"/>
          <p:cNvSpPr txBox="1"/>
          <p:nvPr/>
        </p:nvSpPr>
        <p:spPr>
          <a:xfrm>
            <a:off x="4000500" y="4108848"/>
            <a:ext cx="1219200" cy="338554"/>
          </a:xfrm>
          <a:prstGeom prst="rect">
            <a:avLst/>
          </a:prstGeom>
          <a:solidFill>
            <a:srgbClr val="FF0000"/>
          </a:solidFill>
        </p:spPr>
        <p:txBody>
          <a:bodyPr wrap="square" rtlCol="0">
            <a:spAutoFit/>
          </a:bodyPr>
          <a:lstStyle/>
          <a:p>
            <a:pPr algn="ctr"/>
            <a:r>
              <a:rPr lang="en-US" sz="1600" dirty="0"/>
              <a:t>0</a:t>
            </a:r>
          </a:p>
        </p:txBody>
      </p:sp>
      <p:sp>
        <p:nvSpPr>
          <p:cNvPr id="38" name="TextBox 37"/>
          <p:cNvSpPr txBox="1"/>
          <p:nvPr/>
        </p:nvSpPr>
        <p:spPr>
          <a:xfrm>
            <a:off x="4000500" y="3136902"/>
            <a:ext cx="1219200" cy="338554"/>
          </a:xfrm>
          <a:prstGeom prst="rect">
            <a:avLst/>
          </a:prstGeom>
          <a:solidFill>
            <a:srgbClr val="FF0000"/>
          </a:solidFill>
        </p:spPr>
        <p:txBody>
          <a:bodyPr wrap="square" rtlCol="0">
            <a:spAutoFit/>
          </a:bodyPr>
          <a:lstStyle/>
          <a:p>
            <a:pPr algn="ctr"/>
            <a:r>
              <a:rPr lang="en-US" sz="1600" dirty="0"/>
              <a:t>5375</a:t>
            </a:r>
          </a:p>
        </p:txBody>
      </p:sp>
      <p:sp>
        <p:nvSpPr>
          <p:cNvPr id="39" name="TextBox 38"/>
          <p:cNvSpPr txBox="1"/>
          <p:nvPr/>
        </p:nvSpPr>
        <p:spPr>
          <a:xfrm>
            <a:off x="5219700" y="3482608"/>
            <a:ext cx="1219200" cy="338554"/>
          </a:xfrm>
          <a:prstGeom prst="rect">
            <a:avLst/>
          </a:prstGeom>
          <a:solidFill>
            <a:srgbClr val="FF0000"/>
          </a:solidFill>
        </p:spPr>
        <p:txBody>
          <a:bodyPr wrap="square" rtlCol="0">
            <a:spAutoFit/>
          </a:bodyPr>
          <a:lstStyle/>
          <a:p>
            <a:pPr algn="ctr"/>
            <a:r>
              <a:rPr lang="en-US" sz="1600" dirty="0"/>
              <a:t>1000</a:t>
            </a:r>
          </a:p>
        </p:txBody>
      </p:sp>
      <p:sp>
        <p:nvSpPr>
          <p:cNvPr id="40" name="TextBox 39"/>
          <p:cNvSpPr txBox="1"/>
          <p:nvPr/>
        </p:nvSpPr>
        <p:spPr>
          <a:xfrm>
            <a:off x="5219700" y="3780254"/>
            <a:ext cx="1219200" cy="338554"/>
          </a:xfrm>
          <a:prstGeom prst="rect">
            <a:avLst/>
          </a:prstGeom>
          <a:solidFill>
            <a:srgbClr val="FF0000"/>
          </a:solidFill>
        </p:spPr>
        <p:txBody>
          <a:bodyPr wrap="square" rtlCol="0">
            <a:spAutoFit/>
          </a:bodyPr>
          <a:lstStyle/>
          <a:p>
            <a:pPr algn="ctr"/>
            <a:r>
              <a:rPr lang="en-US" sz="1600" dirty="0"/>
              <a:t>0</a:t>
            </a:r>
          </a:p>
        </p:txBody>
      </p:sp>
      <p:sp>
        <p:nvSpPr>
          <p:cNvPr id="41" name="TextBox 40"/>
          <p:cNvSpPr txBox="1"/>
          <p:nvPr/>
        </p:nvSpPr>
        <p:spPr>
          <a:xfrm>
            <a:off x="5219700" y="3144054"/>
            <a:ext cx="1219200" cy="338554"/>
          </a:xfrm>
          <a:prstGeom prst="rect">
            <a:avLst/>
          </a:prstGeom>
          <a:solidFill>
            <a:srgbClr val="FF0000"/>
          </a:solidFill>
        </p:spPr>
        <p:txBody>
          <a:bodyPr wrap="square" rtlCol="0">
            <a:spAutoFit/>
          </a:bodyPr>
          <a:lstStyle/>
          <a:p>
            <a:pPr algn="ctr"/>
            <a:r>
              <a:rPr lang="en-US" sz="1600" dirty="0"/>
              <a:t>3500</a:t>
            </a:r>
          </a:p>
        </p:txBody>
      </p:sp>
      <p:sp>
        <p:nvSpPr>
          <p:cNvPr id="42" name="TextBox 41"/>
          <p:cNvSpPr txBox="1"/>
          <p:nvPr/>
        </p:nvSpPr>
        <p:spPr>
          <a:xfrm>
            <a:off x="6438900" y="3485010"/>
            <a:ext cx="1206500" cy="338554"/>
          </a:xfrm>
          <a:prstGeom prst="rect">
            <a:avLst/>
          </a:prstGeom>
          <a:solidFill>
            <a:srgbClr val="FF0000"/>
          </a:solidFill>
        </p:spPr>
        <p:txBody>
          <a:bodyPr wrap="square" rtlCol="0">
            <a:spAutoFit/>
          </a:bodyPr>
          <a:lstStyle/>
          <a:p>
            <a:pPr algn="ctr"/>
            <a:r>
              <a:rPr lang="en-US" sz="1600" dirty="0"/>
              <a:t>0</a:t>
            </a:r>
          </a:p>
        </p:txBody>
      </p:sp>
      <p:sp>
        <p:nvSpPr>
          <p:cNvPr id="43" name="TextBox 42"/>
          <p:cNvSpPr txBox="1"/>
          <p:nvPr/>
        </p:nvSpPr>
        <p:spPr>
          <a:xfrm>
            <a:off x="6438900" y="3146456"/>
            <a:ext cx="1206500" cy="338554"/>
          </a:xfrm>
          <a:prstGeom prst="rect">
            <a:avLst/>
          </a:prstGeom>
          <a:solidFill>
            <a:srgbClr val="FF0000"/>
          </a:solidFill>
        </p:spPr>
        <p:txBody>
          <a:bodyPr wrap="square" rtlCol="0">
            <a:spAutoFit/>
          </a:bodyPr>
          <a:lstStyle/>
          <a:p>
            <a:pPr algn="ctr"/>
            <a:r>
              <a:rPr lang="en-US" sz="1600" dirty="0"/>
              <a:t>5000</a:t>
            </a:r>
          </a:p>
        </p:txBody>
      </p:sp>
      <p:graphicFrame>
        <p:nvGraphicFramePr>
          <p:cNvPr id="5" name="Object 4"/>
          <p:cNvGraphicFramePr>
            <a:graphicFrameLocks noChangeAspect="1"/>
          </p:cNvGraphicFramePr>
          <p:nvPr>
            <p:extLst>
              <p:ext uri="{D42A27DB-BD31-4B8C-83A1-F6EECF244321}">
                <p14:modId xmlns:p14="http://schemas.microsoft.com/office/powerpoint/2010/main" val="504087537"/>
              </p:ext>
            </p:extLst>
          </p:nvPr>
        </p:nvGraphicFramePr>
        <p:xfrm>
          <a:off x="639763" y="5110163"/>
          <a:ext cx="7299325" cy="1085850"/>
        </p:xfrm>
        <a:graphic>
          <a:graphicData uri="http://schemas.openxmlformats.org/presentationml/2006/ole">
            <mc:AlternateContent xmlns:mc="http://schemas.openxmlformats.org/markup-compatibility/2006">
              <mc:Choice xmlns:v="urn:schemas-microsoft-com:vml" Requires="v">
                <p:oleObj spid="_x0000_s3095" name="Equation" r:id="rId5" imgW="4012920" imgH="596880" progId="Equation.3">
                  <p:embed/>
                </p:oleObj>
              </mc:Choice>
              <mc:Fallback>
                <p:oleObj name="Equation" r:id="rId5" imgW="4012920" imgH="596880" progId="Equation.3">
                  <p:embed/>
                  <p:pic>
                    <p:nvPicPr>
                      <p:cNvPr id="0" name=""/>
                      <p:cNvPicPr/>
                      <p:nvPr/>
                    </p:nvPicPr>
                    <p:blipFill>
                      <a:blip r:embed="rId6"/>
                      <a:stretch>
                        <a:fillRect/>
                      </a:stretch>
                    </p:blipFill>
                    <p:spPr>
                      <a:xfrm>
                        <a:off x="639763" y="5110163"/>
                        <a:ext cx="7299325" cy="1085850"/>
                      </a:xfrm>
                      <a:prstGeom prst="rect">
                        <a:avLst/>
                      </a:prstGeom>
                    </p:spPr>
                  </p:pic>
                </p:oleObj>
              </mc:Fallback>
            </mc:AlternateContent>
          </a:graphicData>
        </a:graphic>
      </p:graphicFrame>
      <p:cxnSp>
        <p:nvCxnSpPr>
          <p:cNvPr id="9" name="Straight Arrow Connector 8"/>
          <p:cNvCxnSpPr/>
          <p:nvPr/>
        </p:nvCxnSpPr>
        <p:spPr bwMode="auto">
          <a:xfrm>
            <a:off x="3124200" y="3644733"/>
            <a:ext cx="0" cy="144006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Rectangle 10"/>
              <p:cNvSpPr/>
              <p:nvPr/>
            </p:nvSpPr>
            <p:spPr>
              <a:xfrm>
                <a:off x="5056477" y="4338982"/>
                <a:ext cx="3719223" cy="400110"/>
              </a:xfrm>
              <a:prstGeom prst="rect">
                <a:avLst/>
              </a:prstGeom>
            </p:spPr>
            <p:txBody>
              <a:bodyPr wrap="none">
                <a:spAutoFit/>
              </a:bodyPr>
              <a:lstStyle/>
              <a:p>
                <a14:m>
                  <m:oMath xmlns:m="http://schemas.openxmlformats.org/officeDocument/2006/math">
                    <m:r>
                      <a:rPr lang="en-US" sz="2000" i="1" dirty="0" smtClean="0">
                        <a:latin typeface="Cambria Math"/>
                        <a:ea typeface="Cambria Math"/>
                      </a:rPr>
                      <m:t>∴</m:t>
                    </m:r>
                    <m:r>
                      <a:rPr lang="en-US" sz="2000" b="0" i="1" dirty="0" smtClean="0">
                        <a:latin typeface="Cambria Math"/>
                      </a:rPr>
                      <m:t>𝑀</m:t>
                    </m:r>
                    <m:r>
                      <a:rPr lang="en-US" sz="2000" b="0" i="1" dirty="0" smtClean="0">
                        <a:latin typeface="Cambria Math"/>
                      </a:rPr>
                      <m:t>(2,5) = 7</m:t>
                    </m:r>
                    <m:r>
                      <a:rPr lang="en-US" sz="2000" i="1" dirty="0" smtClean="0">
                        <a:latin typeface="Cambria Math"/>
                      </a:rPr>
                      <m:t>125 </m:t>
                    </m:r>
                  </m:oMath>
                </a14:m>
                <a:r>
                  <a:rPr lang="en-US" sz="2000" dirty="0"/>
                  <a:t>; </a:t>
                </a:r>
                <a14:m>
                  <m:oMath xmlns:m="http://schemas.openxmlformats.org/officeDocument/2006/math">
                    <m:r>
                      <a:rPr lang="en-US" sz="2000" i="1" dirty="0" smtClean="0">
                        <a:latin typeface="Cambria Math"/>
                      </a:rPr>
                      <m:t>𝐾</m:t>
                    </m:r>
                    <m:r>
                      <a:rPr lang="en-US" sz="2000" b="0" i="1" dirty="0" smtClean="0">
                        <a:latin typeface="Cambria Math"/>
                      </a:rPr>
                      <m:t>(</m:t>
                    </m:r>
                    <m:r>
                      <a:rPr lang="en-US" sz="2000" i="1" dirty="0" smtClean="0">
                        <a:latin typeface="Cambria Math"/>
                      </a:rPr>
                      <m:t>2,5</m:t>
                    </m:r>
                    <m:r>
                      <a:rPr lang="en-US" sz="2000" b="0" i="1" dirty="0" smtClean="0">
                        <a:latin typeface="Cambria Math"/>
                      </a:rPr>
                      <m:t>)</m:t>
                    </m:r>
                    <m:r>
                      <a:rPr lang="en-US" sz="2000" i="1" dirty="0">
                        <a:latin typeface="Cambria Math"/>
                      </a:rPr>
                      <m:t> = 3</m:t>
                    </m:r>
                  </m:oMath>
                </a14:m>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5056477" y="4338982"/>
                <a:ext cx="3719223" cy="400110"/>
              </a:xfrm>
              <a:prstGeom prst="rect">
                <a:avLst/>
              </a:prstGeom>
              <a:blipFill rotWithShape="1">
                <a:blip r:embed="rId7"/>
                <a:stretch>
                  <a:fillRect t="-6154"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145997" y="4712942"/>
                <a:ext cx="2967479" cy="369332"/>
              </a:xfrm>
              <a:prstGeom prst="rect">
                <a:avLst/>
              </a:prstGeom>
            </p:spPr>
            <p:txBody>
              <a:bodyPr wrap="none">
                <a:spAutoFit/>
              </a:bodyPr>
              <a:lstStyle/>
              <a:p>
                <a14:m>
                  <m:oMath xmlns:m="http://schemas.openxmlformats.org/officeDocument/2006/math">
                    <m:r>
                      <a:rPr lang="en-US" i="1" dirty="0" smtClean="0">
                        <a:latin typeface="Cambria Math"/>
                      </a:rPr>
                      <m:t>𝐾</m:t>
                    </m:r>
                  </m:oMath>
                </a14:m>
                <a:r>
                  <a:rPr lang="en-US" dirty="0"/>
                  <a:t> denotes </a:t>
                </a:r>
                <a:r>
                  <a:rPr lang="en-US" dirty="0" err="1"/>
                  <a:t>subproblem</a:t>
                </a:r>
                <a:r>
                  <a:rPr lang="en-US" dirty="0"/>
                  <a:t> size</a:t>
                </a:r>
              </a:p>
            </p:txBody>
          </p:sp>
        </mc:Choice>
        <mc:Fallback xmlns="">
          <p:sp>
            <p:nvSpPr>
              <p:cNvPr id="18" name="Rectangle 17"/>
              <p:cNvSpPr>
                <a:spLocks noRot="1" noChangeAspect="1" noMove="1" noResize="1" noEditPoints="1" noAdjustHandles="1" noChangeArrowheads="1" noChangeShapeType="1" noTextEdit="1"/>
              </p:cNvSpPr>
              <p:nvPr/>
            </p:nvSpPr>
            <p:spPr>
              <a:xfrm>
                <a:off x="5145997" y="4712942"/>
                <a:ext cx="2967479" cy="369332"/>
              </a:xfrm>
              <a:prstGeom prst="rect">
                <a:avLst/>
              </a:prstGeom>
              <a:blipFill rotWithShape="1">
                <a:blip r:embed="rId8"/>
                <a:stretch>
                  <a:fillRect t="-8197" r="-1848" b="-24590"/>
                </a:stretch>
              </a:blipFill>
            </p:spPr>
            <p:txBody>
              <a:bodyPr/>
              <a:lstStyle/>
              <a:p>
                <a:r>
                  <a:rPr lang="en-US">
                    <a:noFill/>
                  </a:rPr>
                  <a:t> </a:t>
                </a:r>
              </a:p>
            </p:txBody>
          </p:sp>
        </mc:Fallback>
      </mc:AlternateContent>
    </p:spTree>
    <p:extLst>
      <p:ext uri="{BB962C8B-B14F-4D97-AF65-F5344CB8AC3E}">
        <p14:creationId xmlns:p14="http://schemas.microsoft.com/office/powerpoint/2010/main" val="229903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animBg="1"/>
      <p:bldP spid="25"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3"/>
          <p:cNvSpPr>
            <a:spLocks noGrp="1"/>
          </p:cNvSpPr>
          <p:nvPr>
            <p:ph type="title"/>
          </p:nvPr>
        </p:nvSpPr>
        <p:spPr/>
        <p:txBody>
          <a:bodyPr/>
          <a:lstStyle/>
          <a:p>
            <a:pPr marL="0" indent="0">
              <a:tabLst>
                <a:tab pos="6858000" algn="r"/>
              </a:tabLst>
            </a:pPr>
            <a:r>
              <a:rPr lang="en-US" sz="3600" b="1" dirty="0"/>
              <a:t>Matrix Multiplication Algorithm 	</a:t>
            </a:r>
            <a:endParaRPr lang="en-US" altLang="en-US" sz="3600"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2362200"/>
            <a:ext cx="809319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33400" y="1892300"/>
            <a:ext cx="3196709" cy="461665"/>
          </a:xfrm>
          <a:prstGeom prst="rect">
            <a:avLst/>
          </a:prstGeom>
        </p:spPr>
        <p:txBody>
          <a:bodyPr wrap="none">
            <a:spAutoFit/>
          </a:bodyPr>
          <a:lstStyle/>
          <a:p>
            <a:pPr algn="l"/>
            <a:r>
              <a:rPr lang="en-US" sz="2400" dirty="0"/>
              <a:t>Matrix Chain Order(K)</a:t>
            </a:r>
          </a:p>
        </p:txBody>
      </p:sp>
    </p:spTree>
    <p:extLst>
      <p:ext uri="{BB962C8B-B14F-4D97-AF65-F5344CB8AC3E}">
        <p14:creationId xmlns:p14="http://schemas.microsoft.com/office/powerpoint/2010/main" val="54738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Result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8037286"/>
                  </p:ext>
                </p:extLst>
              </p:nvPr>
            </p:nvGraphicFramePr>
            <p:xfrm>
              <a:off x="838200" y="1828800"/>
              <a:ext cx="7315689" cy="1828800"/>
            </p:xfrm>
            <a:graphic>
              <a:graphicData uri="http://schemas.openxmlformats.org/drawingml/2006/table">
                <a:tbl>
                  <a:tblPr>
                    <a:tableStyleId>{5C22544A-7EE6-4342-B048-85BDC9FD1C3A}</a:tableStyleId>
                  </a:tblPr>
                  <a:tblGrid>
                    <a:gridCol w="1220257">
                      <a:extLst>
                        <a:ext uri="{9D8B030D-6E8A-4147-A177-3AD203B41FA5}">
                          <a16:colId xmlns:a16="http://schemas.microsoft.com/office/drawing/2014/main" val="20000"/>
                        </a:ext>
                      </a:extLst>
                    </a:gridCol>
                    <a:gridCol w="1220257">
                      <a:extLst>
                        <a:ext uri="{9D8B030D-6E8A-4147-A177-3AD203B41FA5}">
                          <a16:colId xmlns:a16="http://schemas.microsoft.com/office/drawing/2014/main" val="20001"/>
                        </a:ext>
                      </a:extLst>
                    </a:gridCol>
                    <a:gridCol w="1220257">
                      <a:extLst>
                        <a:ext uri="{9D8B030D-6E8A-4147-A177-3AD203B41FA5}">
                          <a16:colId xmlns:a16="http://schemas.microsoft.com/office/drawing/2014/main" val="20002"/>
                        </a:ext>
                      </a:extLst>
                    </a:gridCol>
                    <a:gridCol w="1218794">
                      <a:extLst>
                        <a:ext uri="{9D8B030D-6E8A-4147-A177-3AD203B41FA5}">
                          <a16:colId xmlns:a16="http://schemas.microsoft.com/office/drawing/2014/main" val="20003"/>
                        </a:ext>
                      </a:extLst>
                    </a:gridCol>
                    <a:gridCol w="1218794">
                      <a:extLst>
                        <a:ext uri="{9D8B030D-6E8A-4147-A177-3AD203B41FA5}">
                          <a16:colId xmlns:a16="http://schemas.microsoft.com/office/drawing/2014/main" val="20004"/>
                        </a:ext>
                      </a:extLst>
                    </a:gridCol>
                    <a:gridCol w="1217330">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i="1" dirty="0" smtClean="0">
                                    <a:effectLst/>
                                    <a:latin typeface="Cambria Math"/>
                                  </a:rPr>
                                  <m:t>𝐾</m:t>
                                </m:r>
                                <m:r>
                                  <a:rPr lang="en-US" sz="2000" b="0" i="1" dirty="0" smtClean="0">
                                    <a:effectLst/>
                                    <a:latin typeface="Cambria Math"/>
                                  </a:rPr>
                                  <m:t>(</m:t>
                                </m:r>
                                <m:r>
                                  <a:rPr lang="en-US" sz="2000" i="1" dirty="0" err="1" smtClean="0">
                                    <a:effectLst/>
                                    <a:latin typeface="Cambria Math"/>
                                  </a:rPr>
                                  <m:t>𝑖</m:t>
                                </m:r>
                                <m:r>
                                  <a:rPr lang="en-US" sz="2000" i="1" dirty="0" err="1" smtClean="0">
                                    <a:effectLst/>
                                    <a:latin typeface="Cambria Math"/>
                                  </a:rPr>
                                  <m:t>,</m:t>
                                </m:r>
                                <m:r>
                                  <a:rPr lang="en-US" sz="2000" i="1" dirty="0" err="1" smtClean="0">
                                    <a:effectLst/>
                                    <a:latin typeface="Cambria Math"/>
                                  </a:rPr>
                                  <m:t>𝑗</m:t>
                                </m:r>
                                <m:r>
                                  <a:rPr lang="en-US" sz="2000" b="0" i="1" dirty="0" smtClean="0">
                                    <a:effectLst/>
                                    <a:latin typeface="Cambria Math"/>
                                  </a:rPr>
                                  <m:t>)</m:t>
                                </m:r>
                              </m:oMath>
                            </m:oMathPara>
                          </a14:m>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5</a:t>
                          </a:r>
                          <a:endParaRPr lang="en-US" sz="2000" dirty="0">
                            <a:effectLst/>
                            <a:latin typeface="Times New Roman"/>
                            <a:ea typeface="Times New Roman"/>
                          </a:endParaRPr>
                        </a:p>
                      </a:txBody>
                      <a:tcPr marL="68580" marR="68580" marT="0" marB="0">
                        <a:solidFill>
                          <a:srgbClr val="FFC000"/>
                        </a:solidFill>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8037286"/>
                  </p:ext>
                </p:extLst>
              </p:nvPr>
            </p:nvGraphicFramePr>
            <p:xfrm>
              <a:off x="838200" y="1828800"/>
              <a:ext cx="7315689" cy="1828800"/>
            </p:xfrm>
            <a:graphic>
              <a:graphicData uri="http://schemas.openxmlformats.org/drawingml/2006/table">
                <a:tbl>
                  <a:tblPr>
                    <a:tableStyleId>{5C22544A-7EE6-4342-B048-85BDC9FD1C3A}</a:tableStyleId>
                  </a:tblPr>
                  <a:tblGrid>
                    <a:gridCol w="1220257"/>
                    <a:gridCol w="1220257"/>
                    <a:gridCol w="1220257"/>
                    <a:gridCol w="1218794"/>
                    <a:gridCol w="1218794"/>
                    <a:gridCol w="1217330"/>
                  </a:tblGrid>
                  <a:tr h="304800">
                    <a:tc>
                      <a:txBody>
                        <a:bodyPr/>
                        <a:lstStyle/>
                        <a:p>
                          <a:endParaRPr lang="en-US"/>
                        </a:p>
                      </a:txBody>
                      <a:tcPr marL="68580" marR="68580" marT="0" marB="0">
                        <a:blipFill rotWithShape="1">
                          <a:blip r:embed="rId2"/>
                          <a:stretch>
                            <a:fillRect l="-500" t="-26000" r="-500000" b="-548000"/>
                          </a:stretch>
                        </a:blip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2</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5</a:t>
                          </a:r>
                          <a:endParaRPr lang="en-US" sz="2000" dirty="0">
                            <a:effectLst/>
                            <a:latin typeface="Times New Roman"/>
                            <a:ea typeface="Times New Roman"/>
                          </a:endParaRPr>
                        </a:p>
                      </a:txBody>
                      <a:tcPr marL="68580" marR="68580" marT="0" marB="0">
                        <a:solidFill>
                          <a:srgbClr val="FFC000"/>
                        </a:solidFill>
                      </a:tcPr>
                    </a:tc>
                  </a:tr>
                  <a:tr h="304800">
                    <a:tc>
                      <a:txBody>
                        <a:bodyPr/>
                        <a:lstStyle/>
                        <a:p>
                          <a:pPr marL="0" marR="0" algn="ctr">
                            <a:spcBef>
                              <a:spcPts val="0"/>
                            </a:spcBef>
                            <a:spcAft>
                              <a:spcPts val="0"/>
                            </a:spcAft>
                          </a:pPr>
                          <a:r>
                            <a:rPr lang="en-US" sz="2000" dirty="0">
                              <a:effectLst/>
                            </a:rPr>
                            <a:t>6</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tc>
                  </a:tr>
                  <a:tr h="304800">
                    <a:tc>
                      <a:txBody>
                        <a:bodyPr/>
                        <a:lstStyle/>
                        <a:p>
                          <a:pPr marL="0" marR="0" algn="ctr">
                            <a:spcBef>
                              <a:spcPts val="0"/>
                            </a:spcBef>
                            <a:spcAft>
                              <a:spcPts val="0"/>
                            </a:spcAft>
                          </a:pPr>
                          <a:r>
                            <a:rPr lang="en-US" sz="2000">
                              <a:effectLst/>
                            </a:rPr>
                            <a:t>5</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04800">
                    <a:tc>
                      <a:txBody>
                        <a:bodyPr/>
                        <a:lstStyle/>
                        <a:p>
                          <a:pPr marL="0" marR="0" algn="ctr">
                            <a:spcBef>
                              <a:spcPts val="0"/>
                            </a:spcBef>
                            <a:spcAft>
                              <a:spcPts val="0"/>
                            </a:spcAft>
                          </a:pPr>
                          <a:r>
                            <a:rPr lang="en-US" sz="2000">
                              <a:effectLst/>
                            </a:rPr>
                            <a:t>4</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3</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04800">
                    <a:tc>
                      <a:txBody>
                        <a:bodyPr/>
                        <a:lstStyle/>
                        <a:p>
                          <a:pPr marL="0" marR="0" algn="ctr">
                            <a:spcBef>
                              <a:spcPts val="0"/>
                            </a:spcBef>
                            <a:spcAft>
                              <a:spcPts val="0"/>
                            </a:spcAft>
                          </a:pPr>
                          <a:r>
                            <a:rPr lang="en-US" sz="2000">
                              <a:effectLst/>
                            </a:rPr>
                            <a:t>3</a:t>
                          </a:r>
                          <a:endParaRPr lang="en-US" sz="200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a:effectLst/>
                            </a:rPr>
                            <a:t> </a:t>
                          </a:r>
                          <a:endParaRPr lang="en-US" sz="2000">
                            <a:effectLst/>
                            <a:latin typeface="Times New Roman"/>
                            <a:ea typeface="Times New Roman"/>
                          </a:endParaRPr>
                        </a:p>
                      </a:txBody>
                      <a:tcPr marL="68580" marR="68580" marT="0" marB="0"/>
                    </a:tc>
                  </a:tr>
                  <a:tr h="304800">
                    <a:tc>
                      <a:txBody>
                        <a:bodyPr/>
                        <a:lstStyle/>
                        <a:p>
                          <a:pPr marL="0" marR="0" algn="ctr">
                            <a:spcBef>
                              <a:spcPts val="0"/>
                            </a:spcBef>
                            <a:spcAft>
                              <a:spcPts val="0"/>
                            </a:spcAft>
                          </a:pPr>
                          <a:r>
                            <a:rPr lang="en-US" sz="2000" dirty="0">
                              <a:effectLst/>
                            </a:rPr>
                            <a:t>2</a:t>
                          </a:r>
                          <a:endParaRPr lang="en-US" sz="2000" dirty="0">
                            <a:effectLst/>
                            <a:latin typeface="Times New Roman"/>
                            <a:ea typeface="Times New Roman"/>
                          </a:endParaRPr>
                        </a:p>
                      </a:txBody>
                      <a:tcPr marL="68580" marR="68580" marT="0" marB="0">
                        <a:solidFill>
                          <a:srgbClr val="FFC000"/>
                        </a:solidFill>
                      </a:tcPr>
                    </a:tc>
                    <a:tc>
                      <a:txBody>
                        <a:bodyPr/>
                        <a:lstStyle/>
                        <a:p>
                          <a:pPr marL="0" marR="0" algn="ctr">
                            <a:spcBef>
                              <a:spcPts val="0"/>
                            </a:spcBef>
                            <a:spcAft>
                              <a:spcPts val="0"/>
                            </a:spcAft>
                          </a:pPr>
                          <a:r>
                            <a:rPr lang="en-US" sz="2000">
                              <a:effectLst/>
                            </a:rPr>
                            <a:t>1</a:t>
                          </a:r>
                          <a:endParaRPr lang="en-US" sz="200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2000" dirty="0">
                              <a:effectLst/>
                            </a:rPr>
                            <a:t> </a:t>
                          </a:r>
                          <a:endParaRPr lang="en-US" sz="2000" dirty="0">
                            <a:effectLst/>
                            <a:latin typeface="Times New Roman"/>
                            <a:ea typeface="Times New Roman"/>
                          </a:endParaRPr>
                        </a:p>
                      </a:txBody>
                      <a:tcPr marL="68580" marR="68580" marT="0" marB="0"/>
                    </a:tc>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762000" y="3733800"/>
                <a:ext cx="7315200" cy="1631216"/>
              </a:xfrm>
              <a:prstGeom prst="rect">
                <a:avLst/>
              </a:prstGeom>
              <a:solidFill>
                <a:schemeClr val="bg1">
                  <a:lumMod val="85000"/>
                </a:schemeClr>
              </a:solidFill>
            </p:spPr>
            <p:txBody>
              <a:bodyPr wrap="square">
                <a:spAutoFit/>
              </a:bodyPr>
              <a:lstStyle/>
              <a:p>
                <a:pPr algn="l"/>
                <a:r>
                  <a:rPr lang="en-US" sz="2000" dirty="0"/>
                  <a:t>Matrix Chain Multiply(</a:t>
                </a:r>
                <a14:m>
                  <m:oMath xmlns:m="http://schemas.openxmlformats.org/officeDocument/2006/math">
                    <m:r>
                      <a:rPr lang="en-US" sz="2000" i="1" dirty="0" smtClean="0">
                        <a:latin typeface="Cambria Math"/>
                      </a:rPr>
                      <m:t>𝐴</m:t>
                    </m:r>
                    <m:r>
                      <a:rPr lang="en-US" sz="2000" i="1" dirty="0" smtClean="0">
                        <a:latin typeface="Cambria Math"/>
                      </a:rPr>
                      <m:t>,</m:t>
                    </m:r>
                    <m:r>
                      <a:rPr lang="en-US" sz="2000" i="1" dirty="0" smtClean="0">
                        <a:latin typeface="Cambria Math"/>
                      </a:rPr>
                      <m:t>𝐾</m:t>
                    </m:r>
                    <m:r>
                      <a:rPr lang="en-US" sz="2000" i="1" dirty="0" smtClean="0">
                        <a:latin typeface="Cambria Math"/>
                      </a:rPr>
                      <m:t>,</m:t>
                    </m:r>
                    <m:r>
                      <a:rPr lang="en-US" sz="2000" i="1" dirty="0" smtClean="0">
                        <a:latin typeface="Cambria Math"/>
                      </a:rPr>
                      <m:t>𝑖</m:t>
                    </m:r>
                    <m:r>
                      <a:rPr lang="en-US" sz="2000" i="1" dirty="0" smtClean="0">
                        <a:latin typeface="Cambria Math"/>
                      </a:rPr>
                      <m:t>,</m:t>
                    </m:r>
                    <m:r>
                      <a:rPr lang="en-US" sz="2000" i="1" dirty="0" smtClean="0">
                        <a:latin typeface="Cambria Math"/>
                      </a:rPr>
                      <m:t>𝑗</m:t>
                    </m:r>
                  </m:oMath>
                </a14:m>
                <a:r>
                  <a:rPr lang="en-US" sz="2000" dirty="0"/>
                  <a:t>)</a:t>
                </a:r>
              </a:p>
              <a:p>
                <a:pPr algn="l"/>
                <a:r>
                  <a:rPr lang="en-US" sz="2000" dirty="0"/>
                  <a:t>If j &gt; </a:t>
                </a:r>
                <a:r>
                  <a:rPr lang="en-US" sz="2000" dirty="0" err="1"/>
                  <a:t>i</a:t>
                </a:r>
                <a:r>
                  <a:rPr lang="en-US" sz="2000" dirty="0"/>
                  <a:t> Then</a:t>
                </a:r>
              </a:p>
              <a:p>
                <a:pPr algn="l"/>
                <a:r>
                  <a:rPr lang="en-US" sz="2000" dirty="0"/>
                  <a:t>	</a:t>
                </a:r>
                <a14:m>
                  <m:oMath xmlns:m="http://schemas.openxmlformats.org/officeDocument/2006/math">
                    <m:r>
                      <a:rPr lang="en-US" sz="2000" i="1" dirty="0" smtClean="0">
                        <a:latin typeface="Cambria Math"/>
                      </a:rPr>
                      <m:t>𝑋</m:t>
                    </m:r>
                  </m:oMath>
                </a14:m>
                <a:r>
                  <a:rPr lang="en-US" sz="2000" dirty="0"/>
                  <a:t> = Matrix Chain Multiply(</a:t>
                </a:r>
                <a14:m>
                  <m:oMath xmlns:m="http://schemas.openxmlformats.org/officeDocument/2006/math">
                    <m:r>
                      <a:rPr lang="en-US" sz="2000" i="1" dirty="0" smtClean="0">
                        <a:latin typeface="Cambria Math"/>
                      </a:rPr>
                      <m:t>𝐴</m:t>
                    </m:r>
                    <m:r>
                      <a:rPr lang="en-US" sz="2000" i="1" dirty="0" smtClean="0">
                        <a:latin typeface="Cambria Math"/>
                      </a:rPr>
                      <m:t>,</m:t>
                    </m:r>
                    <m:r>
                      <a:rPr lang="en-US" sz="2000" i="1" dirty="0" smtClean="0">
                        <a:latin typeface="Cambria Math"/>
                      </a:rPr>
                      <m:t>𝐾</m:t>
                    </m:r>
                    <m:r>
                      <a:rPr lang="en-US" sz="2000" i="1" dirty="0" smtClean="0">
                        <a:latin typeface="Cambria Math"/>
                      </a:rPr>
                      <m:t>,</m:t>
                    </m:r>
                    <m:r>
                      <a:rPr lang="en-US" sz="2000" i="1" dirty="0" smtClean="0">
                        <a:latin typeface="Cambria Math"/>
                      </a:rPr>
                      <m:t>𝑖</m:t>
                    </m:r>
                    <m:r>
                      <a:rPr lang="en-US" sz="2000" i="1" dirty="0" smtClean="0">
                        <a:latin typeface="Cambria Math"/>
                      </a:rPr>
                      <m:t>,</m:t>
                    </m:r>
                    <m:r>
                      <a:rPr lang="en-US" sz="2000" i="1" dirty="0" smtClean="0">
                        <a:latin typeface="Cambria Math"/>
                      </a:rPr>
                      <m:t>𝐾</m:t>
                    </m:r>
                    <m:r>
                      <a:rPr lang="en-US" sz="2000" i="1" dirty="0" smtClean="0">
                        <a:latin typeface="Cambria Math"/>
                      </a:rPr>
                      <m:t>[</m:t>
                    </m:r>
                    <m:r>
                      <a:rPr lang="en-US" sz="2000" i="1" dirty="0" err="1" smtClean="0">
                        <a:latin typeface="Cambria Math"/>
                      </a:rPr>
                      <m:t>𝑖</m:t>
                    </m:r>
                    <m:r>
                      <a:rPr lang="en-US" sz="2000" i="1" dirty="0" err="1" smtClean="0">
                        <a:latin typeface="Cambria Math"/>
                      </a:rPr>
                      <m:t>,</m:t>
                    </m:r>
                    <m:r>
                      <a:rPr lang="en-US" sz="2000" i="1" dirty="0" err="1" smtClean="0">
                        <a:latin typeface="Cambria Math"/>
                      </a:rPr>
                      <m:t>𝑗</m:t>
                    </m:r>
                    <m:r>
                      <a:rPr lang="en-US" sz="2000" i="1" dirty="0" smtClean="0">
                        <a:latin typeface="Cambria Math"/>
                      </a:rPr>
                      <m:t>]</m:t>
                    </m:r>
                  </m:oMath>
                </a14:m>
                <a:r>
                  <a:rPr lang="en-US" sz="2000" dirty="0"/>
                  <a:t>)</a:t>
                </a:r>
              </a:p>
              <a:p>
                <a:pPr algn="l"/>
                <a:r>
                  <a:rPr lang="en-US" sz="2000" dirty="0"/>
                  <a:t>	</a:t>
                </a:r>
                <a14:m>
                  <m:oMath xmlns:m="http://schemas.openxmlformats.org/officeDocument/2006/math">
                    <m:r>
                      <a:rPr lang="en-US" sz="2000" i="1" dirty="0" smtClean="0">
                        <a:latin typeface="Cambria Math"/>
                      </a:rPr>
                      <m:t>𝑌</m:t>
                    </m:r>
                  </m:oMath>
                </a14:m>
                <a:r>
                  <a:rPr lang="en-US" sz="2000" dirty="0"/>
                  <a:t> = Matrix Chain Multiply(</a:t>
                </a:r>
                <a14:m>
                  <m:oMath xmlns:m="http://schemas.openxmlformats.org/officeDocument/2006/math">
                    <m:r>
                      <a:rPr lang="en-US" sz="2000" i="1" dirty="0" smtClean="0">
                        <a:latin typeface="Cambria Math"/>
                      </a:rPr>
                      <m:t>𝐴</m:t>
                    </m:r>
                    <m:r>
                      <a:rPr lang="en-US" sz="2000" i="1" dirty="0" smtClean="0">
                        <a:latin typeface="Cambria Math"/>
                      </a:rPr>
                      <m:t>,</m:t>
                    </m:r>
                    <m:r>
                      <a:rPr lang="en-US" sz="2000" i="1" dirty="0" smtClean="0">
                        <a:latin typeface="Cambria Math"/>
                      </a:rPr>
                      <m:t>𝑆</m:t>
                    </m:r>
                    <m:r>
                      <a:rPr lang="en-US" sz="2000" i="1" dirty="0" smtClean="0">
                        <a:latin typeface="Cambria Math"/>
                      </a:rPr>
                      <m:t>,</m:t>
                    </m:r>
                    <m:r>
                      <a:rPr lang="en-US" sz="2000" b="0" i="1" dirty="0" smtClean="0">
                        <a:latin typeface="Cambria Math"/>
                      </a:rPr>
                      <m:t>𝐾</m:t>
                    </m:r>
                    <m:r>
                      <a:rPr lang="en-US" sz="2000" i="1" dirty="0" smtClean="0">
                        <a:latin typeface="Cambria Math"/>
                      </a:rPr>
                      <m:t>[</m:t>
                    </m:r>
                    <m:r>
                      <a:rPr lang="en-US" sz="2000" b="0" i="1" dirty="0" smtClean="0">
                        <a:latin typeface="Cambria Math"/>
                      </a:rPr>
                      <m:t>𝑖</m:t>
                    </m:r>
                    <m:r>
                      <a:rPr lang="en-US" sz="2000" i="1" dirty="0" smtClean="0">
                        <a:latin typeface="Cambria Math"/>
                      </a:rPr>
                      <m:t>,</m:t>
                    </m:r>
                    <m:r>
                      <a:rPr lang="en-US" sz="2000" b="0" i="1" dirty="0" smtClean="0">
                        <a:latin typeface="Cambria Math"/>
                      </a:rPr>
                      <m:t>𝑗</m:t>
                    </m:r>
                    <m:r>
                      <a:rPr lang="en-US" sz="2000" i="1" dirty="0" smtClean="0">
                        <a:latin typeface="Cambria Math"/>
                      </a:rPr>
                      <m:t>]+1,</m:t>
                    </m:r>
                    <m:r>
                      <a:rPr lang="en-US" sz="2000" b="0" i="1" dirty="0" smtClean="0">
                        <a:latin typeface="Cambria Math"/>
                      </a:rPr>
                      <m:t>𝑗</m:t>
                    </m:r>
                  </m:oMath>
                </a14:m>
                <a:r>
                  <a:rPr lang="en-US" sz="2000" dirty="0"/>
                  <a:t>)</a:t>
                </a:r>
              </a:p>
              <a:p>
                <a:pPr algn="l"/>
                <a:r>
                  <a:rPr lang="en-US" sz="2000" dirty="0"/>
                  <a:t>	Matrix-Multiplication(</a:t>
                </a:r>
                <a14:m>
                  <m:oMath xmlns:m="http://schemas.openxmlformats.org/officeDocument/2006/math">
                    <m:r>
                      <a:rPr lang="en-US" sz="2000" i="1" dirty="0" smtClean="0">
                        <a:latin typeface="Cambria Math"/>
                      </a:rPr>
                      <m:t>𝑋</m:t>
                    </m:r>
                    <m:r>
                      <a:rPr lang="en-US" sz="2000" i="1" dirty="0" smtClean="0">
                        <a:latin typeface="Cambria Math"/>
                      </a:rPr>
                      <m:t>,</m:t>
                    </m:r>
                    <m:r>
                      <a:rPr lang="en-US" sz="2000" i="1" dirty="0" smtClean="0">
                        <a:latin typeface="Cambria Math"/>
                      </a:rPr>
                      <m:t>𝑌</m:t>
                    </m:r>
                  </m:oMath>
                </a14:m>
                <a:r>
                  <a:rPr lang="en-US" sz="20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762000" y="3733800"/>
                <a:ext cx="7315200" cy="1631216"/>
              </a:xfrm>
              <a:prstGeom prst="rect">
                <a:avLst/>
              </a:prstGeom>
              <a:blipFill rotWithShape="1">
                <a:blip r:embed="rId3"/>
                <a:stretch>
                  <a:fillRect l="-833" t="-1498" b="-5993"/>
                </a:stretch>
              </a:blipFill>
            </p:spPr>
            <p:txBody>
              <a:bodyPr/>
              <a:lstStyle/>
              <a:p>
                <a:r>
                  <a:rPr lang="en-US">
                    <a:noFill/>
                  </a:rPr>
                  <a:t> </a:t>
                </a:r>
              </a:p>
            </p:txBody>
          </p:sp>
        </mc:Fallback>
      </mc:AlternateContent>
      <p:sp>
        <p:nvSpPr>
          <p:cNvPr id="6" name="Rectangle 5"/>
          <p:cNvSpPr/>
          <p:nvPr/>
        </p:nvSpPr>
        <p:spPr>
          <a:xfrm>
            <a:off x="762000" y="5441216"/>
            <a:ext cx="7315200" cy="707886"/>
          </a:xfrm>
          <a:prstGeom prst="rect">
            <a:avLst/>
          </a:prstGeom>
          <a:solidFill>
            <a:srgbClr val="FF0000"/>
          </a:solidFill>
        </p:spPr>
        <p:txBody>
          <a:bodyPr wrap="square">
            <a:spAutoFit/>
          </a:bodyPr>
          <a:lstStyle/>
          <a:p>
            <a:pPr algn="l"/>
            <a:r>
              <a:rPr lang="en-US" sz="2000" dirty="0"/>
              <a:t>The results of Matrix Chain Multiply(A,K,1,6) example above is ((A</a:t>
            </a:r>
            <a:r>
              <a:rPr lang="en-US" sz="2000" baseline="-25000" dirty="0"/>
              <a:t>1</a:t>
            </a:r>
            <a:r>
              <a:rPr lang="en-US" sz="2000" dirty="0"/>
              <a:t>(A</a:t>
            </a:r>
            <a:r>
              <a:rPr lang="en-US" sz="2000" baseline="-25000" dirty="0"/>
              <a:t>2</a:t>
            </a:r>
            <a:r>
              <a:rPr lang="en-US" sz="2000" dirty="0"/>
              <a:t>A</a:t>
            </a:r>
            <a:r>
              <a:rPr lang="en-US" sz="2000" baseline="-25000" dirty="0"/>
              <a:t>3</a:t>
            </a:r>
            <a:r>
              <a:rPr lang="en-US" sz="2000" dirty="0"/>
              <a:t>))((A</a:t>
            </a:r>
            <a:r>
              <a:rPr lang="en-US" sz="2000" baseline="-25000" dirty="0"/>
              <a:t>4</a:t>
            </a:r>
            <a:r>
              <a:rPr lang="en-US" sz="2000" dirty="0"/>
              <a:t>A</a:t>
            </a:r>
            <a:r>
              <a:rPr lang="en-US" sz="2000" baseline="-25000" dirty="0"/>
              <a:t>5</a:t>
            </a:r>
            <a:r>
              <a:rPr lang="en-US" sz="2000" dirty="0"/>
              <a:t>)A</a:t>
            </a:r>
            <a:r>
              <a:rPr lang="en-US" sz="2000" baseline="-25000" dirty="0"/>
              <a:t>6</a:t>
            </a:r>
            <a:r>
              <a:rPr lang="en-US" sz="2000" dirty="0"/>
              <a:t>))</a:t>
            </a:r>
          </a:p>
        </p:txBody>
      </p:sp>
    </p:spTree>
    <p:extLst>
      <p:ext uri="{BB962C8B-B14F-4D97-AF65-F5344CB8AC3E}">
        <p14:creationId xmlns:p14="http://schemas.microsoft.com/office/powerpoint/2010/main" val="35322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Introduction</a:t>
            </a:r>
          </a:p>
        </p:txBody>
      </p:sp>
      <p:sp>
        <p:nvSpPr>
          <p:cNvPr id="8" name="Rectangle 7"/>
          <p:cNvSpPr/>
          <p:nvPr/>
        </p:nvSpPr>
        <p:spPr>
          <a:xfrm>
            <a:off x="368300" y="1752600"/>
            <a:ext cx="8382000" cy="4524315"/>
          </a:xfrm>
          <a:prstGeom prst="rect">
            <a:avLst/>
          </a:prstGeom>
        </p:spPr>
        <p:txBody>
          <a:bodyPr wrap="square">
            <a:spAutoFit/>
          </a:bodyPr>
          <a:lstStyle/>
          <a:p>
            <a:pPr algn="just"/>
            <a:r>
              <a:rPr lang="en-US" sz="2400" i="1" dirty="0"/>
              <a:t>Dynamic programming </a:t>
            </a:r>
            <a:r>
              <a:rPr lang="en-US" sz="2400" dirty="0"/>
              <a:t>is a very powerful algorithmic paradigm in which a problem is solved by identifying a collection of sub-problems and tackling them one by one, smallest first. Using the answers to small problems to help figure out larger ones, until the whole lot of them is solved.</a:t>
            </a:r>
          </a:p>
          <a:p>
            <a:pPr algn="just"/>
            <a:endParaRPr lang="en-US" sz="2400" dirty="0"/>
          </a:p>
          <a:p>
            <a:pPr algn="just"/>
            <a:r>
              <a:rPr lang="en-US" sz="2400" dirty="0"/>
              <a:t>In dynamic programming, Its nodes are the sub-problems we define, and its edges are the dependencies between the sub-problems. If to solve sub-problem B we need the answer to sub-problem A, then there is a (conceptual) edge</a:t>
            </a:r>
          </a:p>
          <a:p>
            <a:pPr algn="just"/>
            <a:r>
              <a:rPr lang="en-US" sz="2400" dirty="0"/>
              <a:t>from A to B. In this case, A is thought of as a smaller sub-problem than B. </a:t>
            </a:r>
          </a:p>
        </p:txBody>
      </p:sp>
    </p:spTree>
    <p:extLst>
      <p:ext uri="{BB962C8B-B14F-4D97-AF65-F5344CB8AC3E}">
        <p14:creationId xmlns:p14="http://schemas.microsoft.com/office/powerpoint/2010/main" val="106345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Example 01</a:t>
            </a:r>
          </a:p>
        </p:txBody>
      </p:sp>
      <mc:AlternateContent xmlns:mc="http://schemas.openxmlformats.org/markup-compatibility/2006" xmlns:a14="http://schemas.microsoft.com/office/drawing/2010/main">
        <mc:Choice Requires="a14">
          <p:sp>
            <p:nvSpPr>
              <p:cNvPr id="6" name="TextBox 5"/>
              <p:cNvSpPr txBox="1"/>
              <p:nvPr/>
            </p:nvSpPr>
            <p:spPr>
              <a:xfrm>
                <a:off x="304800" y="1905000"/>
                <a:ext cx="8458200" cy="3081549"/>
              </a:xfrm>
              <a:prstGeom prst="rect">
                <a:avLst/>
              </a:prstGeom>
              <a:noFill/>
            </p:spPr>
            <p:txBody>
              <a:bodyPr wrap="square" rtlCol="0">
                <a:spAutoFit/>
              </a:bodyPr>
              <a:lstStyle/>
              <a:p>
                <a:pPr algn="just"/>
                <a:r>
                  <a:rPr lang="en-US" sz="2400" dirty="0"/>
                  <a:t>In the longest increasing subsequence problem, the input is a sequence of numbers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1</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2</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3</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𝑛</m:t>
                        </m:r>
                      </m:sub>
                    </m:sSub>
                    <m:r>
                      <a:rPr lang="en-US" sz="2400" b="0" i="1" smtClean="0">
                        <a:latin typeface="Cambria Math"/>
                      </a:rPr>
                      <m:t>.</m:t>
                    </m:r>
                  </m:oMath>
                </a14:m>
                <a:r>
                  <a:rPr lang="en-US" sz="2400" dirty="0"/>
                  <a:t> A subsequence is any subset of these numbers taken in order of the form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𝑎</m:t>
                        </m:r>
                      </m:e>
                      <m:sub>
                        <m:sSub>
                          <m:sSubPr>
                            <m:ctrlPr>
                              <a:rPr lang="en-US"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1</m:t>
                            </m:r>
                          </m:sub>
                        </m:sSub>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𝑎</m:t>
                        </m:r>
                      </m:e>
                      <m:sub>
                        <m:sSub>
                          <m:sSubPr>
                            <m:ctrlPr>
                              <a:rPr lang="en-US"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2</m:t>
                            </m:r>
                          </m:sub>
                        </m:sSub>
                        <m:r>
                          <a:rPr lang="en-US" sz="2400" b="0" i="1" smtClean="0">
                            <a:latin typeface="Cambria Math"/>
                          </a:rPr>
                          <m:t>,…,</m:t>
                        </m:r>
                      </m:sub>
                    </m:sSub>
                    <m:sSub>
                      <m:sSubPr>
                        <m:ctrlPr>
                          <a:rPr lang="en-US" sz="2400" i="1" smtClean="0">
                            <a:latin typeface="Cambria Math" panose="02040503050406030204" pitchFamily="18" charset="0"/>
                          </a:rPr>
                        </m:ctrlPr>
                      </m:sSubPr>
                      <m:e>
                        <m:r>
                          <a:rPr lang="en-US" sz="2400" b="0" i="1" smtClean="0">
                            <a:latin typeface="Cambria Math"/>
                          </a:rPr>
                          <m:t>𝑎</m:t>
                        </m:r>
                      </m:e>
                      <m:sub>
                        <m:sSub>
                          <m:sSubPr>
                            <m:ctrlPr>
                              <a:rPr lang="en-US" sz="2400" i="1" smtClean="0">
                                <a:latin typeface="Cambria Math" panose="02040503050406030204" pitchFamily="18" charset="0"/>
                              </a:rPr>
                            </m:ctrlPr>
                          </m:sSubPr>
                          <m:e>
                            <m:r>
                              <a:rPr lang="en-US" sz="2400" b="0" i="1" smtClean="0">
                                <a:latin typeface="Cambria Math"/>
                              </a:rPr>
                              <m:t>𝑖</m:t>
                            </m:r>
                          </m:e>
                          <m:sub>
                            <m:r>
                              <a:rPr lang="en-US" sz="2400" b="0" i="1" smtClean="0">
                                <a:latin typeface="Cambria Math"/>
                              </a:rPr>
                              <m:t>𝑘</m:t>
                            </m:r>
                          </m:sub>
                        </m:sSub>
                      </m:sub>
                    </m:sSub>
                  </m:oMath>
                </a14:m>
                <a:r>
                  <a:rPr lang="en-US" sz="2400" dirty="0"/>
                  <a:t> where </a:t>
                </a:r>
                <a14:m>
                  <m:oMath xmlns:m="http://schemas.openxmlformats.org/officeDocument/2006/math">
                    <m:r>
                      <a:rPr lang="en-US" sz="2400" b="0" i="1" smtClean="0">
                        <a:latin typeface="Cambria Math"/>
                      </a:rPr>
                      <m:t>1</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𝑖</m:t>
                        </m:r>
                      </m:e>
                      <m:sub>
                        <m:r>
                          <a:rPr lang="en-US" sz="2400" b="0" i="1" smtClean="0">
                            <a:latin typeface="Cambria Math"/>
                            <a:ea typeface="Cambria Math"/>
                          </a:rPr>
                          <m:t>1</m:t>
                        </m:r>
                      </m:sub>
                    </m:sSub>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𝑖</m:t>
                        </m:r>
                      </m:e>
                      <m:sub>
                        <m:r>
                          <a:rPr lang="en-US" sz="2400" b="0" i="1" smtClean="0">
                            <a:latin typeface="Cambria Math"/>
                            <a:ea typeface="Cambria Math"/>
                          </a:rPr>
                          <m:t>2</m:t>
                        </m:r>
                      </m:sub>
                    </m:sSub>
                    <m:r>
                      <a:rPr lang="en-US" sz="2400" b="0" i="1" smtClean="0">
                        <a:latin typeface="Cambria Math"/>
                        <a:ea typeface="Cambria Math"/>
                      </a:rPr>
                      <m:t>&lt;…&lt;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𝑖</m:t>
                        </m:r>
                      </m:e>
                      <m:sub>
                        <m:r>
                          <a:rPr lang="en-US" sz="2400" b="0" i="1" smtClean="0">
                            <a:latin typeface="Cambria Math"/>
                            <a:ea typeface="Cambria Math"/>
                          </a:rPr>
                          <m:t>𝑘</m:t>
                        </m:r>
                      </m:sub>
                    </m:sSub>
                    <m:r>
                      <a:rPr lang="en-US" sz="2400" b="0" i="1" smtClean="0">
                        <a:latin typeface="Cambria Math"/>
                        <a:ea typeface="Cambria Math"/>
                      </a:rPr>
                      <m:t>≤</m:t>
                    </m:r>
                    <m:r>
                      <a:rPr lang="en-US" sz="2400" b="0" i="1" smtClean="0">
                        <a:latin typeface="Cambria Math"/>
                        <a:ea typeface="Cambria Math"/>
                      </a:rPr>
                      <m:t>𝑛</m:t>
                    </m:r>
                  </m:oMath>
                </a14:m>
                <a:r>
                  <a:rPr lang="en-US" sz="2400" dirty="0"/>
                  <a:t> and an increasing subsequence is one in which the numbers are getting strictly larger. The task is to find out the increasing subsequence of greatest length. For instance, the longest increasing subsequence of 5, 2, 8, 6, 3, 6, 9, 7 is 2, 3, 6, 9      </a:t>
                </a:r>
              </a:p>
            </p:txBody>
          </p:sp>
        </mc:Choice>
        <mc:Fallback xmlns="">
          <p:sp>
            <p:nvSpPr>
              <p:cNvPr id="6" name="TextBox 5"/>
              <p:cNvSpPr txBox="1">
                <a:spLocks noRot="1" noChangeAspect="1" noMove="1" noResize="1" noEditPoints="1" noAdjustHandles="1" noChangeArrowheads="1" noChangeShapeType="1" noTextEdit="1"/>
              </p:cNvSpPr>
              <p:nvPr/>
            </p:nvSpPr>
            <p:spPr>
              <a:xfrm>
                <a:off x="304800" y="1905000"/>
                <a:ext cx="8458200" cy="3081549"/>
              </a:xfrm>
              <a:prstGeom prst="rect">
                <a:avLst/>
              </a:prstGeom>
              <a:blipFill rotWithShape="1">
                <a:blip r:embed="rId2"/>
                <a:stretch>
                  <a:fillRect l="-1081" t="-1386" r="-1009" b="-3564"/>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5114925"/>
            <a:ext cx="39243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71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858000" algn="r"/>
              </a:tabLst>
            </a:pPr>
            <a:r>
              <a:rPr lang="en-US" sz="3600" b="1" dirty="0"/>
              <a:t>Solution Example 01</a:t>
            </a:r>
            <a:r>
              <a:rPr lang="en-US" dirty="0"/>
              <a:t> 	(</a:t>
            </a:r>
            <a:r>
              <a:rPr lang="en-US" dirty="0" err="1"/>
              <a:t>cont</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2260720"/>
            <a:ext cx="645815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333431" y="4262681"/>
                <a:ext cx="8505767" cy="1040349"/>
              </a:xfrm>
              <a:prstGeom prst="rect">
                <a:avLst/>
              </a:prstGeom>
              <a:noFill/>
            </p:spPr>
            <p:txBody>
              <a:bodyPr wrap="square" rtlCol="0">
                <a:spAutoFit/>
              </a:bodyPr>
              <a:lstStyle/>
              <a:p>
                <a:pPr algn="l"/>
                <a:r>
                  <a:rPr lang="en-US" sz="2000" dirty="0"/>
                  <a:t>For </a:t>
                </a:r>
                <a14:m>
                  <m:oMath xmlns:m="http://schemas.openxmlformats.org/officeDocument/2006/math">
                    <m:r>
                      <a:rPr lang="en-US" sz="2000" i="1" dirty="0" smtClean="0">
                        <a:latin typeface="Cambria Math"/>
                      </a:rPr>
                      <m:t>𝑗</m:t>
                    </m:r>
                    <m:r>
                      <a:rPr lang="en-US" sz="2000" i="1" dirty="0" smtClean="0">
                        <a:latin typeface="Cambria Math"/>
                      </a:rPr>
                      <m:t> = 1 </m:t>
                    </m:r>
                  </m:oMath>
                </a14:m>
                <a:r>
                  <a:rPr lang="en-US" sz="2000" dirty="0"/>
                  <a:t>to </a:t>
                </a:r>
                <a14:m>
                  <m:oMath xmlns:m="http://schemas.openxmlformats.org/officeDocument/2006/math">
                    <m:r>
                      <a:rPr lang="en-US" sz="2000" i="1" dirty="0" smtClean="0">
                        <a:latin typeface="Cambria Math"/>
                      </a:rPr>
                      <m:t>𝑛</m:t>
                    </m:r>
                  </m:oMath>
                </a14:m>
                <a:endParaRPr lang="en-US" sz="2000" dirty="0"/>
              </a:p>
              <a:p>
                <a:pPr algn="l"/>
                <a:r>
                  <a:rPr lang="en-US" sz="2000" dirty="0"/>
                  <a:t>      </a:t>
                </a:r>
                <a14:m>
                  <m:oMath xmlns:m="http://schemas.openxmlformats.org/officeDocument/2006/math">
                    <m:r>
                      <a:rPr lang="en-US" sz="2000" i="1" dirty="0" smtClean="0">
                        <a:latin typeface="Cambria Math"/>
                      </a:rPr>
                      <m:t>𝐿</m:t>
                    </m:r>
                    <m:d>
                      <m:dPr>
                        <m:ctrlPr>
                          <a:rPr lang="en-US" sz="2000" b="0" i="1" dirty="0" smtClean="0">
                            <a:latin typeface="Cambria Math" panose="02040503050406030204" pitchFamily="18" charset="0"/>
                          </a:rPr>
                        </m:ctrlPr>
                      </m:dPr>
                      <m:e>
                        <m:r>
                          <a:rPr lang="en-US" sz="2000" b="0" i="1" dirty="0" smtClean="0">
                            <a:latin typeface="Cambria Math"/>
                          </a:rPr>
                          <m:t>𝑗</m:t>
                        </m:r>
                      </m:e>
                    </m:d>
                    <m:r>
                      <a:rPr lang="en-US" sz="2000" b="0" i="1" dirty="0" smtClean="0">
                        <a:latin typeface="Cambria Math"/>
                      </a:rPr>
                      <m:t>=1+</m:t>
                    </m:r>
                    <m:func>
                      <m:funcPr>
                        <m:ctrlPr>
                          <a:rPr lang="en-US" sz="2000" b="0" i="1" dirty="0" smtClean="0">
                            <a:latin typeface="Cambria Math" panose="02040503050406030204" pitchFamily="18" charset="0"/>
                          </a:rPr>
                        </m:ctrlPr>
                      </m:funcPr>
                      <m:fName>
                        <m:r>
                          <m:rPr>
                            <m:sty m:val="p"/>
                          </m:rPr>
                          <a:rPr lang="en-US" sz="2000" b="0" i="0" dirty="0" smtClean="0">
                            <a:latin typeface="Cambria Math"/>
                          </a:rPr>
                          <m:t>max</m:t>
                        </m:r>
                      </m:fName>
                      <m:e>
                        <m:d>
                          <m:dPr>
                            <m:begChr m:val="{"/>
                            <m:endChr m:val="}"/>
                            <m:ctrlPr>
                              <a:rPr lang="en-US" sz="2000" b="0" i="1" dirty="0" smtClean="0">
                                <a:latin typeface="Cambria Math" panose="02040503050406030204" pitchFamily="18" charset="0"/>
                              </a:rPr>
                            </m:ctrlPr>
                          </m:dPr>
                          <m:e>
                            <m:r>
                              <a:rPr lang="en-US" sz="2000" b="0" i="1" dirty="0" smtClean="0">
                                <a:latin typeface="Cambria Math"/>
                              </a:rPr>
                              <m:t>𝐿</m:t>
                            </m:r>
                            <m:d>
                              <m:dPr>
                                <m:ctrlPr>
                                  <a:rPr lang="en-US" sz="2000" b="0" i="1" dirty="0" smtClean="0">
                                    <a:latin typeface="Cambria Math" panose="02040503050406030204" pitchFamily="18" charset="0"/>
                                  </a:rPr>
                                </m:ctrlPr>
                              </m:dPr>
                              <m:e>
                                <m:r>
                                  <a:rPr lang="en-US" sz="2000" b="0" i="1" dirty="0" smtClean="0">
                                    <a:latin typeface="Cambria Math"/>
                                  </a:rPr>
                                  <m:t>𝑖</m:t>
                                </m:r>
                              </m:e>
                            </m:d>
                            <m:r>
                              <a:rPr lang="en-US" sz="2000" b="0" i="1" dirty="0" smtClean="0">
                                <a:latin typeface="Cambria Math"/>
                              </a:rPr>
                              <m:t>:</m:t>
                            </m:r>
                            <m:d>
                              <m:dPr>
                                <m:ctrlPr>
                                  <a:rPr lang="en-US" sz="2000" b="0" i="1" dirty="0" smtClean="0">
                                    <a:latin typeface="Cambria Math" panose="02040503050406030204" pitchFamily="18" charset="0"/>
                                  </a:rPr>
                                </m:ctrlPr>
                              </m:dPr>
                              <m:e>
                                <m:r>
                                  <a:rPr lang="en-US" sz="2000" b="0" i="1" dirty="0" smtClean="0">
                                    <a:latin typeface="Cambria Math"/>
                                  </a:rPr>
                                  <m:t>𝑖</m:t>
                                </m:r>
                                <m:r>
                                  <a:rPr lang="en-US" sz="2000" b="0" i="1" dirty="0" smtClean="0">
                                    <a:latin typeface="Cambria Math"/>
                                  </a:rPr>
                                  <m:t>,</m:t>
                                </m:r>
                                <m:r>
                                  <a:rPr lang="en-US" sz="2000" b="0" i="1" dirty="0" smtClean="0">
                                    <a:latin typeface="Cambria Math"/>
                                  </a:rPr>
                                  <m:t>𝑗</m:t>
                                </m:r>
                              </m:e>
                            </m:d>
                            <m:r>
                              <a:rPr lang="en-US" sz="2000" b="0" i="1" dirty="0" smtClean="0">
                                <a:latin typeface="Cambria Math"/>
                                <a:ea typeface="Cambria Math"/>
                              </a:rPr>
                              <m:t>∈</m:t>
                            </m:r>
                            <m:r>
                              <a:rPr lang="en-US" sz="2000" b="0" i="1" dirty="0" smtClean="0">
                                <a:latin typeface="Cambria Math"/>
                                <a:ea typeface="Cambria Math"/>
                              </a:rPr>
                              <m:t>𝐸</m:t>
                            </m:r>
                          </m:e>
                        </m:d>
                      </m:e>
                    </m:func>
                  </m:oMath>
                </a14:m>
                <a:r>
                  <a:rPr lang="en-US" sz="2000" b="0" i="1" dirty="0">
                    <a:latin typeface="Cambria Math"/>
                    <a:ea typeface="Cambria Math"/>
                  </a:rPr>
                  <a:t>          </a:t>
                </a:r>
                <a:r>
                  <a:rPr lang="en-US" sz="2000" dirty="0"/>
                  <a:t>// path length from node i to node j</a:t>
                </a:r>
              </a:p>
              <a:p>
                <a:pPr algn="l"/>
                <a:r>
                  <a:rPr lang="en-US" sz="2000" b="0" dirty="0"/>
                  <a:t>Return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a:rPr>
                          <m:t>𝑚𝑎𝑥</m:t>
                        </m:r>
                      </m:e>
                      <m:sub>
                        <m:r>
                          <a:rPr lang="en-US" sz="2000" b="0" i="1" dirty="0" smtClean="0">
                            <a:latin typeface="Cambria Math"/>
                          </a:rPr>
                          <m:t>𝑗</m:t>
                        </m:r>
                      </m:sub>
                    </m:sSub>
                    <m:r>
                      <a:rPr lang="en-US" sz="2000" b="0" i="1" dirty="0" smtClean="0">
                        <a:latin typeface="Cambria Math"/>
                      </a:rPr>
                      <m:t>𝐿</m:t>
                    </m:r>
                    <m:r>
                      <a:rPr lang="en-US" sz="2000" b="0" i="1" dirty="0" smtClean="0">
                        <a:latin typeface="Cambria Math"/>
                      </a:rPr>
                      <m:t>(</m:t>
                    </m:r>
                    <m:r>
                      <a:rPr lang="en-US" sz="2000" b="0" i="1" dirty="0" smtClean="0">
                        <a:latin typeface="Cambria Math"/>
                      </a:rPr>
                      <m:t>𝑗</m:t>
                    </m:r>
                    <m:r>
                      <a:rPr lang="en-US" sz="2000" b="0" i="1" dirty="0" smtClean="0">
                        <a:latin typeface="Cambria Math"/>
                      </a:rPr>
                      <m:t>) </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33431" y="4262681"/>
                <a:ext cx="8505767" cy="1040349"/>
              </a:xfrm>
              <a:prstGeom prst="rect">
                <a:avLst/>
              </a:prstGeom>
              <a:blipFill rotWithShape="1">
                <a:blip r:embed="rId3"/>
                <a:stretch>
                  <a:fillRect l="-789" t="-2339"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590800" y="5129143"/>
                <a:ext cx="4572000" cy="707886"/>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1</m:t>
                          </m:r>
                        </m:e>
                      </m:d>
                      <m:r>
                        <a:rPr lang="en-US" sz="2000" b="0" i="1" smtClean="0">
                          <a:latin typeface="Cambria Math"/>
                        </a:rPr>
                        <m:t>=1,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2</m:t>
                          </m:r>
                        </m:e>
                      </m:d>
                      <m:r>
                        <a:rPr lang="en-US" sz="2000" b="0" i="1" smtClean="0">
                          <a:latin typeface="Cambria Math"/>
                        </a:rPr>
                        <m:t>=1,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3</m:t>
                          </m:r>
                        </m:e>
                      </m:d>
                      <m:r>
                        <a:rPr lang="en-US" sz="2000" b="0" i="1" smtClean="0">
                          <a:latin typeface="Cambria Math"/>
                        </a:rPr>
                        <m:t>=2,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4</m:t>
                          </m:r>
                        </m:e>
                      </m:d>
                      <m:r>
                        <a:rPr lang="en-US" sz="2000" b="0" i="1" smtClean="0">
                          <a:latin typeface="Cambria Math"/>
                        </a:rPr>
                        <m:t>=2, </m:t>
                      </m:r>
                    </m:oMath>
                  </m:oMathPara>
                </a14:m>
                <a:endParaRPr lang="en-US" sz="2000" b="0" i="1" dirty="0">
                  <a:latin typeface="Cambria Math"/>
                </a:endParaRPr>
              </a:p>
              <a:p>
                <a:pPr algn="just"/>
                <a14:m>
                  <m:oMathPara xmlns:m="http://schemas.openxmlformats.org/officeDocument/2006/math">
                    <m:oMathParaPr>
                      <m:jc m:val="left"/>
                    </m:oMathParaPr>
                    <m:oMath xmlns:m="http://schemas.openxmlformats.org/officeDocument/2006/math">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5</m:t>
                          </m:r>
                        </m:e>
                      </m:d>
                      <m:r>
                        <a:rPr lang="en-US" sz="2000" b="0" i="1" smtClean="0">
                          <a:latin typeface="Cambria Math"/>
                        </a:rPr>
                        <m:t>=2,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6</m:t>
                          </m:r>
                        </m:e>
                      </m:d>
                      <m:r>
                        <a:rPr lang="en-US" sz="2000" b="0" i="1" smtClean="0">
                          <a:latin typeface="Cambria Math"/>
                        </a:rPr>
                        <m:t>=3,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7</m:t>
                          </m:r>
                        </m:e>
                      </m:d>
                      <m:r>
                        <a:rPr lang="en-US" sz="2000" b="0" i="1" smtClean="0">
                          <a:latin typeface="Cambria Math"/>
                        </a:rPr>
                        <m:t>=4, </m:t>
                      </m:r>
                      <m:r>
                        <a:rPr lang="en-US" sz="2000" b="0" i="1" smtClean="0">
                          <a:latin typeface="Cambria Math"/>
                        </a:rPr>
                        <m:t>𝐿</m:t>
                      </m:r>
                      <m:d>
                        <m:dPr>
                          <m:ctrlPr>
                            <a:rPr lang="en-US" sz="2000" b="0" i="1" smtClean="0">
                              <a:latin typeface="Cambria Math" panose="02040503050406030204" pitchFamily="18" charset="0"/>
                            </a:rPr>
                          </m:ctrlPr>
                        </m:dPr>
                        <m:e>
                          <m:r>
                            <a:rPr lang="en-US" sz="2000" b="0" i="1" smtClean="0">
                              <a:latin typeface="Cambria Math"/>
                            </a:rPr>
                            <m:t>8</m:t>
                          </m:r>
                        </m:e>
                      </m:d>
                      <m:r>
                        <a:rPr lang="en-US" sz="2000" b="0" i="1" smtClean="0">
                          <a:latin typeface="Cambria Math"/>
                        </a:rPr>
                        <m:t>=3 </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590800" y="5129143"/>
                <a:ext cx="4572000" cy="707886"/>
              </a:xfrm>
              <a:prstGeom prst="rect">
                <a:avLst/>
              </a:prstGeom>
              <a:blipFill rotWithShape="1">
                <a:blip r:embed="rId4"/>
                <a:stretch>
                  <a:fillRect/>
                </a:stretch>
              </a:blipFill>
            </p:spPr>
            <p:txBody>
              <a:bodyPr/>
              <a:lstStyle/>
              <a:p>
                <a:r>
                  <a:rPr lang="en-US">
                    <a:noFill/>
                  </a:rPr>
                  <a:t> </a:t>
                </a:r>
              </a:p>
            </p:txBody>
          </p:sp>
        </mc:Fallback>
      </mc:AlternateContent>
      <p:sp>
        <p:nvSpPr>
          <p:cNvPr id="11" name="TextBox 10"/>
          <p:cNvSpPr txBox="1"/>
          <p:nvPr/>
        </p:nvSpPr>
        <p:spPr>
          <a:xfrm>
            <a:off x="395784" y="1860610"/>
            <a:ext cx="3475631" cy="400110"/>
          </a:xfrm>
          <a:prstGeom prst="rect">
            <a:avLst/>
          </a:prstGeom>
          <a:noFill/>
        </p:spPr>
        <p:txBody>
          <a:bodyPr wrap="none" rtlCol="0">
            <a:spAutoFit/>
          </a:bodyPr>
          <a:lstStyle/>
          <a:p>
            <a:r>
              <a:rPr lang="en-US" sz="2000" dirty="0"/>
              <a:t>Create path among all nodes</a:t>
            </a:r>
          </a:p>
        </p:txBody>
      </p:sp>
    </p:spTree>
    <p:extLst>
      <p:ext uri="{BB962C8B-B14F-4D97-AF65-F5344CB8AC3E}">
        <p14:creationId xmlns:p14="http://schemas.microsoft.com/office/powerpoint/2010/main" val="15564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858000" algn="r"/>
              </a:tabLst>
            </a:pPr>
            <a:r>
              <a:rPr lang="en-US" sz="3600" b="1" dirty="0"/>
              <a:t>Example 02</a:t>
            </a: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828799"/>
            <a:ext cx="8458201" cy="966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3124200"/>
            <a:ext cx="4868974" cy="144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99" y="4829587"/>
            <a:ext cx="8432802" cy="997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Solving by Repetition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935506"/>
            <a:ext cx="5147707" cy="137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74" y="1791750"/>
            <a:ext cx="2946666" cy="1519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676588430"/>
              </p:ext>
            </p:extLst>
          </p:nvPr>
        </p:nvGraphicFramePr>
        <p:xfrm>
          <a:off x="762000" y="5375965"/>
          <a:ext cx="7315198" cy="874970"/>
        </p:xfrm>
        <a:graphic>
          <a:graphicData uri="http://schemas.openxmlformats.org/drawingml/2006/table">
            <a:tbl>
              <a:tblPr firstRow="1" bandRow="1">
                <a:tableStyleId>{5C22544A-7EE6-4342-B048-85BDC9FD1C3A}</a:tableStyleId>
              </a:tblPr>
              <a:tblGrid>
                <a:gridCol w="842198">
                  <a:extLst>
                    <a:ext uri="{9D8B030D-6E8A-4147-A177-3AD203B41FA5}">
                      <a16:colId xmlns:a16="http://schemas.microsoft.com/office/drawing/2014/main" val="20000"/>
                    </a:ext>
                  </a:extLst>
                </a:gridCol>
                <a:gridCol w="647300">
                  <a:extLst>
                    <a:ext uri="{9D8B030D-6E8A-4147-A177-3AD203B41FA5}">
                      <a16:colId xmlns:a16="http://schemas.microsoft.com/office/drawing/2014/main" val="20001"/>
                    </a:ext>
                  </a:extLst>
                </a:gridCol>
                <a:gridCol w="647300">
                  <a:extLst>
                    <a:ext uri="{9D8B030D-6E8A-4147-A177-3AD203B41FA5}">
                      <a16:colId xmlns:a16="http://schemas.microsoft.com/office/drawing/2014/main" val="20002"/>
                    </a:ext>
                  </a:extLst>
                </a:gridCol>
                <a:gridCol w="647300">
                  <a:extLst>
                    <a:ext uri="{9D8B030D-6E8A-4147-A177-3AD203B41FA5}">
                      <a16:colId xmlns:a16="http://schemas.microsoft.com/office/drawing/2014/main" val="20003"/>
                    </a:ext>
                  </a:extLst>
                </a:gridCol>
                <a:gridCol w="647300">
                  <a:extLst>
                    <a:ext uri="{9D8B030D-6E8A-4147-A177-3AD203B41FA5}">
                      <a16:colId xmlns:a16="http://schemas.microsoft.com/office/drawing/2014/main" val="20004"/>
                    </a:ext>
                  </a:extLst>
                </a:gridCol>
                <a:gridCol w="647300">
                  <a:extLst>
                    <a:ext uri="{9D8B030D-6E8A-4147-A177-3AD203B41FA5}">
                      <a16:colId xmlns:a16="http://schemas.microsoft.com/office/drawing/2014/main" val="20005"/>
                    </a:ext>
                  </a:extLst>
                </a:gridCol>
                <a:gridCol w="647300">
                  <a:extLst>
                    <a:ext uri="{9D8B030D-6E8A-4147-A177-3AD203B41FA5}">
                      <a16:colId xmlns:a16="http://schemas.microsoft.com/office/drawing/2014/main" val="20006"/>
                    </a:ext>
                  </a:extLst>
                </a:gridCol>
                <a:gridCol w="647300">
                  <a:extLst>
                    <a:ext uri="{9D8B030D-6E8A-4147-A177-3AD203B41FA5}">
                      <a16:colId xmlns:a16="http://schemas.microsoft.com/office/drawing/2014/main" val="20007"/>
                    </a:ext>
                  </a:extLst>
                </a:gridCol>
                <a:gridCol w="647300">
                  <a:extLst>
                    <a:ext uri="{9D8B030D-6E8A-4147-A177-3AD203B41FA5}">
                      <a16:colId xmlns:a16="http://schemas.microsoft.com/office/drawing/2014/main" val="20008"/>
                    </a:ext>
                  </a:extLst>
                </a:gridCol>
                <a:gridCol w="647300">
                  <a:extLst>
                    <a:ext uri="{9D8B030D-6E8A-4147-A177-3AD203B41FA5}">
                      <a16:colId xmlns:a16="http://schemas.microsoft.com/office/drawing/2014/main" val="20009"/>
                    </a:ext>
                  </a:extLst>
                </a:gridCol>
                <a:gridCol w="647300">
                  <a:extLst>
                    <a:ext uri="{9D8B030D-6E8A-4147-A177-3AD203B41FA5}">
                      <a16:colId xmlns:a16="http://schemas.microsoft.com/office/drawing/2014/main" val="20010"/>
                    </a:ext>
                  </a:extLst>
                </a:gridCol>
              </a:tblGrid>
              <a:tr h="437485">
                <a:tc>
                  <a:txBody>
                    <a:bodyPr/>
                    <a:lstStyle/>
                    <a:p>
                      <a:pPr algn="ctr"/>
                      <a:r>
                        <a:rPr lang="en-US" dirty="0">
                          <a:solidFill>
                            <a:schemeClr val="tx1"/>
                          </a:solidFill>
                        </a:rPr>
                        <a:t>w</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tc>
                  <a:txBody>
                    <a:bodyPr/>
                    <a:lstStyle/>
                    <a:p>
                      <a:pPr algn="ctr"/>
                      <a:r>
                        <a:rPr lang="en-US" dirty="0">
                          <a:solidFill>
                            <a:schemeClr val="tx1"/>
                          </a:solidFill>
                        </a:rPr>
                        <a:t>9</a:t>
                      </a:r>
                    </a:p>
                  </a:txBody>
                  <a:tcPr/>
                </a:tc>
                <a:tc>
                  <a:txBody>
                    <a:bodyPr/>
                    <a:lstStyle/>
                    <a:p>
                      <a:pPr algn="ctr"/>
                      <a:r>
                        <a:rPr lang="en-US" dirty="0">
                          <a:solidFill>
                            <a:schemeClr val="tx1"/>
                          </a:solidFill>
                        </a:rPr>
                        <a:t>10</a:t>
                      </a:r>
                    </a:p>
                  </a:txBody>
                  <a:tcPr/>
                </a:tc>
                <a:extLst>
                  <a:ext uri="{0D108BD9-81ED-4DB2-BD59-A6C34878D82A}">
                    <a16:rowId xmlns:a16="http://schemas.microsoft.com/office/drawing/2014/main" val="10000"/>
                  </a:ext>
                </a:extLst>
              </a:tr>
              <a:tr h="437485">
                <a:tc>
                  <a:txBody>
                    <a:bodyPr/>
                    <a:lstStyle/>
                    <a:p>
                      <a:pPr algn="ctr"/>
                      <a:r>
                        <a:rPr lang="en-US" dirty="0"/>
                        <a:t>K(w)</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2362200" y="4975855"/>
                <a:ext cx="3881896" cy="400110"/>
              </a:xfrm>
              <a:prstGeom prst="rect">
                <a:avLst/>
              </a:prstGeom>
              <a:noFill/>
            </p:spPr>
            <p:txBody>
              <a:bodyPr wrap="none" rtlCol="0">
                <a:spAutoFit/>
              </a:bodyPr>
              <a:lstStyle/>
              <a:p>
                <a:r>
                  <a:rPr lang="en-US" sz="2000" dirty="0"/>
                  <a:t>Value </a:t>
                </a:r>
                <a14:m>
                  <m:oMath xmlns:m="http://schemas.openxmlformats.org/officeDocument/2006/math">
                    <m:r>
                      <a:rPr lang="en-US" sz="2000" b="0" i="1" smtClean="0">
                        <a:latin typeface="Cambria Math"/>
                      </a:rPr>
                      <m:t>𝐾</m:t>
                    </m:r>
                    <m:d>
                      <m:dPr>
                        <m:ctrlPr>
                          <a:rPr lang="en-US" sz="2000" b="0" i="1" smtClean="0">
                            <a:latin typeface="Cambria Math" panose="02040503050406030204" pitchFamily="18" charset="0"/>
                          </a:rPr>
                        </m:ctrlPr>
                      </m:dPr>
                      <m:e>
                        <m:r>
                          <a:rPr lang="en-US" sz="2000" b="0" i="1" smtClean="0">
                            <a:latin typeface="Cambria Math"/>
                          </a:rPr>
                          <m:t>𝑤</m:t>
                        </m:r>
                      </m:e>
                    </m:d>
                    <m:r>
                      <a:rPr lang="en-US" sz="2000" b="0" i="1" smtClean="0">
                        <a:latin typeface="Cambria Math"/>
                      </a:rPr>
                      <m:t> </m:t>
                    </m:r>
                  </m:oMath>
                </a14:m>
                <a:r>
                  <a:rPr lang="en-US" sz="2000" dirty="0"/>
                  <a:t>as function of weight</a:t>
                </a:r>
              </a:p>
            </p:txBody>
          </p:sp>
        </mc:Choice>
        <mc:Fallback xmlns="">
          <p:sp>
            <p:nvSpPr>
              <p:cNvPr id="11" name="TextBox 10"/>
              <p:cNvSpPr txBox="1">
                <a:spLocks noRot="1" noChangeAspect="1" noMove="1" noResize="1" noEditPoints="1" noAdjustHandles="1" noChangeArrowheads="1" noChangeShapeType="1" noTextEdit="1"/>
              </p:cNvSpPr>
              <p:nvPr/>
            </p:nvSpPr>
            <p:spPr>
              <a:xfrm>
                <a:off x="2362200" y="4975855"/>
                <a:ext cx="3881896" cy="400110"/>
              </a:xfrm>
              <a:prstGeom prst="rect">
                <a:avLst/>
              </a:prstGeom>
              <a:blipFill rotWithShape="1">
                <a:blip r:embed="rId4"/>
                <a:stretch>
                  <a:fillRect l="-629" t="-6061" r="-1730"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91455" y="3683217"/>
                <a:ext cx="4742067"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4</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+14,</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0</m:t>
                                  </m:r>
                                </m:e>
                              </m:d>
                              <m:r>
                                <a:rPr lang="en-US" b="0" i="1" smtClean="0">
                                  <a:latin typeface="Cambria Math"/>
                                </a:rPr>
                                <m:t>+16,</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2</m:t>
                                  </m:r>
                                </m:e>
                              </m:d>
                              <m:r>
                                <a:rPr lang="en-US" b="0" i="1" smtClean="0">
                                  <a:latin typeface="Cambria Math"/>
                                </a:rPr>
                                <m:t>+9</m:t>
                              </m:r>
                            </m:e>
                          </m:d>
                        </m:e>
                      </m:func>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91455" y="3683217"/>
                <a:ext cx="4742067" cy="45954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91455" y="3322919"/>
                <a:ext cx="2123145"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0</m:t>
                                  </m:r>
                                </m:e>
                              </m:d>
                            </m:e>
                          </m:d>
                        </m:e>
                      </m:fun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91455" y="3322919"/>
                <a:ext cx="2123145" cy="45954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514600" y="3337751"/>
                <a:ext cx="2527102"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2</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0</m:t>
                                  </m:r>
                                </m:e>
                              </m:d>
                              <m:r>
                                <a:rPr lang="en-US" b="0" i="1" smtClean="0">
                                  <a:latin typeface="Cambria Math"/>
                                </a:rPr>
                                <m:t>+9</m:t>
                              </m:r>
                            </m:e>
                          </m:d>
                        </m:e>
                      </m:func>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514600" y="3337751"/>
                <a:ext cx="2527102" cy="45954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041702" y="3327398"/>
                <a:ext cx="3634585"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3</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0</m:t>
                                  </m:r>
                                </m:e>
                              </m:d>
                              <m:r>
                                <a:rPr lang="en-US" b="0" i="1" smtClean="0">
                                  <a:latin typeface="Cambria Math"/>
                                </a:rPr>
                                <m:t>+14,</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+9</m:t>
                              </m:r>
                            </m:e>
                          </m:d>
                        </m:e>
                      </m:func>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041702" y="3327398"/>
                <a:ext cx="3634585" cy="459549"/>
              </a:xfrm>
              <a:prstGeom prst="rect">
                <a:avLst/>
              </a:prstGeom>
              <a:blipFill rotWithShape="1">
                <a:blip r:embed="rId8"/>
                <a:stretch>
                  <a:fillRect/>
                </a:stretch>
              </a:blipFill>
            </p:spPr>
            <p:txBody>
              <a:bodyPr/>
              <a:lstStyle/>
              <a:p>
                <a:r>
                  <a:rPr lang="en-US">
                    <a:noFill/>
                  </a:rPr>
                  <a:t> </a:t>
                </a:r>
              </a:p>
            </p:txBody>
          </p:sp>
        </mc:Fallback>
      </mc:AlternateContent>
      <p:sp>
        <p:nvSpPr>
          <p:cNvPr id="16" name="TextBox 15"/>
          <p:cNvSpPr txBox="1"/>
          <p:nvPr/>
        </p:nvSpPr>
        <p:spPr>
          <a:xfrm>
            <a:off x="1612767" y="5829300"/>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18" name="TextBox 17"/>
          <p:cNvSpPr txBox="1"/>
          <p:nvPr/>
        </p:nvSpPr>
        <p:spPr>
          <a:xfrm>
            <a:off x="2273300" y="5829300"/>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9</a:t>
            </a:r>
          </a:p>
        </p:txBody>
      </p:sp>
      <p:sp>
        <p:nvSpPr>
          <p:cNvPr id="19" name="TextBox 18"/>
          <p:cNvSpPr txBox="1"/>
          <p:nvPr/>
        </p:nvSpPr>
        <p:spPr>
          <a:xfrm>
            <a:off x="2921266" y="5842000"/>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20" name="TextBox 19"/>
          <p:cNvSpPr txBox="1"/>
          <p:nvPr/>
        </p:nvSpPr>
        <p:spPr>
          <a:xfrm>
            <a:off x="3581799" y="5846177"/>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18</a:t>
            </a:r>
          </a:p>
        </p:txBody>
      </p:sp>
      <mc:AlternateContent xmlns:mc="http://schemas.openxmlformats.org/markup-compatibility/2006" xmlns:a14="http://schemas.microsoft.com/office/drawing/2010/main">
        <mc:Choice Requires="a14">
          <p:sp>
            <p:nvSpPr>
              <p:cNvPr id="21" name="TextBox 20"/>
              <p:cNvSpPr txBox="1"/>
              <p:nvPr/>
            </p:nvSpPr>
            <p:spPr>
              <a:xfrm>
                <a:off x="372174" y="4042557"/>
                <a:ext cx="4742067"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5</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2</m:t>
                                  </m:r>
                                </m:e>
                              </m:d>
                              <m:r>
                                <a:rPr lang="en-US" b="0" i="1" smtClean="0">
                                  <a:latin typeface="Cambria Math"/>
                                </a:rPr>
                                <m:t>+14,</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m:t>
                                  </m:r>
                                </m:e>
                              </m:d>
                              <m:r>
                                <a:rPr lang="en-US" b="0" i="1" smtClean="0">
                                  <a:latin typeface="Cambria Math"/>
                                </a:rPr>
                                <m:t>+16,</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3</m:t>
                                  </m:r>
                                </m:e>
                              </m:d>
                              <m:r>
                                <a:rPr lang="en-US" b="0" i="1" smtClean="0">
                                  <a:latin typeface="Cambria Math"/>
                                </a:rPr>
                                <m:t>+9</m:t>
                              </m:r>
                            </m:e>
                          </m:d>
                        </m:e>
                      </m:func>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2174" y="4042557"/>
                <a:ext cx="4742067" cy="459549"/>
              </a:xfrm>
              <a:prstGeom prst="rect">
                <a:avLst/>
              </a:prstGeom>
              <a:blipFill rotWithShape="1">
                <a:blip r:embed="rId9"/>
                <a:stretch>
                  <a:fillRect/>
                </a:stretch>
              </a:blipFill>
            </p:spPr>
            <p:txBody>
              <a:bodyPr/>
              <a:lstStyle/>
              <a:p>
                <a:r>
                  <a:rPr lang="en-US">
                    <a:noFill/>
                  </a:rPr>
                  <a:t> </a:t>
                </a:r>
              </a:p>
            </p:txBody>
          </p:sp>
        </mc:Fallback>
      </mc:AlternateContent>
      <p:sp>
        <p:nvSpPr>
          <p:cNvPr id="22" name="TextBox 21"/>
          <p:cNvSpPr txBox="1"/>
          <p:nvPr/>
        </p:nvSpPr>
        <p:spPr>
          <a:xfrm>
            <a:off x="4230164" y="5850354"/>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23</a:t>
            </a:r>
          </a:p>
        </p:txBody>
      </p:sp>
      <mc:AlternateContent xmlns:mc="http://schemas.openxmlformats.org/markup-compatibility/2006" xmlns:a14="http://schemas.microsoft.com/office/drawing/2010/main">
        <mc:Choice Requires="a14">
          <p:sp>
            <p:nvSpPr>
              <p:cNvPr id="23" name="TextBox 22"/>
              <p:cNvSpPr txBox="1"/>
              <p:nvPr/>
            </p:nvSpPr>
            <p:spPr>
              <a:xfrm>
                <a:off x="383907" y="4367537"/>
                <a:ext cx="5849550"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6</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0</m:t>
                                  </m:r>
                                </m:e>
                              </m:d>
                              <m:r>
                                <a:rPr lang="en-US" b="0" i="1" smtClean="0">
                                  <a:latin typeface="Cambria Math"/>
                                </a:rPr>
                                <m:t>+30,</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3</m:t>
                                  </m:r>
                                </m:e>
                              </m:d>
                              <m:r>
                                <a:rPr lang="en-US" b="0" i="1" smtClean="0">
                                  <a:latin typeface="Cambria Math"/>
                                </a:rPr>
                                <m:t>+14,</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2</m:t>
                                  </m:r>
                                </m:e>
                              </m:d>
                              <m:r>
                                <a:rPr lang="en-US" b="0" i="1" smtClean="0">
                                  <a:latin typeface="Cambria Math"/>
                                </a:rPr>
                                <m:t>+16,</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4</m:t>
                                  </m:r>
                                </m:e>
                              </m:d>
                              <m:r>
                                <a:rPr lang="en-US" b="0" i="1" smtClean="0">
                                  <a:latin typeface="Cambria Math"/>
                                </a:rPr>
                                <m:t>+9</m:t>
                              </m:r>
                            </m:e>
                          </m:d>
                        </m:e>
                      </m:func>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383907" y="4367537"/>
                <a:ext cx="5849550" cy="459549"/>
              </a:xfrm>
              <a:prstGeom prst="rect">
                <a:avLst/>
              </a:prstGeom>
              <a:blipFill rotWithShape="1">
                <a:blip r:embed="rId10"/>
                <a:stretch>
                  <a:fillRect/>
                </a:stretch>
              </a:blipFill>
            </p:spPr>
            <p:txBody>
              <a:bodyPr/>
              <a:lstStyle/>
              <a:p>
                <a:r>
                  <a:rPr lang="en-US">
                    <a:noFill/>
                  </a:rPr>
                  <a:t> </a:t>
                </a:r>
              </a:p>
            </p:txBody>
          </p:sp>
        </mc:Fallback>
      </mc:AlternateContent>
      <p:sp>
        <p:nvSpPr>
          <p:cNvPr id="24" name="TextBox 23"/>
          <p:cNvSpPr txBox="1"/>
          <p:nvPr/>
        </p:nvSpPr>
        <p:spPr>
          <a:xfrm>
            <a:off x="4873105" y="5841831"/>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25" name="TextBox 24"/>
          <p:cNvSpPr txBox="1"/>
          <p:nvPr/>
        </p:nvSpPr>
        <p:spPr>
          <a:xfrm>
            <a:off x="5520938" y="5841662"/>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26" name="TextBox 25"/>
          <p:cNvSpPr txBox="1"/>
          <p:nvPr/>
        </p:nvSpPr>
        <p:spPr>
          <a:xfrm>
            <a:off x="6178042" y="5850016"/>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39</a:t>
            </a:r>
          </a:p>
        </p:txBody>
      </p:sp>
      <p:sp>
        <p:nvSpPr>
          <p:cNvPr id="27" name="TextBox 26"/>
          <p:cNvSpPr txBox="1"/>
          <p:nvPr/>
        </p:nvSpPr>
        <p:spPr>
          <a:xfrm>
            <a:off x="6801469" y="5854531"/>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44</a:t>
            </a:r>
          </a:p>
        </p:txBody>
      </p:sp>
      <p:sp>
        <p:nvSpPr>
          <p:cNvPr id="28" name="TextBox 27"/>
          <p:cNvSpPr txBox="1"/>
          <p:nvPr/>
        </p:nvSpPr>
        <p:spPr>
          <a:xfrm>
            <a:off x="7449302" y="5858708"/>
            <a:ext cx="597033"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48</a:t>
            </a:r>
          </a:p>
        </p:txBody>
      </p:sp>
      <mc:AlternateContent xmlns:mc="http://schemas.openxmlformats.org/markup-compatibility/2006" xmlns:a14="http://schemas.microsoft.com/office/drawing/2010/main">
        <mc:Choice Requires="a14">
          <p:sp>
            <p:nvSpPr>
              <p:cNvPr id="29" name="TextBox 28"/>
              <p:cNvSpPr txBox="1"/>
              <p:nvPr/>
            </p:nvSpPr>
            <p:spPr>
              <a:xfrm>
                <a:off x="250177" y="4703661"/>
                <a:ext cx="5977790"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10</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4</m:t>
                                  </m:r>
                                </m:e>
                              </m:d>
                              <m:r>
                                <a:rPr lang="en-US" b="0" i="1" smtClean="0">
                                  <a:latin typeface="Cambria Math"/>
                                </a:rPr>
                                <m:t>+30,</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7</m:t>
                                  </m:r>
                                </m:e>
                              </m:d>
                              <m:r>
                                <a:rPr lang="en-US" b="0" i="1" smtClean="0">
                                  <a:latin typeface="Cambria Math"/>
                                </a:rPr>
                                <m:t>+14,</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6</m:t>
                                  </m:r>
                                </m:e>
                              </m:d>
                              <m:r>
                                <a:rPr lang="en-US" b="0" i="1" smtClean="0">
                                  <a:latin typeface="Cambria Math"/>
                                </a:rPr>
                                <m:t>+16,</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8</m:t>
                                  </m:r>
                                </m:e>
                              </m:d>
                              <m:r>
                                <a:rPr lang="en-US" b="0" i="1" smtClean="0">
                                  <a:latin typeface="Cambria Math"/>
                                </a:rPr>
                                <m:t>+9</m:t>
                              </m:r>
                            </m:e>
                          </m:d>
                        </m:e>
                      </m:func>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50177" y="4703661"/>
                <a:ext cx="5977790" cy="459549"/>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386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8" grpId="0" animBg="1"/>
      <p:bldP spid="19" grpId="0" animBg="1"/>
      <p:bldP spid="20" grpId="0" animBg="1"/>
      <p:bldP spid="21" grpId="0"/>
      <p:bldP spid="22" grpId="0" animBg="1"/>
      <p:bldP spid="23" grpId="0"/>
      <p:bldP spid="24" grpId="0" animBg="1"/>
      <p:bldP spid="25" grpId="0" animBg="1"/>
      <p:bldP spid="26" grpId="0" animBg="1"/>
      <p:bldP spid="27"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Solving by no Repetition</a:t>
            </a:r>
          </a:p>
        </p:txBody>
      </p:sp>
      <p:graphicFrame>
        <p:nvGraphicFramePr>
          <p:cNvPr id="30" name="Table 29"/>
          <p:cNvGraphicFramePr>
            <a:graphicFrameLocks noGrp="1"/>
          </p:cNvGraphicFramePr>
          <p:nvPr>
            <p:extLst>
              <p:ext uri="{D42A27DB-BD31-4B8C-83A1-F6EECF244321}">
                <p14:modId xmlns:p14="http://schemas.microsoft.com/office/powerpoint/2010/main" val="1695968918"/>
              </p:ext>
            </p:extLst>
          </p:nvPr>
        </p:nvGraphicFramePr>
        <p:xfrm>
          <a:off x="414678" y="3932316"/>
          <a:ext cx="8230045" cy="1854200"/>
        </p:xfrm>
        <a:graphic>
          <a:graphicData uri="http://schemas.openxmlformats.org/drawingml/2006/table">
            <a:tbl>
              <a:tblPr firstRow="1" bandRow="1">
                <a:tableStyleId>{5C22544A-7EE6-4342-B048-85BDC9FD1C3A}</a:tableStyleId>
              </a:tblPr>
              <a:tblGrid>
                <a:gridCol w="756095">
                  <a:extLst>
                    <a:ext uri="{9D8B030D-6E8A-4147-A177-3AD203B41FA5}">
                      <a16:colId xmlns:a16="http://schemas.microsoft.com/office/drawing/2014/main" val="20000"/>
                    </a:ext>
                  </a:extLst>
                </a:gridCol>
                <a:gridCol w="679450">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9450">
                  <a:extLst>
                    <a:ext uri="{9D8B030D-6E8A-4147-A177-3AD203B41FA5}">
                      <a16:colId xmlns:a16="http://schemas.microsoft.com/office/drawing/2014/main" val="20003"/>
                    </a:ext>
                  </a:extLst>
                </a:gridCol>
                <a:gridCol w="679450">
                  <a:extLst>
                    <a:ext uri="{9D8B030D-6E8A-4147-A177-3AD203B41FA5}">
                      <a16:colId xmlns:a16="http://schemas.microsoft.com/office/drawing/2014/main" val="20004"/>
                    </a:ext>
                  </a:extLst>
                </a:gridCol>
                <a:gridCol w="679450">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gridCol w="679450">
                  <a:extLst>
                    <a:ext uri="{9D8B030D-6E8A-4147-A177-3AD203B41FA5}">
                      <a16:colId xmlns:a16="http://schemas.microsoft.com/office/drawing/2014/main" val="20007"/>
                    </a:ext>
                  </a:extLst>
                </a:gridCol>
                <a:gridCol w="679450">
                  <a:extLst>
                    <a:ext uri="{9D8B030D-6E8A-4147-A177-3AD203B41FA5}">
                      <a16:colId xmlns:a16="http://schemas.microsoft.com/office/drawing/2014/main" val="20008"/>
                    </a:ext>
                  </a:extLst>
                </a:gridCol>
                <a:gridCol w="679450">
                  <a:extLst>
                    <a:ext uri="{9D8B030D-6E8A-4147-A177-3AD203B41FA5}">
                      <a16:colId xmlns:a16="http://schemas.microsoft.com/office/drawing/2014/main" val="20009"/>
                    </a:ext>
                  </a:extLst>
                </a:gridCol>
                <a:gridCol w="679450">
                  <a:extLst>
                    <a:ext uri="{9D8B030D-6E8A-4147-A177-3AD203B41FA5}">
                      <a16:colId xmlns:a16="http://schemas.microsoft.com/office/drawing/2014/main" val="20010"/>
                    </a:ext>
                  </a:extLst>
                </a:gridCol>
                <a:gridCol w="679450">
                  <a:extLst>
                    <a:ext uri="{9D8B030D-6E8A-4147-A177-3AD203B41FA5}">
                      <a16:colId xmlns:a16="http://schemas.microsoft.com/office/drawing/2014/main" val="20011"/>
                    </a:ext>
                  </a:extLst>
                </a:gridCol>
              </a:tblGrid>
              <a:tr h="370840">
                <a:tc>
                  <a:txBody>
                    <a:bodyPr/>
                    <a:lstStyle/>
                    <a:p>
                      <a:pPr algn="ctr"/>
                      <a:r>
                        <a:rPr lang="en-US" dirty="0">
                          <a:solidFill>
                            <a:schemeClr val="tx1"/>
                          </a:solidFill>
                        </a:rPr>
                        <a:t>J \ W</a:t>
                      </a:r>
                    </a:p>
                  </a:txBody>
                  <a:tcPr/>
                </a:tc>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tc>
                  <a:txBody>
                    <a:bodyPr/>
                    <a:lstStyle/>
                    <a:p>
                      <a:pPr algn="ctr"/>
                      <a:r>
                        <a:rPr lang="en-US" dirty="0">
                          <a:solidFill>
                            <a:schemeClr val="tx1"/>
                          </a:solidFill>
                        </a:rPr>
                        <a:t>9</a:t>
                      </a:r>
                    </a:p>
                  </a:txBody>
                  <a:tcPr/>
                </a:tc>
                <a:tc>
                  <a:txBody>
                    <a:bodyPr/>
                    <a:lstStyle/>
                    <a:p>
                      <a:pPr algn="ctr"/>
                      <a:r>
                        <a:rPr lang="en-US" dirty="0">
                          <a:solidFill>
                            <a:schemeClr val="tx1"/>
                          </a:solidFill>
                        </a:rPr>
                        <a:t>10</a:t>
                      </a:r>
                    </a:p>
                  </a:txBody>
                  <a:tcPr/>
                </a:tc>
                <a:extLst>
                  <a:ext uri="{0D108BD9-81ED-4DB2-BD59-A6C34878D82A}">
                    <a16:rowId xmlns:a16="http://schemas.microsoft.com/office/drawing/2014/main" val="10000"/>
                  </a:ext>
                </a:extLst>
              </a:tr>
              <a:tr h="370840">
                <a:tc>
                  <a:txBody>
                    <a:bodyPr/>
                    <a:lstStyle/>
                    <a:p>
                      <a:pPr algn="ctr"/>
                      <a:r>
                        <a:rPr lang="en-US" dirty="0"/>
                        <a:t>1</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2</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3</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4</a:t>
                      </a:r>
                    </a:p>
                  </a:txBody>
                  <a:tcPr>
                    <a:solidFill>
                      <a:schemeClr val="accent1"/>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31" name="TextBox 30"/>
              <p:cNvSpPr txBox="1"/>
              <p:nvPr/>
            </p:nvSpPr>
            <p:spPr>
              <a:xfrm>
                <a:off x="1640011" y="3435410"/>
                <a:ext cx="6067430" cy="400110"/>
              </a:xfrm>
              <a:prstGeom prst="rect">
                <a:avLst/>
              </a:prstGeom>
              <a:noFill/>
            </p:spPr>
            <p:txBody>
              <a:bodyPr wrap="none" rtlCol="0">
                <a:spAutoFit/>
              </a:bodyPr>
              <a:lstStyle/>
              <a:p>
                <a:r>
                  <a:rPr lang="en-US" sz="2000" dirty="0"/>
                  <a:t>Value </a:t>
                </a:r>
                <a14:m>
                  <m:oMath xmlns:m="http://schemas.openxmlformats.org/officeDocument/2006/math">
                    <m:r>
                      <a:rPr lang="en-US" sz="2000" b="0" i="1" smtClean="0">
                        <a:latin typeface="Cambria Math"/>
                      </a:rPr>
                      <m:t>𝐾</m:t>
                    </m:r>
                    <m:d>
                      <m:dPr>
                        <m:ctrlPr>
                          <a:rPr lang="en-US" sz="2000" b="0" i="1" smtClean="0">
                            <a:latin typeface="Cambria Math" panose="02040503050406030204" pitchFamily="18" charset="0"/>
                          </a:rPr>
                        </m:ctrlPr>
                      </m:dPr>
                      <m:e>
                        <m:r>
                          <a:rPr lang="en-US" sz="2000" b="0" i="1" smtClean="0">
                            <a:latin typeface="Cambria Math"/>
                          </a:rPr>
                          <m:t>𝑤</m:t>
                        </m:r>
                        <m:r>
                          <a:rPr lang="en-US" sz="2000" b="0" i="1" smtClean="0">
                            <a:latin typeface="Cambria Math"/>
                          </a:rPr>
                          <m:t>,</m:t>
                        </m:r>
                        <m:r>
                          <a:rPr lang="en-US" sz="2000" b="0" i="1" smtClean="0">
                            <a:latin typeface="Cambria Math"/>
                          </a:rPr>
                          <m:t>𝑗</m:t>
                        </m:r>
                      </m:e>
                    </m:d>
                    <m:r>
                      <a:rPr lang="en-US" sz="2000" b="0" i="1" smtClean="0">
                        <a:latin typeface="Cambria Math"/>
                      </a:rPr>
                      <m:t> </m:t>
                    </m:r>
                  </m:oMath>
                </a14:m>
                <a:r>
                  <a:rPr lang="en-US" sz="2000" dirty="0"/>
                  <a:t>as function of weight and item number</a:t>
                </a:r>
              </a:p>
            </p:txBody>
          </p:sp>
        </mc:Choice>
        <mc:Fallback xmlns="">
          <p:sp>
            <p:nvSpPr>
              <p:cNvPr id="31" name="TextBox 30"/>
              <p:cNvSpPr txBox="1">
                <a:spLocks noRot="1" noChangeAspect="1" noMove="1" noResize="1" noEditPoints="1" noAdjustHandles="1" noChangeArrowheads="1" noChangeShapeType="1" noTextEdit="1"/>
              </p:cNvSpPr>
              <p:nvPr/>
            </p:nvSpPr>
            <p:spPr>
              <a:xfrm>
                <a:off x="1640011" y="3435410"/>
                <a:ext cx="6067430" cy="400110"/>
              </a:xfrm>
              <a:prstGeom prst="rect">
                <a:avLst/>
              </a:prstGeom>
              <a:blipFill rotWithShape="1">
                <a:blip r:embed="rId2"/>
                <a:stretch>
                  <a:fillRect l="-101" t="-6154" r="-1106" b="-29231"/>
                </a:stretch>
              </a:blipFill>
            </p:spPr>
            <p:txBody>
              <a:bodyPr/>
              <a:lstStyle/>
              <a:p>
                <a:r>
                  <a:rPr 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4" y="1905000"/>
            <a:ext cx="2946666" cy="1519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Box 59"/>
          <p:cNvSpPr txBox="1"/>
          <p:nvPr/>
        </p:nvSpPr>
        <p:spPr>
          <a:xfrm>
            <a:off x="1206367" y="430496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61" name="TextBox 60"/>
          <p:cNvSpPr txBox="1"/>
          <p:nvPr/>
        </p:nvSpPr>
        <p:spPr>
          <a:xfrm>
            <a:off x="1904867" y="431365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62" name="TextBox 61"/>
          <p:cNvSpPr txBox="1"/>
          <p:nvPr/>
        </p:nvSpPr>
        <p:spPr>
          <a:xfrm>
            <a:off x="2590667" y="431698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63" name="TextBox 62"/>
          <p:cNvSpPr txBox="1"/>
          <p:nvPr/>
        </p:nvSpPr>
        <p:spPr>
          <a:xfrm>
            <a:off x="3263767" y="431297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64" name="TextBox 63"/>
          <p:cNvSpPr txBox="1"/>
          <p:nvPr/>
        </p:nvSpPr>
        <p:spPr>
          <a:xfrm>
            <a:off x="3940306" y="431365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65" name="TextBox 64"/>
          <p:cNvSpPr txBox="1"/>
          <p:nvPr/>
        </p:nvSpPr>
        <p:spPr>
          <a:xfrm>
            <a:off x="4626106" y="432234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72" name="TextBox 71"/>
          <p:cNvSpPr txBox="1"/>
          <p:nvPr/>
        </p:nvSpPr>
        <p:spPr>
          <a:xfrm>
            <a:off x="5296948" y="431297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73" name="TextBox 72"/>
          <p:cNvSpPr txBox="1"/>
          <p:nvPr/>
        </p:nvSpPr>
        <p:spPr>
          <a:xfrm>
            <a:off x="5982748" y="433437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74" name="TextBox 73"/>
          <p:cNvSpPr txBox="1"/>
          <p:nvPr/>
        </p:nvSpPr>
        <p:spPr>
          <a:xfrm>
            <a:off x="6668548" y="433770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75" name="TextBox 74"/>
          <p:cNvSpPr txBox="1"/>
          <p:nvPr/>
        </p:nvSpPr>
        <p:spPr>
          <a:xfrm>
            <a:off x="7354348" y="433369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76" name="TextBox 75"/>
          <p:cNvSpPr txBox="1"/>
          <p:nvPr/>
        </p:nvSpPr>
        <p:spPr>
          <a:xfrm>
            <a:off x="8018187" y="433437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985463"/>
            <a:ext cx="5543746" cy="135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TextBox 76"/>
          <p:cNvSpPr txBox="1"/>
          <p:nvPr/>
        </p:nvSpPr>
        <p:spPr>
          <a:xfrm>
            <a:off x="1206367" y="468697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78" name="TextBox 77"/>
          <p:cNvSpPr txBox="1"/>
          <p:nvPr/>
        </p:nvSpPr>
        <p:spPr>
          <a:xfrm>
            <a:off x="1904867" y="469566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79" name="TextBox 78"/>
          <p:cNvSpPr txBox="1"/>
          <p:nvPr/>
        </p:nvSpPr>
        <p:spPr>
          <a:xfrm>
            <a:off x="2590667" y="469900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80" name="TextBox 79"/>
          <p:cNvSpPr txBox="1"/>
          <p:nvPr/>
        </p:nvSpPr>
        <p:spPr>
          <a:xfrm>
            <a:off x="3268003" y="470233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81" name="TextBox 80"/>
          <p:cNvSpPr txBox="1"/>
          <p:nvPr/>
        </p:nvSpPr>
        <p:spPr>
          <a:xfrm>
            <a:off x="3944542" y="470300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82" name="TextBox 81"/>
          <p:cNvSpPr txBox="1"/>
          <p:nvPr/>
        </p:nvSpPr>
        <p:spPr>
          <a:xfrm>
            <a:off x="4643042" y="471170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83" name="TextBox 82"/>
          <p:cNvSpPr txBox="1"/>
          <p:nvPr/>
        </p:nvSpPr>
        <p:spPr>
          <a:xfrm>
            <a:off x="5313884" y="470233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84" name="TextBox 83"/>
          <p:cNvSpPr txBox="1"/>
          <p:nvPr/>
        </p:nvSpPr>
        <p:spPr>
          <a:xfrm>
            <a:off x="5999684" y="472372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85" name="TextBox 84"/>
          <p:cNvSpPr txBox="1"/>
          <p:nvPr/>
        </p:nvSpPr>
        <p:spPr>
          <a:xfrm>
            <a:off x="6685484" y="472705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86" name="TextBox 85"/>
          <p:cNvSpPr txBox="1"/>
          <p:nvPr/>
        </p:nvSpPr>
        <p:spPr>
          <a:xfrm>
            <a:off x="7371284" y="472304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44</a:t>
            </a:r>
          </a:p>
        </p:txBody>
      </p:sp>
      <p:sp>
        <p:nvSpPr>
          <p:cNvPr id="87" name="TextBox 86"/>
          <p:cNvSpPr txBox="1"/>
          <p:nvPr/>
        </p:nvSpPr>
        <p:spPr>
          <a:xfrm>
            <a:off x="8022423" y="472372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44</a:t>
            </a:r>
          </a:p>
        </p:txBody>
      </p:sp>
      <p:sp>
        <p:nvSpPr>
          <p:cNvPr id="88" name="TextBox 87"/>
          <p:cNvSpPr txBox="1"/>
          <p:nvPr/>
        </p:nvSpPr>
        <p:spPr>
          <a:xfrm>
            <a:off x="1224351" y="5067131"/>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89" name="TextBox 88"/>
          <p:cNvSpPr txBox="1"/>
          <p:nvPr/>
        </p:nvSpPr>
        <p:spPr>
          <a:xfrm>
            <a:off x="1922851" y="5075823"/>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90" name="TextBox 89"/>
          <p:cNvSpPr txBox="1"/>
          <p:nvPr/>
        </p:nvSpPr>
        <p:spPr>
          <a:xfrm>
            <a:off x="2608651" y="5079155"/>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91" name="TextBox 90"/>
          <p:cNvSpPr txBox="1"/>
          <p:nvPr/>
        </p:nvSpPr>
        <p:spPr>
          <a:xfrm>
            <a:off x="3273287" y="5082487"/>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92" name="TextBox 91"/>
          <p:cNvSpPr txBox="1"/>
          <p:nvPr/>
        </p:nvSpPr>
        <p:spPr>
          <a:xfrm>
            <a:off x="3962526" y="5083163"/>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16</a:t>
            </a:r>
          </a:p>
        </p:txBody>
      </p:sp>
      <p:sp>
        <p:nvSpPr>
          <p:cNvPr id="93" name="TextBox 92"/>
          <p:cNvSpPr txBox="1"/>
          <p:nvPr/>
        </p:nvSpPr>
        <p:spPr>
          <a:xfrm>
            <a:off x="4648326" y="5091855"/>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16</a:t>
            </a:r>
          </a:p>
        </p:txBody>
      </p:sp>
      <p:sp>
        <p:nvSpPr>
          <p:cNvPr id="94" name="TextBox 93"/>
          <p:cNvSpPr txBox="1"/>
          <p:nvPr/>
        </p:nvSpPr>
        <p:spPr>
          <a:xfrm>
            <a:off x="5319168" y="5082487"/>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95" name="TextBox 94"/>
          <p:cNvSpPr txBox="1"/>
          <p:nvPr/>
        </p:nvSpPr>
        <p:spPr>
          <a:xfrm>
            <a:off x="6004968" y="5103879"/>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96" name="TextBox 95"/>
          <p:cNvSpPr txBox="1"/>
          <p:nvPr/>
        </p:nvSpPr>
        <p:spPr>
          <a:xfrm>
            <a:off x="6690768" y="5107211"/>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97" name="TextBox 96"/>
          <p:cNvSpPr txBox="1"/>
          <p:nvPr/>
        </p:nvSpPr>
        <p:spPr>
          <a:xfrm>
            <a:off x="7376568" y="5103203"/>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44</a:t>
            </a:r>
          </a:p>
        </p:txBody>
      </p:sp>
      <p:sp>
        <p:nvSpPr>
          <p:cNvPr id="98" name="TextBox 97"/>
          <p:cNvSpPr txBox="1"/>
          <p:nvPr/>
        </p:nvSpPr>
        <p:spPr>
          <a:xfrm>
            <a:off x="8040407" y="5103879"/>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46</a:t>
            </a:r>
          </a:p>
        </p:txBody>
      </p:sp>
      <p:sp>
        <p:nvSpPr>
          <p:cNvPr id="99" name="TextBox 98"/>
          <p:cNvSpPr txBox="1"/>
          <p:nvPr/>
        </p:nvSpPr>
        <p:spPr>
          <a:xfrm>
            <a:off x="1224351" y="544661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100" name="TextBox 99"/>
          <p:cNvSpPr txBox="1"/>
          <p:nvPr/>
        </p:nvSpPr>
        <p:spPr>
          <a:xfrm>
            <a:off x="1922851" y="545530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0</a:t>
            </a:r>
          </a:p>
        </p:txBody>
      </p:sp>
      <p:sp>
        <p:nvSpPr>
          <p:cNvPr id="101" name="TextBox 100"/>
          <p:cNvSpPr txBox="1"/>
          <p:nvPr/>
        </p:nvSpPr>
        <p:spPr>
          <a:xfrm>
            <a:off x="2608651" y="545863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9</a:t>
            </a:r>
          </a:p>
        </p:txBody>
      </p:sp>
      <p:sp>
        <p:nvSpPr>
          <p:cNvPr id="102" name="TextBox 101"/>
          <p:cNvSpPr txBox="1"/>
          <p:nvPr/>
        </p:nvSpPr>
        <p:spPr>
          <a:xfrm>
            <a:off x="3273287" y="546196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14</a:t>
            </a:r>
          </a:p>
        </p:txBody>
      </p:sp>
      <p:sp>
        <p:nvSpPr>
          <p:cNvPr id="103" name="TextBox 102"/>
          <p:cNvSpPr txBox="1"/>
          <p:nvPr/>
        </p:nvSpPr>
        <p:spPr>
          <a:xfrm>
            <a:off x="3962526" y="546264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16</a:t>
            </a:r>
          </a:p>
        </p:txBody>
      </p:sp>
      <p:sp>
        <p:nvSpPr>
          <p:cNvPr id="104" name="TextBox 103"/>
          <p:cNvSpPr txBox="1"/>
          <p:nvPr/>
        </p:nvSpPr>
        <p:spPr>
          <a:xfrm>
            <a:off x="4648326" y="5471334"/>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23</a:t>
            </a:r>
          </a:p>
        </p:txBody>
      </p:sp>
      <p:sp>
        <p:nvSpPr>
          <p:cNvPr id="105" name="TextBox 104"/>
          <p:cNvSpPr txBox="1"/>
          <p:nvPr/>
        </p:nvSpPr>
        <p:spPr>
          <a:xfrm>
            <a:off x="5319168" y="5461966"/>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106" name="TextBox 105"/>
          <p:cNvSpPr txBox="1"/>
          <p:nvPr/>
        </p:nvSpPr>
        <p:spPr>
          <a:xfrm>
            <a:off x="6004968" y="548335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30</a:t>
            </a:r>
          </a:p>
        </p:txBody>
      </p:sp>
      <p:sp>
        <p:nvSpPr>
          <p:cNvPr id="107" name="TextBox 106"/>
          <p:cNvSpPr txBox="1"/>
          <p:nvPr/>
        </p:nvSpPr>
        <p:spPr>
          <a:xfrm>
            <a:off x="6690768" y="5486690"/>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39</a:t>
            </a:r>
          </a:p>
        </p:txBody>
      </p:sp>
      <p:sp>
        <p:nvSpPr>
          <p:cNvPr id="108" name="TextBox 107"/>
          <p:cNvSpPr txBox="1"/>
          <p:nvPr/>
        </p:nvSpPr>
        <p:spPr>
          <a:xfrm>
            <a:off x="7376568" y="5482682"/>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44</a:t>
            </a:r>
          </a:p>
        </p:txBody>
      </p:sp>
      <p:sp>
        <p:nvSpPr>
          <p:cNvPr id="109" name="TextBox 108"/>
          <p:cNvSpPr txBox="1"/>
          <p:nvPr/>
        </p:nvSpPr>
        <p:spPr>
          <a:xfrm>
            <a:off x="8040407" y="5483358"/>
            <a:ext cx="609600" cy="338554"/>
          </a:xfrm>
          <a:prstGeom prst="rect">
            <a:avLst/>
          </a:prstGeom>
          <a:solidFill>
            <a:schemeClr val="accent1"/>
          </a:solidFill>
          <a:ln>
            <a:solidFill>
              <a:schemeClr val="accent1">
                <a:lumMod val="90000"/>
              </a:schemeClr>
            </a:solidFill>
          </a:ln>
        </p:spPr>
        <p:txBody>
          <a:bodyPr wrap="square" rtlCol="0">
            <a:spAutoFit/>
          </a:bodyPr>
          <a:lstStyle/>
          <a:p>
            <a:pPr algn="ctr"/>
            <a:r>
              <a:rPr lang="en-US" sz="1600" dirty="0"/>
              <a:t>46</a:t>
            </a:r>
          </a:p>
        </p:txBody>
      </p:sp>
      <mc:AlternateContent xmlns:mc="http://schemas.openxmlformats.org/markup-compatibility/2006" xmlns:a14="http://schemas.microsoft.com/office/drawing/2010/main">
        <mc:Choice Requires="a14">
          <p:sp>
            <p:nvSpPr>
              <p:cNvPr id="2053" name="TextBox 2052"/>
              <p:cNvSpPr txBox="1"/>
              <p:nvPr/>
            </p:nvSpPr>
            <p:spPr>
              <a:xfrm>
                <a:off x="4877018" y="5842000"/>
                <a:ext cx="3887859" cy="4595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10,4</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10,3</m:t>
                                  </m:r>
                                </m:e>
                              </m:d>
                              <m:r>
                                <a:rPr lang="en-US" b="0" i="1" smtClean="0">
                                  <a:latin typeface="Cambria Math"/>
                                </a:rPr>
                                <m:t>,</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6,3</m:t>
                                  </m:r>
                                </m:e>
                              </m:d>
                              <m:r>
                                <a:rPr lang="en-US" b="0" i="1" smtClean="0">
                                  <a:latin typeface="Cambria Math"/>
                                </a:rPr>
                                <m:t>+9</m:t>
                              </m:r>
                            </m:e>
                          </m:d>
                        </m:e>
                      </m:func>
                    </m:oMath>
                  </m:oMathPara>
                </a14:m>
                <a:endParaRPr lang="en-US" dirty="0"/>
              </a:p>
            </p:txBody>
          </p:sp>
        </mc:Choice>
        <mc:Fallback xmlns="">
          <p:sp>
            <p:nvSpPr>
              <p:cNvPr id="2053" name="TextBox 2052"/>
              <p:cNvSpPr txBox="1">
                <a:spLocks noRot="1" noChangeAspect="1" noMove="1" noResize="1" noEditPoints="1" noAdjustHandles="1" noChangeArrowheads="1" noChangeShapeType="1" noTextEdit="1"/>
              </p:cNvSpPr>
              <p:nvPr/>
            </p:nvSpPr>
            <p:spPr>
              <a:xfrm>
                <a:off x="4877018" y="5842000"/>
                <a:ext cx="3887859" cy="45954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367901" y="5854699"/>
                <a:ext cx="4016099" cy="45954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10,3</m:t>
                          </m:r>
                        </m:e>
                      </m:d>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limLow>
                        </m:fName>
                        <m:e>
                          <m:d>
                            <m:dPr>
                              <m:begChr m:val="{"/>
                              <m:endChr m:val="}"/>
                              <m:ctrlPr>
                                <a:rPr lang="en-US" b="0" i="1" smtClean="0">
                                  <a:latin typeface="Cambria Math" panose="02040503050406030204" pitchFamily="18" charset="0"/>
                                </a:rPr>
                              </m:ctrlPr>
                            </m:dPr>
                            <m:e>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10,2</m:t>
                                  </m:r>
                                </m:e>
                              </m:d>
                              <m:r>
                                <a:rPr lang="en-US" b="0" i="1" smtClean="0">
                                  <a:latin typeface="Cambria Math"/>
                                </a:rPr>
                                <m:t>,</m:t>
                              </m:r>
                              <m:r>
                                <a:rPr lang="en-US" b="0" i="1" smtClean="0">
                                  <a:latin typeface="Cambria Math"/>
                                </a:rPr>
                                <m:t>𝐾</m:t>
                              </m:r>
                              <m:d>
                                <m:dPr>
                                  <m:ctrlPr>
                                    <a:rPr lang="en-US" b="0" i="1" smtClean="0">
                                      <a:latin typeface="Cambria Math" panose="02040503050406030204" pitchFamily="18" charset="0"/>
                                    </a:rPr>
                                  </m:ctrlPr>
                                </m:dPr>
                                <m:e>
                                  <m:r>
                                    <a:rPr lang="en-US" b="0" i="1" smtClean="0">
                                      <a:latin typeface="Cambria Math"/>
                                    </a:rPr>
                                    <m:t>7,2</m:t>
                                  </m:r>
                                </m:e>
                              </m:d>
                              <m:r>
                                <a:rPr lang="en-US" b="0" i="1" smtClean="0">
                                  <a:latin typeface="Cambria Math"/>
                                </a:rPr>
                                <m:t>+16</m:t>
                              </m:r>
                            </m:e>
                          </m:d>
                        </m:e>
                      </m:func>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367901" y="5854699"/>
                <a:ext cx="4016099" cy="459549"/>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604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0" grpId="0" animBg="1"/>
      <p:bldP spid="61" grpId="0" animBg="1"/>
      <p:bldP spid="62" grpId="0" animBg="1"/>
      <p:bldP spid="63" grpId="0" animBg="1"/>
      <p:bldP spid="64" grpId="0" animBg="1"/>
      <p:bldP spid="65"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2053" grpId="0"/>
      <p:bldP spid="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0"/>
            <a:ext cx="7086600" cy="350838"/>
          </a:xfrm>
        </p:spPr>
        <p:txBody>
          <a:bodyPr/>
          <a:lstStyle/>
          <a:p>
            <a:r>
              <a:rPr lang="en-US" sz="3600" b="1" dirty="0"/>
              <a:t>Chain matrix multiplication</a:t>
            </a:r>
          </a:p>
        </p:txBody>
      </p:sp>
      <mc:AlternateContent xmlns:mc="http://schemas.openxmlformats.org/markup-compatibility/2006" xmlns:a14="http://schemas.microsoft.com/office/drawing/2010/main">
        <mc:Choice Requires="a14">
          <p:sp>
            <p:nvSpPr>
              <p:cNvPr id="3" name="Rectangle 2"/>
              <p:cNvSpPr/>
              <p:nvPr/>
            </p:nvSpPr>
            <p:spPr>
              <a:xfrm>
                <a:off x="304800" y="1828800"/>
                <a:ext cx="8458200" cy="1938992"/>
              </a:xfrm>
              <a:prstGeom prst="rect">
                <a:avLst/>
              </a:prstGeom>
            </p:spPr>
            <p:txBody>
              <a:bodyPr wrap="square">
                <a:spAutoFit/>
              </a:bodyPr>
              <a:lstStyle/>
              <a:p>
                <a:pPr algn="just"/>
                <a:r>
                  <a:rPr lang="en-US" sz="2000" dirty="0"/>
                  <a:t>Suppose that we want to multiply four matrices </a:t>
                </a:r>
                <a14:m>
                  <m:oMath xmlns:m="http://schemas.openxmlformats.org/officeDocument/2006/math">
                    <m:r>
                      <a:rPr lang="en-US" sz="2000" i="1" dirty="0" smtClean="0">
                        <a:latin typeface="Cambria Math"/>
                      </a:rPr>
                      <m:t>𝐴</m:t>
                    </m:r>
                    <m:r>
                      <a:rPr lang="en-US" sz="2000" i="1" dirty="0" smtClean="0">
                        <a:latin typeface="Cambria Math"/>
                      </a:rPr>
                      <m:t> × </m:t>
                    </m:r>
                    <m:r>
                      <a:rPr lang="en-US" sz="2000" i="1" dirty="0" smtClean="0">
                        <a:latin typeface="Cambria Math"/>
                      </a:rPr>
                      <m:t>𝐵</m:t>
                    </m:r>
                    <m:r>
                      <a:rPr lang="en-US" sz="2000" i="1" dirty="0" smtClean="0">
                        <a:latin typeface="Cambria Math"/>
                      </a:rPr>
                      <m:t> × </m:t>
                    </m:r>
                    <m:r>
                      <a:rPr lang="en-US" sz="2000" i="1" dirty="0" smtClean="0">
                        <a:latin typeface="Cambria Math"/>
                      </a:rPr>
                      <m:t>𝐶</m:t>
                    </m:r>
                    <m:r>
                      <a:rPr lang="en-US" sz="2000" i="1" dirty="0" smtClean="0">
                        <a:latin typeface="Cambria Math"/>
                      </a:rPr>
                      <m:t> × </m:t>
                    </m:r>
                    <m:r>
                      <a:rPr lang="en-US" sz="2000" i="1" dirty="0" smtClean="0">
                        <a:latin typeface="Cambria Math"/>
                      </a:rPr>
                      <m:t>𝐷</m:t>
                    </m:r>
                  </m:oMath>
                </a14:m>
                <a:r>
                  <a:rPr lang="en-US" sz="2000" dirty="0"/>
                  <a:t> of dimensions </a:t>
                </a:r>
                <a14:m>
                  <m:oMath xmlns:m="http://schemas.openxmlformats.org/officeDocument/2006/math">
                    <m:r>
                      <a:rPr lang="en-US" sz="2000" i="1" dirty="0" smtClean="0">
                        <a:latin typeface="Cambria Math"/>
                      </a:rPr>
                      <m:t>50 </m:t>
                    </m:r>
                    <m:r>
                      <a:rPr lang="en-US" sz="2000" i="1" dirty="0" smtClean="0">
                        <a:latin typeface="Cambria Math"/>
                        <a:ea typeface="Cambria Math"/>
                      </a:rPr>
                      <m:t>×</m:t>
                    </m:r>
                    <m:r>
                      <a:rPr lang="en-US" sz="2000" i="1" dirty="0" smtClean="0">
                        <a:latin typeface="Cambria Math"/>
                      </a:rPr>
                      <m:t> 20, 20 </m:t>
                    </m:r>
                    <m:r>
                      <a:rPr lang="en-US" sz="2000" i="1" dirty="0" smtClean="0">
                        <a:latin typeface="Cambria Math"/>
                        <a:ea typeface="Cambria Math"/>
                      </a:rPr>
                      <m:t>×</m:t>
                    </m:r>
                    <m:r>
                      <a:rPr lang="en-US" sz="2000" i="1" dirty="0" smtClean="0">
                        <a:latin typeface="Cambria Math"/>
                      </a:rPr>
                      <m:t> 1, 1 </m:t>
                    </m:r>
                    <m:r>
                      <a:rPr lang="en-US" sz="2000" i="1" dirty="0" smtClean="0">
                        <a:latin typeface="Cambria Math"/>
                        <a:ea typeface="Cambria Math"/>
                      </a:rPr>
                      <m:t>×</m:t>
                    </m:r>
                    <m:r>
                      <a:rPr lang="en-US" sz="2000" i="1" dirty="0" smtClean="0">
                        <a:latin typeface="Cambria Math"/>
                      </a:rPr>
                      <m:t> 10, 10 </m:t>
                    </m:r>
                    <m:r>
                      <a:rPr lang="en-US" sz="2000" i="1" dirty="0" smtClean="0">
                        <a:latin typeface="Cambria Math"/>
                        <a:ea typeface="Cambria Math"/>
                      </a:rPr>
                      <m:t>×</m:t>
                    </m:r>
                    <m:r>
                      <a:rPr lang="en-US" sz="2000" i="1" dirty="0" smtClean="0">
                        <a:latin typeface="Cambria Math"/>
                      </a:rPr>
                      <m:t> 100</m:t>
                    </m:r>
                  </m:oMath>
                </a14:m>
                <a:r>
                  <a:rPr lang="en-US" sz="2000" dirty="0"/>
                  <a:t>. This will involve iteratively multiplying two matrices at a time. Matrix multiplication is not </a:t>
                </a:r>
                <a:r>
                  <a:rPr lang="en-US" sz="2000" i="1" dirty="0"/>
                  <a:t>commutative </a:t>
                </a:r>
                <a:r>
                  <a:rPr lang="en-US" sz="2000" dirty="0"/>
                  <a:t>but it is </a:t>
                </a:r>
                <a:r>
                  <a:rPr lang="en-US" sz="2000" i="1" dirty="0"/>
                  <a:t>associative</a:t>
                </a:r>
                <a:r>
                  <a:rPr lang="en-US" sz="2000" dirty="0"/>
                  <a:t>, which means for instance that </a:t>
                </a:r>
                <a14:m>
                  <m:oMath xmlns:m="http://schemas.openxmlformats.org/officeDocument/2006/math">
                    <m:r>
                      <a:rPr lang="en-US" sz="2000" i="1" dirty="0" smtClean="0">
                        <a:latin typeface="Cambria Math"/>
                      </a:rPr>
                      <m:t>𝐴</m:t>
                    </m:r>
                    <m:r>
                      <a:rPr lang="en-US" sz="2000" i="1" dirty="0" smtClean="0">
                        <a:latin typeface="Cambria Math"/>
                      </a:rPr>
                      <m:t> × ( </m:t>
                    </m:r>
                    <m:r>
                      <a:rPr lang="en-US" sz="2000" i="1" dirty="0" smtClean="0">
                        <a:latin typeface="Cambria Math"/>
                      </a:rPr>
                      <m:t>𝐵</m:t>
                    </m:r>
                    <m:r>
                      <a:rPr lang="en-US" sz="2000" i="1" dirty="0" smtClean="0">
                        <a:latin typeface="Cambria Math"/>
                      </a:rPr>
                      <m:t> × </m:t>
                    </m:r>
                    <m:r>
                      <a:rPr lang="en-US" sz="2000" i="1" dirty="0" smtClean="0">
                        <a:latin typeface="Cambria Math"/>
                      </a:rPr>
                      <m:t>𝐶</m:t>
                    </m:r>
                    <m:r>
                      <a:rPr lang="en-US" sz="2000" i="1" dirty="0" smtClean="0">
                        <a:latin typeface="Cambria Math"/>
                      </a:rPr>
                      <m:t>) = (</m:t>
                    </m:r>
                    <m:r>
                      <a:rPr lang="en-US" sz="2000" i="1" dirty="0" smtClean="0">
                        <a:latin typeface="Cambria Math"/>
                      </a:rPr>
                      <m:t>𝐴</m:t>
                    </m:r>
                    <m:r>
                      <a:rPr lang="en-US" sz="2000" i="1" dirty="0" smtClean="0">
                        <a:latin typeface="Cambria Math"/>
                      </a:rPr>
                      <m:t> × </m:t>
                    </m:r>
                    <m:r>
                      <a:rPr lang="en-US" sz="2000" i="1" dirty="0" smtClean="0">
                        <a:latin typeface="Cambria Math"/>
                      </a:rPr>
                      <m:t>𝐵</m:t>
                    </m:r>
                    <m:r>
                      <a:rPr lang="en-US" sz="2000" i="1" dirty="0" smtClean="0">
                        <a:latin typeface="Cambria Math"/>
                      </a:rPr>
                      <m:t> ) × </m:t>
                    </m:r>
                    <m:r>
                      <a:rPr lang="en-US" sz="2000" i="1" dirty="0" smtClean="0">
                        <a:latin typeface="Cambria Math"/>
                      </a:rPr>
                      <m:t>𝐶</m:t>
                    </m:r>
                  </m:oMath>
                </a14:m>
                <a:r>
                  <a:rPr lang="en-US" sz="2000" dirty="0"/>
                  <a:t> Thus we can compute our product of four matrices in many different ways, depending on how we parenthesize</a:t>
                </a:r>
              </a:p>
            </p:txBody>
          </p:sp>
        </mc:Choice>
        <mc:Fallback xmlns="">
          <p:sp>
            <p:nvSpPr>
              <p:cNvPr id="3" name="Rectangle 2"/>
              <p:cNvSpPr>
                <a:spLocks noRot="1" noChangeAspect="1" noMove="1" noResize="1" noEditPoints="1" noAdjustHandles="1" noChangeArrowheads="1" noChangeShapeType="1" noTextEdit="1"/>
              </p:cNvSpPr>
              <p:nvPr/>
            </p:nvSpPr>
            <p:spPr>
              <a:xfrm>
                <a:off x="304800" y="1828800"/>
                <a:ext cx="8458200" cy="1938992"/>
              </a:xfrm>
              <a:prstGeom prst="rect">
                <a:avLst/>
              </a:prstGeom>
              <a:blipFill rotWithShape="1">
                <a:blip r:embed="rId3"/>
                <a:stretch>
                  <a:fillRect l="-720" t="-1258" r="-648" b="-5031"/>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66" y="4038600"/>
            <a:ext cx="7736868" cy="1250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304800" y="5481429"/>
                <a:ext cx="8458200" cy="707886"/>
              </a:xfrm>
              <a:prstGeom prst="rect">
                <a:avLst/>
              </a:prstGeom>
            </p:spPr>
            <p:txBody>
              <a:bodyPr wrap="square">
                <a:spAutoFit/>
              </a:bodyPr>
              <a:lstStyle/>
              <a:p>
                <a:pPr algn="just"/>
                <a:r>
                  <a:rPr lang="en-US" sz="2000" dirty="0"/>
                  <a:t>How do we determine the optimal order, if we want to compute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a:rPr>
                          <m:t>𝐴</m:t>
                        </m:r>
                      </m:e>
                      <m:sub>
                        <m:r>
                          <a:rPr lang="en-US" sz="2000" b="0" i="1" dirty="0" smtClean="0">
                            <a:latin typeface="Cambria Math"/>
                          </a:rPr>
                          <m:t>1</m:t>
                        </m:r>
                      </m:sub>
                    </m:sSub>
                    <m:r>
                      <a:rPr lang="en-US" sz="2000" i="1" dirty="0" smtClean="0">
                        <a:latin typeface="Cambria Math"/>
                        <a:ea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𝐴</m:t>
                        </m:r>
                      </m:e>
                      <m:sub>
                        <m:r>
                          <a:rPr lang="en-US" sz="2000" b="0" i="1" dirty="0" smtClean="0">
                            <a:latin typeface="Cambria Math"/>
                          </a:rPr>
                          <m:t>2</m:t>
                        </m:r>
                      </m:sub>
                    </m:sSub>
                    <m:r>
                      <a:rPr lang="en-US" sz="2000" i="1" dirty="0" smtClean="0">
                        <a:latin typeface="Cambria Math"/>
                        <a:ea typeface="Cambria Math"/>
                      </a:rPr>
                      <m:t>×</m:t>
                    </m:r>
                    <m:r>
                      <a:rPr lang="en-US" sz="2000" b="0" i="1" dirty="0" smtClean="0">
                        <a:latin typeface="Cambria Math"/>
                      </a:rPr>
                      <m:t>…</m:t>
                    </m:r>
                    <m:r>
                      <a:rPr lang="en-US" sz="2000" b="0" i="1" dirty="0" smtClean="0">
                        <a:latin typeface="Cambria Math"/>
                        <a:ea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𝐴</m:t>
                        </m:r>
                      </m:e>
                      <m:sub>
                        <m:r>
                          <a:rPr lang="en-US" sz="2000" b="0" i="1" dirty="0" smtClean="0">
                            <a:latin typeface="Cambria Math"/>
                          </a:rPr>
                          <m:t>𝑛</m:t>
                        </m:r>
                      </m:sub>
                    </m:sSub>
                  </m:oMath>
                </a14:m>
                <a:r>
                  <a:rPr lang="en-US" sz="2000" dirty="0"/>
                  <a:t> with dimension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0</m:t>
                        </m:r>
                      </m:sub>
                    </m:sSub>
                    <m:r>
                      <a:rPr lang="en-US" sz="2000" i="1" dirty="0" smtClean="0">
                        <a:latin typeface="Cambria Math"/>
                        <a:ea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1</m:t>
                        </m:r>
                      </m:sub>
                    </m:sSub>
                    <m:r>
                      <a:rPr lang="en-US" sz="2000" b="0" i="1" dirty="0" smtClean="0">
                        <a:latin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1</m:t>
                        </m:r>
                      </m:sub>
                    </m:sSub>
                    <m:r>
                      <a:rPr lang="en-US" sz="2000" i="1" dirty="0" smtClean="0">
                        <a:latin typeface="Cambria Math"/>
                        <a:ea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2</m:t>
                        </m:r>
                      </m:sub>
                    </m:sSub>
                    <m:r>
                      <a:rPr lang="en-US" sz="2000" b="0" i="1" dirty="0" smtClean="0">
                        <a:latin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𝑛</m:t>
                        </m:r>
                        <m:r>
                          <a:rPr lang="en-US" sz="2000" b="0" i="1" dirty="0" smtClean="0">
                            <a:latin typeface="Cambria Math"/>
                          </a:rPr>
                          <m:t>−1</m:t>
                        </m:r>
                      </m:sub>
                    </m:sSub>
                    <m:r>
                      <a:rPr lang="en-US" sz="2000" i="1" dirty="0" smtClean="0">
                        <a:latin typeface="Cambria Math"/>
                        <a:ea typeface="Cambria Math"/>
                      </a:rPr>
                      <m:t>×</m:t>
                    </m:r>
                    <m:sSub>
                      <m:sSubPr>
                        <m:ctrlPr>
                          <a:rPr lang="en-US" sz="2000" i="1" dirty="0" smtClean="0">
                            <a:latin typeface="Cambria Math" panose="02040503050406030204" pitchFamily="18" charset="0"/>
                          </a:rPr>
                        </m:ctrlPr>
                      </m:sSubPr>
                      <m:e>
                        <m:r>
                          <a:rPr lang="en-US" sz="2000" b="0" i="1" dirty="0" smtClean="0">
                            <a:latin typeface="Cambria Math"/>
                          </a:rPr>
                          <m:t>𝑚</m:t>
                        </m:r>
                      </m:e>
                      <m:sub>
                        <m:r>
                          <a:rPr lang="en-US" sz="2000" b="0" i="1" dirty="0" smtClean="0">
                            <a:latin typeface="Cambria Math"/>
                          </a:rPr>
                          <m:t>𝑛</m:t>
                        </m:r>
                      </m:sub>
                    </m:sSub>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304800" y="5481429"/>
                <a:ext cx="8458200" cy="707886"/>
              </a:xfrm>
              <a:prstGeom prst="rect">
                <a:avLst/>
              </a:prstGeom>
              <a:blipFill rotWithShape="1">
                <a:blip r:embed="rId5"/>
                <a:stretch>
                  <a:fillRect l="-720" t="-3448" b="-15517"/>
                </a:stretch>
              </a:blipFill>
            </p:spPr>
            <p:txBody>
              <a:bodyPr/>
              <a:lstStyle/>
              <a:p>
                <a:r>
                  <a:rPr lang="en-US">
                    <a:noFill/>
                  </a:rPr>
                  <a:t> </a:t>
                </a:r>
              </a:p>
            </p:txBody>
          </p:sp>
        </mc:Fallback>
      </mc:AlternateContent>
    </p:spTree>
    <p:extLst>
      <p:ext uri="{BB962C8B-B14F-4D97-AF65-F5344CB8AC3E}">
        <p14:creationId xmlns:p14="http://schemas.microsoft.com/office/powerpoint/2010/main" val="16989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ltLang="en-US" sz="2800" b="1" dirty="0"/>
              <a:t>Representation of multiplication Order</a:t>
            </a:r>
            <a:r>
              <a:rPr lang="en-US" altLang="en-US" sz="3600" b="1" dirty="0"/>
              <a:t> </a:t>
            </a:r>
            <a:endParaRPr lang="id-ID" altLang="en-US" sz="3600" b="1" dirty="0"/>
          </a:p>
        </p:txBody>
      </p:sp>
      <p:sp>
        <p:nvSpPr>
          <p:cNvPr id="2" name="Rectangle 1"/>
          <p:cNvSpPr/>
          <p:nvPr/>
        </p:nvSpPr>
        <p:spPr>
          <a:xfrm>
            <a:off x="381000" y="1828800"/>
            <a:ext cx="8382000" cy="1015663"/>
          </a:xfrm>
          <a:prstGeom prst="rect">
            <a:avLst/>
          </a:prstGeom>
        </p:spPr>
        <p:txBody>
          <a:bodyPr wrap="square">
            <a:spAutoFit/>
          </a:bodyPr>
          <a:lstStyle/>
          <a:p>
            <a:pPr algn="just"/>
            <a:r>
              <a:rPr lang="en-US" sz="2000" dirty="0"/>
              <a:t>a particular </a:t>
            </a:r>
            <a:r>
              <a:rPr lang="en-US" sz="2000" dirty="0" err="1"/>
              <a:t>parenthesization</a:t>
            </a:r>
            <a:r>
              <a:rPr lang="en-US" sz="2000" dirty="0"/>
              <a:t> can be represented very naturally by a binary tree in which the individual matrices correspond to the leaves, the root is the final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74295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34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57&quot;/&gt;&lt;/object&gt;&lt;/object&gt;&lt;/object&gt;&lt;/database&gt;"/>
</p:tagLst>
</file>

<file path=ppt/theme/theme1.xml><?xml version="1.0" encoding="utf-8"?>
<a:theme xmlns:a="http://schemas.openxmlformats.org/drawingml/2006/main" name="UPH4">
  <a:themeElements>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PH4">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UPH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PH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PH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PH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PH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PH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PH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PH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PH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PH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PH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PH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10223</TotalTime>
  <Words>570</Words>
  <Application>Microsoft Office PowerPoint</Application>
  <PresentationFormat>On-screen Show (4:3)</PresentationFormat>
  <Paragraphs>238</Paragraphs>
  <Slides>13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Cambria Math</vt:lpstr>
      <vt:lpstr>Times New Roman</vt:lpstr>
      <vt:lpstr>Trebuchet MS</vt:lpstr>
      <vt:lpstr>UPH4</vt:lpstr>
      <vt:lpstr>Equation</vt:lpstr>
      <vt:lpstr>PowerPoint Presentation</vt:lpstr>
      <vt:lpstr>Introduction</vt:lpstr>
      <vt:lpstr>Example 01</vt:lpstr>
      <vt:lpstr>Solution Example 01  (cont)</vt:lpstr>
      <vt:lpstr>Example 02 </vt:lpstr>
      <vt:lpstr>Solving by Repetition</vt:lpstr>
      <vt:lpstr>Solving by no Repetition</vt:lpstr>
      <vt:lpstr>Chain matrix multiplication</vt:lpstr>
      <vt:lpstr>Representation of multiplication Order </vt:lpstr>
      <vt:lpstr>  Problem Statement</vt:lpstr>
      <vt:lpstr> Example 03 </vt:lpstr>
      <vt:lpstr>Matrix Multiplication Algorithm  </vt:lpstr>
      <vt:lpstr>Final Result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anita</dc:creator>
  <cp:lastModifiedBy>lab-tif3</cp:lastModifiedBy>
  <cp:revision>440</cp:revision>
  <dcterms:created xsi:type="dcterms:W3CDTF">2008-06-16T09:38:38Z</dcterms:created>
  <dcterms:modified xsi:type="dcterms:W3CDTF">2016-08-01T08:18:49Z</dcterms:modified>
</cp:coreProperties>
</file>