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9" r:id="rId3"/>
    <p:sldId id="315" r:id="rId4"/>
    <p:sldId id="335" r:id="rId5"/>
    <p:sldId id="337" r:id="rId6"/>
    <p:sldId id="338" r:id="rId7"/>
    <p:sldId id="339" r:id="rId8"/>
    <p:sldId id="336" r:id="rId9"/>
    <p:sldId id="300" r:id="rId10"/>
    <p:sldId id="340" r:id="rId11"/>
    <p:sldId id="344" r:id="rId12"/>
    <p:sldId id="343" r:id="rId13"/>
    <p:sldId id="342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F28F2BA2-96B3-4258-BCCC-910771950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9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BF9912-272E-45A9-971E-0FA89A6E2D4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F2BA2-96B3-4258-BCCC-9107719508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8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66B6-D9E3-4170-AA00-C31E9E193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72FF-AF1D-430D-B2CC-687D215A6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D184-330D-40B1-AB8C-1B3E94A04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E4BB-0D4B-43AD-A704-705B2FB516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54300-8860-42D3-9C27-52AAA8413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4327-3851-4F3F-A1ED-CFB2E653C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39DAD-11FE-41F0-A829-FC7D180627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8DC2-7B5E-478B-A6B1-C1A9C058F9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2A4D-7E99-40B9-AFBB-DCD055B59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B60B-05A9-4AA4-A8AD-4394927D4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B22E-ABDA-4639-8F45-65D4E22A2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5701741-7368-4577-B3C8-52E56BDA4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00400" y="457200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81000" y="327660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bg1"/>
                </a:solidFill>
                <a:latin typeface="Arial" charset="0"/>
              </a:rPr>
              <a:t>Shortest Path Algorithms</a:t>
            </a:r>
            <a:endParaRPr lang="id-ID" altLang="en-US" sz="4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Algorithm in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3" name="Rectangle 6162"/>
              <p:cNvSpPr/>
              <p:nvPr/>
            </p:nvSpPr>
            <p:spPr>
              <a:xfrm>
                <a:off x="457200" y="1828800"/>
                <a:ext cx="83058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𝑇𝑜𝑝𝑜𝑙𝑜𝑔𝑖𝑐𝑎𝑙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𝑠𝑜𝑟𝑡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𝑡h𝑒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𝑣𝑒𝑟𝑡𝑖𝑐𝑒𝑠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𝐼𝑛𝑖𝑡𝑖𝑎𝑙𝑖𝑧𝑒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𝑆𝑜𝑢𝑟𝑐𝑒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algn="l"/>
                <a:r>
                  <a:rPr lang="en-US" sz="2400" dirty="0"/>
                  <a:t>For each vertex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400" dirty="0"/>
                  <a:t> taken in topologically sorted order do</a:t>
                </a:r>
              </a:p>
              <a:p>
                <a:pPr algn="l">
                  <a:tabLst>
                    <a:tab pos="403225" algn="l"/>
                  </a:tabLst>
                </a:pPr>
                <a:r>
                  <a:rPr lang="en-US" sz="2400" dirty="0"/>
                  <a:t>	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element </a:t>
                </a:r>
                <a:r>
                  <a:rPr lang="en-US" sz="2400" dirty="0" err="1"/>
                  <a:t>Adj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400" dirty="0"/>
                  <a:t>) do</a:t>
                </a:r>
              </a:p>
              <a:p>
                <a:pPr algn="l">
                  <a:tabLst>
                    <a:tab pos="457200" algn="l"/>
                    <a:tab pos="863600" algn="l"/>
                    <a:tab pos="8115300" algn="r"/>
                  </a:tabLst>
                </a:pP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𝑖𝑓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&gt;</m:t>
                    </m:r>
                    <m:r>
                      <a:rPr lang="en-US" sz="2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𝑢</m:t>
                        </m:r>
                        <m:r>
                          <a:rPr 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sz="2400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𝑡h𝑒𝑛</m:t>
                    </m:r>
                  </m:oMath>
                </a14:m>
                <a:endParaRPr lang="en-US" sz="2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163" name="Rectangle 6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305800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65" name="Rectangle 6164"/>
              <p:cNvSpPr/>
              <p:nvPr/>
            </p:nvSpPr>
            <p:spPr>
              <a:xfrm>
                <a:off x="326572" y="4495800"/>
                <a:ext cx="8382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𝑇𝑜𝑝𝑜𝑙𝑜𝑔𝑖𝑐𝑎𝑙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𝑠𝑜𝑟𝑡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𝑡h𝑒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𝑣𝑒𝑟𝑡𝑖𝑐𝑒𝑠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𝑜𝑓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restructuring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 so that for each edge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/>
                  <a:t>,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𝑢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𝑣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400" dirty="0"/>
                  <a:t> should be located exactly before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. Therefore all vertices are located in order in a line.</a:t>
                </a:r>
              </a:p>
            </p:txBody>
          </p:sp>
        </mc:Choice>
        <mc:Fallback xmlns="">
          <p:sp>
            <p:nvSpPr>
              <p:cNvPr id="6165" name="Rectangle 6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" y="4495800"/>
                <a:ext cx="83820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164" t="-2724" r="-1600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Directed Acyclic Graph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411977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4886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981200"/>
            <a:ext cx="31016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the shortest path from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0" y="3998050"/>
                <a:ext cx="581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⁡{</m:t>
                      </m:r>
                      <m:r>
                        <a:rPr lang="en-US" b="0" i="1" smtClean="0">
                          <a:latin typeface="Cambria Math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+1,</m:t>
                      </m:r>
                      <m:r>
                        <a:rPr lang="en-US" b="0" i="1" smtClean="0">
                          <a:latin typeface="Cambria Math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998050"/>
                <a:ext cx="581351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1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Algorithm in shortest Path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7197"/>
            <a:ext cx="369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47712"/>
            <a:ext cx="37623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85453"/>
            <a:ext cx="3695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927699"/>
            <a:ext cx="37433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9" y="4144796"/>
            <a:ext cx="3695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96" y="4126301"/>
            <a:ext cx="3705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92571"/>
            <a:ext cx="36576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81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02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063210" y="2147329"/>
            <a:ext cx="6556540" cy="3309870"/>
            <a:chOff x="1524000" y="1871730"/>
            <a:chExt cx="6556540" cy="3309870"/>
          </a:xfrm>
        </p:grpSpPr>
        <p:sp>
          <p:nvSpPr>
            <p:cNvPr id="4" name="Oval 3"/>
            <p:cNvSpPr/>
            <p:nvPr/>
          </p:nvSpPr>
          <p:spPr bwMode="auto">
            <a:xfrm>
              <a:off x="1524000" y="3237001"/>
              <a:ext cx="46054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909272" y="2051279"/>
              <a:ext cx="46054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8448" y="4724400"/>
              <a:ext cx="46054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661872" y="1965729"/>
              <a:ext cx="46054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813981" y="3573664"/>
              <a:ext cx="46054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620000" y="4209300"/>
              <a:ext cx="46054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</a:t>
              </a:r>
            </a:p>
          </p:txBody>
        </p:sp>
        <p:cxnSp>
          <p:nvCxnSpPr>
            <p:cNvPr id="11" name="Straight Arrow Connector 10"/>
            <p:cNvCxnSpPr>
              <a:stCxn id="4" idx="7"/>
              <a:endCxn id="6" idx="3"/>
            </p:cNvCxnSpPr>
            <p:nvPr/>
          </p:nvCxnSpPr>
          <p:spPr bwMode="auto">
            <a:xfrm flipV="1">
              <a:off x="1917095" y="2441524"/>
              <a:ext cx="2059622" cy="8624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3150612" y="2441524"/>
              <a:ext cx="37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5" name="Straight Arrow Connector 14"/>
            <p:cNvCxnSpPr>
              <a:stCxn id="4" idx="5"/>
              <a:endCxn id="7" idx="1"/>
            </p:cNvCxnSpPr>
            <p:nvPr/>
          </p:nvCxnSpPr>
          <p:spPr bwMode="auto">
            <a:xfrm>
              <a:off x="1917095" y="3627246"/>
              <a:ext cx="1448798" cy="1164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2451318" y="37053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8" name="Straight Arrow Connector 17"/>
            <p:cNvCxnSpPr>
              <a:stCxn id="6" idx="4"/>
              <a:endCxn id="7" idx="0"/>
            </p:cNvCxnSpPr>
            <p:nvPr/>
          </p:nvCxnSpPr>
          <p:spPr bwMode="auto">
            <a:xfrm flipH="1">
              <a:off x="3528718" y="2508479"/>
              <a:ext cx="610824" cy="22159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3905779" y="3303956"/>
              <a:ext cx="30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1" name="Straight Arrow Connector 20"/>
            <p:cNvCxnSpPr>
              <a:stCxn id="6" idx="6"/>
              <a:endCxn id="8" idx="2"/>
            </p:cNvCxnSpPr>
            <p:nvPr/>
          </p:nvCxnSpPr>
          <p:spPr bwMode="auto">
            <a:xfrm flipV="1">
              <a:off x="4369812" y="2194329"/>
              <a:ext cx="1292060" cy="855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4776831" y="18717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6" name="Straight Arrow Connector 25"/>
            <p:cNvCxnSpPr>
              <a:stCxn id="7" idx="7"/>
              <a:endCxn id="8" idx="3"/>
            </p:cNvCxnSpPr>
            <p:nvPr/>
          </p:nvCxnSpPr>
          <p:spPr bwMode="auto">
            <a:xfrm flipV="1">
              <a:off x="3691543" y="2355974"/>
              <a:ext cx="2037774" cy="24353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4805109" y="28689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29" name="Straight Arrow Connector 28"/>
            <p:cNvCxnSpPr>
              <a:stCxn id="7" idx="6"/>
              <a:endCxn id="9" idx="2"/>
            </p:cNvCxnSpPr>
            <p:nvPr/>
          </p:nvCxnSpPr>
          <p:spPr bwMode="auto">
            <a:xfrm flipV="1">
              <a:off x="3758988" y="3802264"/>
              <a:ext cx="2054993" cy="11507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4885533" y="39268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6144" name="Straight Arrow Connector 6143"/>
            <p:cNvCxnSpPr>
              <a:stCxn id="7" idx="5"/>
              <a:endCxn id="10" idx="2"/>
            </p:cNvCxnSpPr>
            <p:nvPr/>
          </p:nvCxnSpPr>
          <p:spPr bwMode="auto">
            <a:xfrm flipV="1">
              <a:off x="3691543" y="4437900"/>
              <a:ext cx="3928457" cy="6767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5" name="TextBox 6144"/>
            <p:cNvSpPr txBox="1"/>
            <p:nvPr/>
          </p:nvSpPr>
          <p:spPr>
            <a:xfrm>
              <a:off x="5785488" y="453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6150" name="Straight Arrow Connector 6149"/>
            <p:cNvCxnSpPr>
              <a:stCxn id="8" idx="4"/>
              <a:endCxn id="9" idx="0"/>
            </p:cNvCxnSpPr>
            <p:nvPr/>
          </p:nvCxnSpPr>
          <p:spPr bwMode="auto">
            <a:xfrm>
              <a:off x="5892142" y="2422929"/>
              <a:ext cx="152109" cy="11507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4" name="TextBox 6153"/>
            <p:cNvSpPr txBox="1"/>
            <p:nvPr/>
          </p:nvSpPr>
          <p:spPr>
            <a:xfrm>
              <a:off x="5594500" y="296930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6156" name="Straight Arrow Connector 6155"/>
            <p:cNvCxnSpPr>
              <a:stCxn id="8" idx="5"/>
              <a:endCxn id="10" idx="0"/>
            </p:cNvCxnSpPr>
            <p:nvPr/>
          </p:nvCxnSpPr>
          <p:spPr bwMode="auto">
            <a:xfrm>
              <a:off x="6054967" y="2355974"/>
              <a:ext cx="1795303" cy="18533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9" name="TextBox 6158"/>
            <p:cNvSpPr txBox="1"/>
            <p:nvPr/>
          </p:nvSpPr>
          <p:spPr>
            <a:xfrm>
              <a:off x="6900682" y="26880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161" name="Straight Arrow Connector 6160"/>
            <p:cNvCxnSpPr>
              <a:stCxn id="9" idx="5"/>
              <a:endCxn id="10" idx="1"/>
            </p:cNvCxnSpPr>
            <p:nvPr/>
          </p:nvCxnSpPr>
          <p:spPr bwMode="auto">
            <a:xfrm>
              <a:off x="6207076" y="3963909"/>
              <a:ext cx="1480369" cy="3123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2" name="TextBox 6161"/>
            <p:cNvSpPr txBox="1"/>
            <p:nvPr/>
          </p:nvSpPr>
          <p:spPr>
            <a:xfrm>
              <a:off x="7057135" y="38461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63398" y="5468292"/>
            <a:ext cx="31016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the shortest path from s</a:t>
            </a:r>
          </a:p>
        </p:txBody>
      </p:sp>
    </p:spTree>
    <p:extLst>
      <p:ext uri="{BB962C8B-B14F-4D97-AF65-F5344CB8AC3E}">
        <p14:creationId xmlns:p14="http://schemas.microsoft.com/office/powerpoint/2010/main" val="335654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300" y="1752600"/>
            <a:ext cx="83820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shortest path problem is the problem of finding a path between two vertices (or nodes) in a graph such that the sum of the weights of its constituent edges is minimized.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043105"/>
            <a:ext cx="3670300" cy="31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3105"/>
            <a:ext cx="4711700" cy="310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51" y="3937000"/>
            <a:ext cx="4990949" cy="217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Dijkstra</a:t>
            </a:r>
            <a:r>
              <a:rPr lang="en-US" sz="3600" b="1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828800"/>
                <a:ext cx="5791200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𝐼𝑛𝑖𝑡𝑖𝑎𝑙𝑖𝑧𝑒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𝑆𝑜𝑢𝑟𝑐𝑒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  <a:r>
                  <a:rPr lang="en-US" sz="1600" dirty="0"/>
                  <a:t> </a:t>
                </a:r>
              </a:p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 ={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}      </m:t>
                    </m:r>
                  </m:oMath>
                </a14:m>
                <a:r>
                  <a:rPr lang="en-US" dirty="0"/>
                  <a:t>		</a:t>
                </a:r>
                <a:r>
                  <a:rPr lang="en-US" sz="1600" dirty="0"/>
                  <a:t> </a:t>
                </a:r>
              </a:p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𝑄</m:t>
                      </m:r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 ≠ ∅ </m:t>
                    </m:r>
                  </m:oMath>
                </a14:m>
                <a:r>
                  <a:rPr lang="en-US" dirty="0"/>
                  <a:t>Do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dirty="0"/>
                  <a:t>	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connect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do</a:t>
                </a:r>
                <a:endParaRPr lang="en-US" dirty="0"/>
              </a:p>
              <a:p>
                <a:pPr algn="l">
                  <a:tabLst>
                    <a:tab pos="457200" algn="l"/>
                    <a:tab pos="863600" algn="l"/>
                    <a:tab pos="8115300" algn="r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𝑖𝑓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𝑡h𝑒𝑛</m:t>
                    </m:r>
                  </m:oMath>
                </a14:m>
                <a:endParaRPr lang="en-US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i="1" dirty="0">
                    <a:latin typeface="Cambria Math"/>
                  </a:rPr>
                  <a:t>	Z = min{distance[v]}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 = 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 ∪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i="1" dirty="0">
                    <a:latin typeface="Cambria Math"/>
                  </a:rPr>
                  <a:t>	Q = Q – Z</a:t>
                </a:r>
                <a:endParaRPr lang="en-US" sz="16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5791200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842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38800" y="1828800"/>
                <a:ext cx="3124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𝐼𝑛𝑖𝑡𝑖𝑎𝑙𝑖𝑧𝑒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𝑆𝑜𝑢𝑟𝑐𝑒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l">
                  <a:tabLst>
                    <a:tab pos="571500" algn="l"/>
                  </a:tabLst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do</a:t>
                </a:r>
              </a:p>
              <a:p>
                <a:pPr algn="l">
                  <a:tabLst>
                    <a:tab pos="5715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𝑑𝑖𝑠𝑡𝑎𝑛𝑐𝑒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] 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	</a:t>
                </a:r>
              </a:p>
              <a:p>
                <a:pPr algn="l">
                  <a:tabLst>
                    <a:tab pos="5715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𝑑</m:t>
                      </m:r>
                      <m:r>
                        <a:rPr lang="en-US" b="0" i="1" dirty="0" smtClean="0">
                          <a:latin typeface="Cambria Math"/>
                        </a:rPr>
                        <m:t>𝑖𝑠𝑡𝑎𝑛𝑐𝑒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] 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828800"/>
                <a:ext cx="31242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7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Dijkstra</a:t>
            </a:r>
            <a:r>
              <a:rPr lang="en-US" sz="3200" b="1" dirty="0"/>
              <a:t> Algorithm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/>
              <p:cNvSpPr txBox="1"/>
              <p:nvPr/>
            </p:nvSpPr>
            <p:spPr>
              <a:xfrm>
                <a:off x="2988797" y="4341356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97" y="4341356"/>
                <a:ext cx="3714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"/>
              <p:cNvSpPr txBox="1"/>
              <p:nvPr/>
            </p:nvSpPr>
            <p:spPr>
              <a:xfrm>
                <a:off x="3002131" y="2021442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131" y="2021442"/>
                <a:ext cx="3714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"/>
              <p:cNvSpPr txBox="1"/>
              <p:nvPr/>
            </p:nvSpPr>
            <p:spPr>
              <a:xfrm>
                <a:off x="5134720" y="4459694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20" y="4459694"/>
                <a:ext cx="3714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7"/>
              <p:cNvSpPr txBox="1"/>
              <p:nvPr/>
            </p:nvSpPr>
            <p:spPr>
              <a:xfrm>
                <a:off x="5147777" y="1932017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77" y="1932017"/>
                <a:ext cx="3714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8"/>
              <p:cNvSpPr txBox="1"/>
              <p:nvPr/>
            </p:nvSpPr>
            <p:spPr>
              <a:xfrm>
                <a:off x="6946191" y="3180463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91" y="3180463"/>
                <a:ext cx="37147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752769" y="2189304"/>
            <a:ext cx="5171906" cy="2402133"/>
            <a:chOff x="1805576" y="1817675"/>
            <a:chExt cx="5171906" cy="2402133"/>
          </a:xfrm>
        </p:grpSpPr>
        <p:sp>
          <p:nvSpPr>
            <p:cNvPr id="6" name="Oval 5"/>
            <p:cNvSpPr/>
            <p:nvPr/>
          </p:nvSpPr>
          <p:spPr bwMode="auto">
            <a:xfrm>
              <a:off x="1805576" y="28230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012076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012076" y="36612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129997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125448" y="3660726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520282" y="279073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cxnSp>
          <p:nvCxnSpPr>
            <p:cNvPr id="19" name="Straight Arrow Connector 18"/>
            <p:cNvCxnSpPr>
              <a:stCxn id="6" idx="7"/>
              <a:endCxn id="20" idx="2"/>
            </p:cNvCxnSpPr>
            <p:nvPr/>
          </p:nvCxnSpPr>
          <p:spPr bwMode="auto">
            <a:xfrm flipV="1">
              <a:off x="2195821" y="2159720"/>
              <a:ext cx="816255" cy="725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322820" y="2226103"/>
              <a:ext cx="29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7" name="Straight Arrow Connector 26"/>
            <p:cNvCxnSpPr>
              <a:stCxn id="6" idx="5"/>
              <a:endCxn id="21" idx="2"/>
            </p:cNvCxnSpPr>
            <p:nvPr/>
          </p:nvCxnSpPr>
          <p:spPr bwMode="auto">
            <a:xfrm>
              <a:off x="2195821" y="3186598"/>
              <a:ext cx="816255" cy="687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224676" y="3483403"/>
              <a:ext cx="408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1" name="Straight Arrow Connector 30"/>
            <p:cNvCxnSpPr>
              <a:stCxn id="20" idx="6"/>
              <a:endCxn id="22" idx="2"/>
            </p:cNvCxnSpPr>
            <p:nvPr/>
          </p:nvCxnSpPr>
          <p:spPr bwMode="auto">
            <a:xfrm>
              <a:off x="3469276" y="2159720"/>
              <a:ext cx="166072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" name="Straight Arrow Connector 4102"/>
            <p:cNvCxnSpPr>
              <a:stCxn id="21" idx="6"/>
              <a:endCxn id="23" idx="2"/>
            </p:cNvCxnSpPr>
            <p:nvPr/>
          </p:nvCxnSpPr>
          <p:spPr bwMode="auto">
            <a:xfrm flipV="1">
              <a:off x="3469276" y="3873675"/>
              <a:ext cx="1656172" cy="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8" name="TextBox 4107"/>
            <p:cNvSpPr txBox="1"/>
            <p:nvPr/>
          </p:nvSpPr>
          <p:spPr>
            <a:xfrm>
              <a:off x="4078564" y="18176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4511" y="38504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0" name="Straight Arrow Connector 4109"/>
            <p:cNvCxnSpPr>
              <a:stCxn id="20" idx="4"/>
              <a:endCxn id="21" idx="0"/>
            </p:cNvCxnSpPr>
            <p:nvPr/>
          </p:nvCxnSpPr>
          <p:spPr bwMode="auto">
            <a:xfrm>
              <a:off x="3240676" y="2372669"/>
              <a:ext cx="0" cy="1288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2927770" y="2762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112" name="Straight Arrow Connector 4111"/>
            <p:cNvCxnSpPr>
              <a:stCxn id="20" idx="5"/>
              <a:endCxn id="23" idx="1"/>
            </p:cNvCxnSpPr>
            <p:nvPr/>
          </p:nvCxnSpPr>
          <p:spPr bwMode="auto">
            <a:xfrm>
              <a:off x="3402321" y="2310298"/>
              <a:ext cx="1790082" cy="14127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4100826" y="2634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15" name="Straight Arrow Connector 4114"/>
            <p:cNvCxnSpPr>
              <a:stCxn id="23" idx="0"/>
              <a:endCxn id="22" idx="4"/>
            </p:cNvCxnSpPr>
            <p:nvPr/>
          </p:nvCxnSpPr>
          <p:spPr bwMode="auto">
            <a:xfrm flipV="1">
              <a:off x="5354048" y="2372669"/>
              <a:ext cx="4549" cy="1288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5354048" y="270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9" name="Straight Arrow Connector 4118"/>
            <p:cNvCxnSpPr>
              <a:stCxn id="22" idx="6"/>
              <a:endCxn id="24" idx="1"/>
            </p:cNvCxnSpPr>
            <p:nvPr/>
          </p:nvCxnSpPr>
          <p:spPr bwMode="auto">
            <a:xfrm>
              <a:off x="5587197" y="2159720"/>
              <a:ext cx="1000040" cy="6933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6016336" y="21705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22" name="Straight Arrow Connector 4121"/>
            <p:cNvCxnSpPr>
              <a:stCxn id="23" idx="6"/>
              <a:endCxn id="24" idx="3"/>
            </p:cNvCxnSpPr>
            <p:nvPr/>
          </p:nvCxnSpPr>
          <p:spPr bwMode="auto">
            <a:xfrm flipV="1">
              <a:off x="5582648" y="3154258"/>
              <a:ext cx="1004589" cy="719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6032935" y="3455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817239" y="362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6293034" y="1764688"/>
                <a:ext cx="260333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𝐼𝑛𝑖𝑡𝑖𝑎𝑙𝑖𝑧𝑒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_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𝑆𝑜𝑢𝑟𝑐𝑒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l">
                  <a:tabLst>
                    <a:tab pos="571500" algn="l"/>
                  </a:tabLst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do</a:t>
                </a:r>
              </a:p>
              <a:p>
                <a:pPr algn="l">
                  <a:tabLst>
                    <a:tab pos="5715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𝑑𝑖𝑠𝑡𝑎𝑛𝑐𝑒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] 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  <a:p>
                <a:pPr algn="l">
                  <a:tabLst>
                    <a:tab pos="5715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𝑑</m:t>
                      </m:r>
                      <m:r>
                        <a:rPr lang="en-US" b="0" i="1" dirty="0" smtClean="0">
                          <a:latin typeface="Cambria Math"/>
                        </a:rPr>
                        <m:t>𝑖𝑠𝑡𝑎𝑛𝑐𝑒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] 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34" y="1764688"/>
                <a:ext cx="2603331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874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92268" y="3813746"/>
                <a:ext cx="579120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𝑆</m:t>
                    </m:r>
                    <m:r>
                      <a:rPr lang="en-US" sz="1600" i="1" dirty="0" smtClean="0">
                        <a:latin typeface="Cambria Math"/>
                      </a:rPr>
                      <m:t> ={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}      </m:t>
                    </m:r>
                  </m:oMath>
                </a14:m>
                <a:r>
                  <a:rPr lang="en-US" sz="1600" dirty="0"/>
                  <a:t>		 </a:t>
                </a:r>
              </a:p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 </m:t>
                      </m:r>
                      <m:r>
                        <a:rPr lang="en-US" sz="1600" i="1" dirty="0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1600" b="0" i="1" dirty="0" smtClean="0">
                          <a:latin typeface="Cambria Math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1600" dirty="0"/>
              </a:p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:r>
                  <a:rPr lang="en-US" sz="1600" dirty="0"/>
                  <a:t>While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𝑄</m:t>
                    </m:r>
                    <m:r>
                      <a:rPr lang="en-US" sz="1600" i="1" dirty="0" smtClean="0">
                        <a:latin typeface="Cambria Math"/>
                      </a:rPr>
                      <m:t> ≠ ∅ </m:t>
                    </m:r>
                  </m:oMath>
                </a14:m>
                <a:r>
                  <a:rPr lang="en-US" sz="1600" dirty="0"/>
                  <a:t>Do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600" dirty="0"/>
                  <a:t>	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𝑣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connect to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𝑢</m:t>
                    </m:r>
                    <m:r>
                      <a:rPr lang="en-US" sz="16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do</a:t>
                </a:r>
                <a:endParaRPr lang="en-US" sz="1600" dirty="0"/>
              </a:p>
              <a:p>
                <a:pPr algn="l">
                  <a:tabLst>
                    <a:tab pos="457200" algn="l"/>
                    <a:tab pos="863600" algn="l"/>
                    <a:tab pos="8115300" algn="r"/>
                  </a:tabLst>
                </a:pPr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𝑖𝑓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600" i="1" dirty="0">
                        <a:latin typeface="Cambria Math"/>
                      </a:rPr>
                      <m:t>&gt;</m:t>
                    </m:r>
                    <m:r>
                      <a:rPr lang="en-US" sz="16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 dirty="0">
                        <a:latin typeface="Cambria Math"/>
                      </a:rPr>
                      <m:t>+</m:t>
                    </m:r>
                    <m:r>
                      <a:rPr lang="en-US" sz="1600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</a:rPr>
                          <m:t>𝑢</m:t>
                        </m:r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r>
                          <a:rPr lang="en-US" sz="1600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600" i="1" dirty="0">
                        <a:latin typeface="Cambria Math"/>
                      </a:rPr>
                      <m:t>𝑡h𝑒𝑛</m:t>
                    </m:r>
                  </m:oMath>
                </a14:m>
                <a:endParaRPr lang="en-US" sz="16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𝑢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600" i="1" dirty="0">
                    <a:latin typeface="Cambria Math"/>
                  </a:rPr>
                  <a:t>	Z = min{distance[v]}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6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𝑆</m:t>
                    </m:r>
                    <m:r>
                      <a:rPr lang="en-US" sz="1600" i="1" dirty="0">
                        <a:latin typeface="Cambria Math"/>
                      </a:rPr>
                      <m:t> = </m:t>
                    </m:r>
                    <m:r>
                      <a:rPr lang="en-US" sz="1600" i="1" dirty="0">
                        <a:latin typeface="Cambria Math"/>
                      </a:rPr>
                      <m:t>𝑆</m:t>
                    </m:r>
                    <m:r>
                      <a:rPr lang="en-US" sz="1600" i="1" dirty="0">
                        <a:latin typeface="Cambria Math"/>
                      </a:rPr>
                      <m:t> ∪</m:t>
                    </m:r>
                    <m:r>
                      <a:rPr lang="en-US" sz="1600" i="1" dirty="0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600" i="1" dirty="0">
                    <a:latin typeface="Cambria Math"/>
                  </a:rPr>
                  <a:t>	Q = Q – Z</a:t>
                </a:r>
                <a:endParaRPr lang="en-US" sz="16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sz="1600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sz="1600" i="1" dirty="0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600" i="1" dirty="0" smtClean="0">
                        <a:latin typeface="Cambria Math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8" y="3813746"/>
                <a:ext cx="5791200" cy="2554545"/>
              </a:xfrm>
              <a:prstGeom prst="rect">
                <a:avLst/>
              </a:prstGeom>
              <a:blipFill rotWithShape="1">
                <a:blip r:embed="rId8"/>
                <a:stretch>
                  <a:fillRect l="-632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538853" y="3749883"/>
                <a:ext cx="9871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53" y="3749883"/>
                <a:ext cx="987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560369" y="4012107"/>
                <a:ext cx="15967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={2,3,4,5,6}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9" y="4012107"/>
                <a:ext cx="1596719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562859" y="4274708"/>
                <a:ext cx="11195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𝑉</m:t>
                      </m:r>
                      <m:r>
                        <a:rPr lang="en-US" sz="1600" i="1" dirty="0">
                          <a:latin typeface="Cambria Math"/>
                        </a:rPr>
                        <m:t> ={2,3}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59" y="4274708"/>
                <a:ext cx="1119537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6584292" y="5014402"/>
                <a:ext cx="9560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𝑍</m:t>
                      </m:r>
                      <m:r>
                        <a:rPr lang="en-US" sz="1600" i="1" dirty="0">
                          <a:latin typeface="Cambria Math"/>
                        </a:rPr>
                        <m:t> ={2}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292" y="5014402"/>
                <a:ext cx="956096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6562776" y="5312561"/>
                <a:ext cx="11426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76" y="5312561"/>
                <a:ext cx="1142684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538853" y="5651115"/>
                <a:ext cx="144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={3,4,5,6}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53" y="5651115"/>
                <a:ext cx="1441228" cy="338554"/>
              </a:xfrm>
              <a:prstGeom prst="rect">
                <a:avLst/>
              </a:prstGeom>
              <a:blipFill rotWithShape="1"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V="1">
            <a:off x="2143013" y="2531349"/>
            <a:ext cx="816255" cy="725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7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59527" y="4438793"/>
                <a:ext cx="8899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→ 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27" y="4438793"/>
                <a:ext cx="88998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1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Dijkstra</a:t>
            </a:r>
            <a:r>
              <a:rPr lang="en-US" sz="2800" b="1" dirty="0"/>
              <a:t> Algorithm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"/>
              <p:cNvSpPr txBox="1"/>
              <p:nvPr/>
            </p:nvSpPr>
            <p:spPr>
              <a:xfrm>
                <a:off x="5134720" y="4459694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20" y="4459694"/>
                <a:ext cx="3714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7"/>
              <p:cNvSpPr txBox="1"/>
              <p:nvPr/>
            </p:nvSpPr>
            <p:spPr>
              <a:xfrm>
                <a:off x="5147777" y="1932017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77" y="1932017"/>
                <a:ext cx="3714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8"/>
              <p:cNvSpPr txBox="1"/>
              <p:nvPr/>
            </p:nvSpPr>
            <p:spPr>
              <a:xfrm>
                <a:off x="6946191" y="3180463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91" y="3180463"/>
                <a:ext cx="3714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752769" y="2189304"/>
            <a:ext cx="5171906" cy="2402133"/>
            <a:chOff x="1805576" y="1817675"/>
            <a:chExt cx="5171906" cy="2402133"/>
          </a:xfrm>
        </p:grpSpPr>
        <p:sp>
          <p:nvSpPr>
            <p:cNvPr id="6" name="Oval 5"/>
            <p:cNvSpPr/>
            <p:nvPr/>
          </p:nvSpPr>
          <p:spPr bwMode="auto">
            <a:xfrm>
              <a:off x="1805576" y="28230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012076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012076" y="36612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129997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125448" y="3660726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520282" y="279073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cxnSp>
          <p:nvCxnSpPr>
            <p:cNvPr id="19" name="Straight Arrow Connector 18"/>
            <p:cNvCxnSpPr>
              <a:stCxn id="6" idx="7"/>
              <a:endCxn id="20" idx="2"/>
            </p:cNvCxnSpPr>
            <p:nvPr/>
          </p:nvCxnSpPr>
          <p:spPr bwMode="auto">
            <a:xfrm flipV="1">
              <a:off x="2195821" y="2159720"/>
              <a:ext cx="816255" cy="725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322820" y="2226103"/>
              <a:ext cx="29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7" name="Straight Arrow Connector 26"/>
            <p:cNvCxnSpPr>
              <a:stCxn id="6" idx="5"/>
              <a:endCxn id="21" idx="2"/>
            </p:cNvCxnSpPr>
            <p:nvPr/>
          </p:nvCxnSpPr>
          <p:spPr bwMode="auto">
            <a:xfrm>
              <a:off x="2195821" y="3186598"/>
              <a:ext cx="816255" cy="687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224676" y="3483403"/>
              <a:ext cx="408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1" name="Straight Arrow Connector 30"/>
            <p:cNvCxnSpPr>
              <a:stCxn id="20" idx="6"/>
              <a:endCxn id="22" idx="2"/>
            </p:cNvCxnSpPr>
            <p:nvPr/>
          </p:nvCxnSpPr>
          <p:spPr bwMode="auto">
            <a:xfrm>
              <a:off x="3469276" y="2159720"/>
              <a:ext cx="166072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" name="Straight Arrow Connector 4102"/>
            <p:cNvCxnSpPr>
              <a:stCxn id="21" idx="6"/>
              <a:endCxn id="23" idx="2"/>
            </p:cNvCxnSpPr>
            <p:nvPr/>
          </p:nvCxnSpPr>
          <p:spPr bwMode="auto">
            <a:xfrm flipV="1">
              <a:off x="3469276" y="3873675"/>
              <a:ext cx="1656172" cy="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8" name="TextBox 4107"/>
            <p:cNvSpPr txBox="1"/>
            <p:nvPr/>
          </p:nvSpPr>
          <p:spPr>
            <a:xfrm>
              <a:off x="4078564" y="18176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4511" y="38504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0" name="Straight Arrow Connector 4109"/>
            <p:cNvCxnSpPr>
              <a:stCxn id="20" idx="4"/>
              <a:endCxn id="21" idx="0"/>
            </p:cNvCxnSpPr>
            <p:nvPr/>
          </p:nvCxnSpPr>
          <p:spPr bwMode="auto">
            <a:xfrm>
              <a:off x="3240676" y="2372669"/>
              <a:ext cx="0" cy="1288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2927770" y="2762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112" name="Straight Arrow Connector 4111"/>
            <p:cNvCxnSpPr>
              <a:stCxn id="20" idx="5"/>
              <a:endCxn id="23" idx="1"/>
            </p:cNvCxnSpPr>
            <p:nvPr/>
          </p:nvCxnSpPr>
          <p:spPr bwMode="auto">
            <a:xfrm>
              <a:off x="3402321" y="2310298"/>
              <a:ext cx="1790082" cy="14127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4100826" y="2634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15" name="Straight Arrow Connector 4114"/>
            <p:cNvCxnSpPr>
              <a:stCxn id="23" idx="0"/>
              <a:endCxn id="22" idx="4"/>
            </p:cNvCxnSpPr>
            <p:nvPr/>
          </p:nvCxnSpPr>
          <p:spPr bwMode="auto">
            <a:xfrm flipV="1">
              <a:off x="5354048" y="2372669"/>
              <a:ext cx="4549" cy="1288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5354048" y="270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9" name="Straight Arrow Connector 4118"/>
            <p:cNvCxnSpPr>
              <a:stCxn id="22" idx="6"/>
              <a:endCxn id="24" idx="1"/>
            </p:cNvCxnSpPr>
            <p:nvPr/>
          </p:nvCxnSpPr>
          <p:spPr bwMode="auto">
            <a:xfrm>
              <a:off x="5587197" y="2159720"/>
              <a:ext cx="1000040" cy="6933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6016336" y="21705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22" name="Straight Arrow Connector 4121"/>
            <p:cNvCxnSpPr>
              <a:stCxn id="23" idx="6"/>
              <a:endCxn id="24" idx="3"/>
            </p:cNvCxnSpPr>
            <p:nvPr/>
          </p:nvCxnSpPr>
          <p:spPr bwMode="auto">
            <a:xfrm flipV="1">
              <a:off x="5582648" y="3154258"/>
              <a:ext cx="1004589" cy="719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6032935" y="3455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817239" y="362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31416" y="193201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43210" y="4406771"/>
                <a:ext cx="5791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:r>
                  <a:rPr lang="en-US" sz="1400" dirty="0"/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𝑄</m:t>
                    </m:r>
                    <m:r>
                      <a:rPr lang="en-US" sz="1400" i="1" dirty="0" smtClean="0">
                        <a:latin typeface="Cambria Math"/>
                      </a:rPr>
                      <m:t> ≠ ∅ </m:t>
                    </m:r>
                  </m:oMath>
                </a14:m>
                <a:r>
                  <a:rPr lang="en-US" sz="1400" dirty="0"/>
                  <a:t>Do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 for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𝑣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connect to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𝑢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do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8636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𝑖𝑓</m:t>
                    </m:r>
                    <m:r>
                      <a:rPr lang="en-US" sz="1400" i="1" dirty="0">
                        <a:latin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+</m:t>
                    </m:r>
                    <m:r>
                      <a:rPr lang="en-US" sz="1400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/>
                          </a:rPr>
                          <m:t>𝑢</m:t>
                        </m:r>
                        <m:r>
                          <a:rPr lang="en-US" sz="1400" i="1" dirty="0">
                            <a:latin typeface="Cambria Math"/>
                          </a:rPr>
                          <m:t>,</m:t>
                        </m:r>
                        <m:r>
                          <a:rPr lang="en-US" sz="1400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𝑡h𝑒𝑛</m:t>
                    </m:r>
                  </m:oMath>
                </a14:m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+</m:t>
                    </m:r>
                    <m:r>
                      <a:rPr lang="en-US" sz="1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1400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Z= min{distance[v]}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= </m:t>
                    </m:r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∪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endParaRPr lang="en-US" sz="1400" i="1" dirty="0">
                  <a:latin typeface="Cambria Math"/>
                  <a:ea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Q = Q – Z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0" y="4406771"/>
                <a:ext cx="5791200" cy="1815882"/>
              </a:xfrm>
              <a:prstGeom prst="rect">
                <a:avLst/>
              </a:prstGeom>
              <a:blipFill>
                <a:blip r:embed="rId6"/>
                <a:stretch>
                  <a:fillRect l="-316" t="-671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55489" y="3749883"/>
                <a:ext cx="11426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89" y="3749883"/>
                <a:ext cx="1142685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60369" y="4012107"/>
                <a:ext cx="144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={3,4,5,6}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9" y="4012107"/>
                <a:ext cx="1441228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562859" y="4274708"/>
                <a:ext cx="1275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𝑉</m:t>
                      </m:r>
                      <m:r>
                        <a:rPr lang="en-US" sz="1600" i="1" dirty="0">
                          <a:latin typeface="Cambria Math"/>
                        </a:rPr>
                        <m:t> ={3</m:t>
                      </m:r>
                      <m:r>
                        <a:rPr lang="en-US" sz="1600" b="0" i="1" dirty="0" smtClean="0">
                          <a:latin typeface="Cambria Math"/>
                        </a:rPr>
                        <m:t>,4,5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59" y="4274708"/>
                <a:ext cx="1275029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541089" y="5324033"/>
                <a:ext cx="9560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𝑍</m:t>
                      </m:r>
                      <m:r>
                        <a:rPr lang="en-US" sz="1600" i="1" dirty="0">
                          <a:latin typeface="Cambria Math"/>
                        </a:rPr>
                        <m:t> ={</m:t>
                      </m:r>
                      <m:r>
                        <a:rPr lang="en-US" sz="1600" b="0" i="1" dirty="0" smtClean="0">
                          <a:latin typeface="Cambria Math"/>
                        </a:rPr>
                        <m:t>3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089" y="5324033"/>
                <a:ext cx="95609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525979" y="5612444"/>
                <a:ext cx="1298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={1,2,3}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79" y="5612444"/>
                <a:ext cx="1298176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28095" y="5879418"/>
                <a:ext cx="1285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={4,5,6}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95" y="5879418"/>
                <a:ext cx="1285737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824911" y="5028511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1" y="5028511"/>
                <a:ext cx="1674689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0" idx="4"/>
            <a:endCxn id="21" idx="0"/>
          </p:cNvCxnSpPr>
          <p:nvPr/>
        </p:nvCxnSpPr>
        <p:spPr bwMode="auto">
          <a:xfrm>
            <a:off x="3187869" y="2744298"/>
            <a:ext cx="0" cy="128860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7"/>
            <a:endCxn id="20" idx="2"/>
          </p:cNvCxnSpPr>
          <p:nvPr/>
        </p:nvCxnSpPr>
        <p:spPr bwMode="auto">
          <a:xfrm flipV="1">
            <a:off x="2143014" y="2531349"/>
            <a:ext cx="816255" cy="725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2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617680" y="4393415"/>
                <a:ext cx="8274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80" y="4393415"/>
                <a:ext cx="82747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Dijkstra</a:t>
            </a:r>
            <a:r>
              <a:rPr lang="en-US" sz="2800" b="1" dirty="0"/>
              <a:t> Algorithm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8"/>
              <p:cNvSpPr txBox="1"/>
              <p:nvPr/>
            </p:nvSpPr>
            <p:spPr>
              <a:xfrm>
                <a:off x="6946191" y="3180463"/>
                <a:ext cx="371475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91" y="3180463"/>
                <a:ext cx="3714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752769" y="2189304"/>
            <a:ext cx="5171906" cy="2402133"/>
            <a:chOff x="1805576" y="1817675"/>
            <a:chExt cx="5171906" cy="2402133"/>
          </a:xfrm>
        </p:grpSpPr>
        <p:sp>
          <p:nvSpPr>
            <p:cNvPr id="6" name="Oval 5"/>
            <p:cNvSpPr/>
            <p:nvPr/>
          </p:nvSpPr>
          <p:spPr bwMode="auto">
            <a:xfrm>
              <a:off x="1805576" y="28230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012076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012076" y="36612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129997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125448" y="3660726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520282" y="279073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cxnSp>
          <p:nvCxnSpPr>
            <p:cNvPr id="19" name="Straight Arrow Connector 18"/>
            <p:cNvCxnSpPr>
              <a:stCxn id="6" idx="7"/>
              <a:endCxn id="20" idx="2"/>
            </p:cNvCxnSpPr>
            <p:nvPr/>
          </p:nvCxnSpPr>
          <p:spPr bwMode="auto">
            <a:xfrm flipV="1">
              <a:off x="2195821" y="2159720"/>
              <a:ext cx="816255" cy="725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322820" y="2226103"/>
              <a:ext cx="29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7" name="Straight Arrow Connector 26"/>
            <p:cNvCxnSpPr>
              <a:stCxn id="6" idx="5"/>
              <a:endCxn id="21" idx="2"/>
            </p:cNvCxnSpPr>
            <p:nvPr/>
          </p:nvCxnSpPr>
          <p:spPr bwMode="auto">
            <a:xfrm>
              <a:off x="2195821" y="3186598"/>
              <a:ext cx="816255" cy="687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224676" y="3483403"/>
              <a:ext cx="408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1" name="Straight Arrow Connector 30"/>
            <p:cNvCxnSpPr>
              <a:stCxn id="20" idx="6"/>
              <a:endCxn id="22" idx="2"/>
            </p:cNvCxnSpPr>
            <p:nvPr/>
          </p:nvCxnSpPr>
          <p:spPr bwMode="auto">
            <a:xfrm>
              <a:off x="3469276" y="2159720"/>
              <a:ext cx="166072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" name="Straight Arrow Connector 4102"/>
            <p:cNvCxnSpPr>
              <a:stCxn id="21" idx="6"/>
              <a:endCxn id="23" idx="2"/>
            </p:cNvCxnSpPr>
            <p:nvPr/>
          </p:nvCxnSpPr>
          <p:spPr bwMode="auto">
            <a:xfrm flipV="1">
              <a:off x="3469276" y="3873675"/>
              <a:ext cx="1656172" cy="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8" name="TextBox 4107"/>
            <p:cNvSpPr txBox="1"/>
            <p:nvPr/>
          </p:nvSpPr>
          <p:spPr>
            <a:xfrm>
              <a:off x="4078564" y="18176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4511" y="38504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0" name="Straight Arrow Connector 4109"/>
            <p:cNvCxnSpPr>
              <a:stCxn id="20" idx="4"/>
              <a:endCxn id="21" idx="0"/>
            </p:cNvCxnSpPr>
            <p:nvPr/>
          </p:nvCxnSpPr>
          <p:spPr bwMode="auto">
            <a:xfrm>
              <a:off x="3240676" y="2372669"/>
              <a:ext cx="0" cy="1288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2927770" y="2762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112" name="Straight Arrow Connector 4111"/>
            <p:cNvCxnSpPr>
              <a:stCxn id="20" idx="5"/>
              <a:endCxn id="23" idx="1"/>
            </p:cNvCxnSpPr>
            <p:nvPr/>
          </p:nvCxnSpPr>
          <p:spPr bwMode="auto">
            <a:xfrm>
              <a:off x="3402321" y="2310298"/>
              <a:ext cx="1790082" cy="14127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4100826" y="2634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15" name="Straight Arrow Connector 4114"/>
            <p:cNvCxnSpPr>
              <a:stCxn id="23" idx="0"/>
              <a:endCxn id="22" idx="4"/>
            </p:cNvCxnSpPr>
            <p:nvPr/>
          </p:nvCxnSpPr>
          <p:spPr bwMode="auto">
            <a:xfrm flipV="1">
              <a:off x="5354048" y="2372669"/>
              <a:ext cx="4549" cy="1288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5354048" y="270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9" name="Straight Arrow Connector 4118"/>
            <p:cNvCxnSpPr>
              <a:stCxn id="22" idx="6"/>
              <a:endCxn id="24" idx="1"/>
            </p:cNvCxnSpPr>
            <p:nvPr/>
          </p:nvCxnSpPr>
          <p:spPr bwMode="auto">
            <a:xfrm>
              <a:off x="5587197" y="2159720"/>
              <a:ext cx="1000040" cy="6933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6016336" y="21705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22" name="Straight Arrow Connector 4121"/>
            <p:cNvCxnSpPr>
              <a:stCxn id="23" idx="6"/>
              <a:endCxn id="24" idx="3"/>
            </p:cNvCxnSpPr>
            <p:nvPr/>
          </p:nvCxnSpPr>
          <p:spPr bwMode="auto">
            <a:xfrm flipV="1">
              <a:off x="5582648" y="3154258"/>
              <a:ext cx="1004589" cy="719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6032935" y="3455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817239" y="362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31416" y="193201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79937" y="4492856"/>
                <a:ext cx="7873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37" y="4492856"/>
                <a:ext cx="7873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36655" y="1928547"/>
                <a:ext cx="8127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~→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55" y="1928547"/>
                <a:ext cx="812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0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3210" y="4406771"/>
                <a:ext cx="5791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:r>
                  <a:rPr lang="en-US" sz="1400" dirty="0"/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𝑄</m:t>
                    </m:r>
                    <m:r>
                      <a:rPr lang="en-US" sz="1400" i="1" dirty="0" smtClean="0">
                        <a:latin typeface="Cambria Math"/>
                      </a:rPr>
                      <m:t> ≠ ∅ </m:t>
                    </m:r>
                  </m:oMath>
                </a14:m>
                <a:r>
                  <a:rPr lang="en-US" sz="1400" dirty="0"/>
                  <a:t>Do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 for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𝑣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connect to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𝑢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do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8636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𝑖𝑓</m:t>
                    </m:r>
                    <m:r>
                      <a:rPr lang="en-US" sz="1400" i="1" dirty="0">
                        <a:latin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+</m:t>
                    </m:r>
                    <m:r>
                      <a:rPr lang="en-US" sz="1400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/>
                          </a:rPr>
                          <m:t>𝑢</m:t>
                        </m:r>
                        <m:r>
                          <a:rPr lang="en-US" sz="1400" i="1" dirty="0">
                            <a:latin typeface="Cambria Math"/>
                          </a:rPr>
                          <m:t>,</m:t>
                        </m:r>
                        <m:r>
                          <a:rPr lang="en-US" sz="1400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𝑡h𝑒𝑛</m:t>
                    </m:r>
                  </m:oMath>
                </a14:m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+</m:t>
                    </m:r>
                    <m:r>
                      <a:rPr lang="en-US" sz="1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1400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Z= min{distance[v]}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= </m:t>
                    </m:r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∪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endParaRPr lang="en-US" sz="1400" i="1" dirty="0">
                  <a:latin typeface="Cambria Math"/>
                  <a:ea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Q = Q – Z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0" y="4406771"/>
                <a:ext cx="5791200" cy="1815882"/>
              </a:xfrm>
              <a:prstGeom prst="rect">
                <a:avLst/>
              </a:prstGeom>
              <a:blipFill>
                <a:blip r:embed="rId6"/>
                <a:stretch>
                  <a:fillRect l="-316" t="-671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550157" y="3750995"/>
                <a:ext cx="1298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={1,2,3}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57" y="3750995"/>
                <a:ext cx="129817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560369" y="4012107"/>
                <a:ext cx="1285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={4,5,6}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9" y="4012107"/>
                <a:ext cx="1285737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562859" y="4274708"/>
                <a:ext cx="11195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𝑉</m:t>
                      </m:r>
                      <m:r>
                        <a:rPr lang="en-US" sz="1600" i="1" dirty="0">
                          <a:latin typeface="Cambria Math"/>
                        </a:rPr>
                        <m:t> ={</m:t>
                      </m:r>
                      <m:r>
                        <a:rPr lang="en-US" sz="1600" b="0" i="1" dirty="0" smtClean="0">
                          <a:latin typeface="Cambria Math"/>
                        </a:rPr>
                        <m:t>4,5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59" y="4274708"/>
                <a:ext cx="1119537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581306" y="5090323"/>
                <a:ext cx="9560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𝑍</m:t>
                      </m:r>
                      <m:r>
                        <a:rPr lang="en-US" sz="1600" i="1" dirty="0">
                          <a:latin typeface="Cambria Math"/>
                        </a:rPr>
                        <m:t> ={</m:t>
                      </m:r>
                      <m:r>
                        <a:rPr lang="en-US" sz="1600" b="0" i="1" dirty="0" smtClean="0">
                          <a:latin typeface="Cambria Math"/>
                        </a:rPr>
                        <m:t>5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06" y="5090323"/>
                <a:ext cx="95609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560369" y="5378734"/>
                <a:ext cx="14536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={1,2,3,5}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9" y="5378734"/>
                <a:ext cx="1453668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568312" y="5645708"/>
                <a:ext cx="11302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={4,6}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12" y="5645708"/>
                <a:ext cx="1130246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6" idx="7"/>
            <a:endCxn id="20" idx="2"/>
          </p:cNvCxnSpPr>
          <p:nvPr/>
        </p:nvCxnSpPr>
        <p:spPr bwMode="auto">
          <a:xfrm flipV="1">
            <a:off x="2143014" y="2531349"/>
            <a:ext cx="816255" cy="725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21" idx="0"/>
          </p:cNvCxnSpPr>
          <p:nvPr/>
        </p:nvCxnSpPr>
        <p:spPr bwMode="auto">
          <a:xfrm>
            <a:off x="3187869" y="2744298"/>
            <a:ext cx="0" cy="128860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5"/>
            <a:endCxn id="23" idx="1"/>
          </p:cNvCxnSpPr>
          <p:nvPr/>
        </p:nvCxnSpPr>
        <p:spPr bwMode="auto">
          <a:xfrm>
            <a:off x="3349514" y="2681927"/>
            <a:ext cx="1790082" cy="141279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2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99356" y="4412022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56" y="4412022"/>
                <a:ext cx="37702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Dijkstra</a:t>
            </a:r>
            <a:r>
              <a:rPr lang="en-US" sz="2800" b="1" dirty="0"/>
              <a:t> Algorithm Example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752769" y="2189304"/>
            <a:ext cx="5171906" cy="2402133"/>
            <a:chOff x="1805576" y="1817675"/>
            <a:chExt cx="5171906" cy="2402133"/>
          </a:xfrm>
        </p:grpSpPr>
        <p:sp>
          <p:nvSpPr>
            <p:cNvPr id="6" name="Oval 5"/>
            <p:cNvSpPr/>
            <p:nvPr/>
          </p:nvSpPr>
          <p:spPr bwMode="auto">
            <a:xfrm>
              <a:off x="1805576" y="28230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012076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012076" y="36612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129997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125448" y="3660726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520282" y="279073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cxnSp>
          <p:nvCxnSpPr>
            <p:cNvPr id="19" name="Straight Arrow Connector 18"/>
            <p:cNvCxnSpPr>
              <a:stCxn id="6" idx="7"/>
              <a:endCxn id="20" idx="2"/>
            </p:cNvCxnSpPr>
            <p:nvPr/>
          </p:nvCxnSpPr>
          <p:spPr bwMode="auto">
            <a:xfrm flipV="1">
              <a:off x="2195821" y="2159720"/>
              <a:ext cx="816255" cy="725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322820" y="2226103"/>
              <a:ext cx="29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7" name="Straight Arrow Connector 26"/>
            <p:cNvCxnSpPr>
              <a:stCxn id="6" idx="5"/>
              <a:endCxn id="21" idx="2"/>
            </p:cNvCxnSpPr>
            <p:nvPr/>
          </p:nvCxnSpPr>
          <p:spPr bwMode="auto">
            <a:xfrm>
              <a:off x="2195821" y="3186598"/>
              <a:ext cx="816255" cy="687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224676" y="3483403"/>
              <a:ext cx="408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1" name="Straight Arrow Connector 30"/>
            <p:cNvCxnSpPr>
              <a:stCxn id="20" idx="6"/>
              <a:endCxn id="22" idx="2"/>
            </p:cNvCxnSpPr>
            <p:nvPr/>
          </p:nvCxnSpPr>
          <p:spPr bwMode="auto">
            <a:xfrm>
              <a:off x="3469276" y="2159720"/>
              <a:ext cx="166072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" name="Straight Arrow Connector 4102"/>
            <p:cNvCxnSpPr>
              <a:stCxn id="21" idx="6"/>
              <a:endCxn id="23" idx="2"/>
            </p:cNvCxnSpPr>
            <p:nvPr/>
          </p:nvCxnSpPr>
          <p:spPr bwMode="auto">
            <a:xfrm flipV="1">
              <a:off x="3469276" y="3873675"/>
              <a:ext cx="1656172" cy="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8" name="TextBox 4107"/>
            <p:cNvSpPr txBox="1"/>
            <p:nvPr/>
          </p:nvSpPr>
          <p:spPr>
            <a:xfrm>
              <a:off x="4078564" y="18176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4511" y="38504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0" name="Straight Arrow Connector 4109"/>
            <p:cNvCxnSpPr>
              <a:stCxn id="20" idx="4"/>
              <a:endCxn id="21" idx="0"/>
            </p:cNvCxnSpPr>
            <p:nvPr/>
          </p:nvCxnSpPr>
          <p:spPr bwMode="auto">
            <a:xfrm>
              <a:off x="3240676" y="2372669"/>
              <a:ext cx="0" cy="1288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2927770" y="2762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112" name="Straight Arrow Connector 4111"/>
            <p:cNvCxnSpPr>
              <a:stCxn id="20" idx="5"/>
              <a:endCxn id="23" idx="1"/>
            </p:cNvCxnSpPr>
            <p:nvPr/>
          </p:nvCxnSpPr>
          <p:spPr bwMode="auto">
            <a:xfrm>
              <a:off x="3402321" y="2310298"/>
              <a:ext cx="1790082" cy="14127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4100826" y="2634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15" name="Straight Arrow Connector 4114"/>
            <p:cNvCxnSpPr>
              <a:stCxn id="23" idx="0"/>
              <a:endCxn id="22" idx="4"/>
            </p:cNvCxnSpPr>
            <p:nvPr/>
          </p:nvCxnSpPr>
          <p:spPr bwMode="auto">
            <a:xfrm flipV="1">
              <a:off x="5354048" y="2372669"/>
              <a:ext cx="4549" cy="1288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5354048" y="270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9" name="Straight Arrow Connector 4118"/>
            <p:cNvCxnSpPr>
              <a:stCxn id="22" idx="6"/>
              <a:endCxn id="24" idx="1"/>
            </p:cNvCxnSpPr>
            <p:nvPr/>
          </p:nvCxnSpPr>
          <p:spPr bwMode="auto">
            <a:xfrm>
              <a:off x="5587197" y="2159720"/>
              <a:ext cx="1000040" cy="6933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6016336" y="21705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22" name="Straight Arrow Connector 4121"/>
            <p:cNvCxnSpPr>
              <a:stCxn id="23" idx="6"/>
              <a:endCxn id="24" idx="3"/>
            </p:cNvCxnSpPr>
            <p:nvPr/>
          </p:nvCxnSpPr>
          <p:spPr bwMode="auto">
            <a:xfrm flipV="1">
              <a:off x="5582648" y="3154258"/>
              <a:ext cx="1004589" cy="719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6032935" y="3455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817239" y="362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31416" y="193201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54426" y="449285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36655" y="1928547"/>
                <a:ext cx="8127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6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6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55" y="1928547"/>
                <a:ext cx="81272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60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555946" y="3750995"/>
                <a:ext cx="14536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={1,2,3,5}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46" y="3750995"/>
                <a:ext cx="1453668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560369" y="4012107"/>
                <a:ext cx="11644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={4, 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9" y="4012107"/>
                <a:ext cx="1164421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562859" y="4274708"/>
                <a:ext cx="11195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𝑉</m:t>
                      </m:r>
                      <m:r>
                        <a:rPr lang="en-US" sz="1600" i="1" dirty="0">
                          <a:latin typeface="Cambria Math"/>
                        </a:rPr>
                        <m:t> ={</m:t>
                      </m:r>
                      <m:r>
                        <a:rPr lang="en-US" sz="1600" b="0" i="1" dirty="0" smtClean="0">
                          <a:latin typeface="Cambria Math"/>
                        </a:rPr>
                        <m:t>4,6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59" y="4274708"/>
                <a:ext cx="1119537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581306" y="5090323"/>
                <a:ext cx="9560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𝑍</m:t>
                      </m:r>
                      <m:r>
                        <a:rPr lang="en-US" sz="1600" i="1" dirty="0">
                          <a:latin typeface="Cambria Math"/>
                        </a:rPr>
                        <m:t> ={</m:t>
                      </m:r>
                      <m:r>
                        <a:rPr lang="en-US" sz="1600" b="0" i="1" dirty="0" smtClean="0">
                          <a:latin typeface="Cambria Math"/>
                        </a:rPr>
                        <m:t>4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06" y="5090323"/>
                <a:ext cx="95609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581306" y="5378734"/>
                <a:ext cx="16091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={1,2,3,4,5}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06" y="5378734"/>
                <a:ext cx="1609158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568312" y="5645708"/>
                <a:ext cx="9747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12" y="5645708"/>
                <a:ext cx="974754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2" y="4799816"/>
                <a:ext cx="1674689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51693" y="4418180"/>
                <a:ext cx="5791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:r>
                  <a:rPr lang="en-US" sz="1400" dirty="0"/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𝑄</m:t>
                    </m:r>
                    <m:r>
                      <a:rPr lang="en-US" sz="1400" i="1" dirty="0" smtClean="0">
                        <a:latin typeface="Cambria Math"/>
                      </a:rPr>
                      <m:t> ≠ ∅ </m:t>
                    </m:r>
                  </m:oMath>
                </a14:m>
                <a:r>
                  <a:rPr lang="en-US" sz="1400" dirty="0"/>
                  <a:t>Do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 for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𝑣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connect to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𝑢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do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8636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𝑖𝑓</m:t>
                    </m:r>
                    <m:r>
                      <a:rPr lang="en-US" sz="1400" i="1" dirty="0">
                        <a:latin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+</m:t>
                    </m:r>
                    <m:r>
                      <a:rPr lang="en-US" sz="1400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/>
                          </a:rPr>
                          <m:t>𝑢</m:t>
                        </m:r>
                        <m:r>
                          <a:rPr lang="en-US" sz="1400" i="1" dirty="0">
                            <a:latin typeface="Cambria Math"/>
                          </a:rPr>
                          <m:t>,</m:t>
                        </m:r>
                        <m:r>
                          <a:rPr lang="en-US" sz="1400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𝑡h𝑒𝑛</m:t>
                    </m:r>
                  </m:oMath>
                </a14:m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+</m:t>
                    </m:r>
                    <m:r>
                      <a:rPr lang="en-US" sz="1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1400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Z= min{distance[v]}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= </m:t>
                    </m:r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∪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endParaRPr lang="en-US" sz="1400" i="1" dirty="0">
                  <a:latin typeface="Cambria Math"/>
                  <a:ea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Q = Q – Z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3" y="4418180"/>
                <a:ext cx="5791200" cy="1815882"/>
              </a:xfrm>
              <a:prstGeom prst="rect">
                <a:avLst/>
              </a:prstGeom>
              <a:blipFill>
                <a:blip r:embed="rId12"/>
                <a:stretch>
                  <a:fillRect l="-316" t="-671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8"/>
              <p:cNvSpPr txBox="1"/>
              <p:nvPr/>
            </p:nvSpPr>
            <p:spPr>
              <a:xfrm>
                <a:off x="6991142" y="3185347"/>
                <a:ext cx="424060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42" y="3185347"/>
                <a:ext cx="42406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6" idx="7"/>
            <a:endCxn id="20" idx="2"/>
          </p:cNvCxnSpPr>
          <p:nvPr/>
        </p:nvCxnSpPr>
        <p:spPr bwMode="auto">
          <a:xfrm flipV="1">
            <a:off x="2143014" y="2531349"/>
            <a:ext cx="816255" cy="725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4"/>
            <a:endCxn id="21" idx="0"/>
          </p:cNvCxnSpPr>
          <p:nvPr/>
        </p:nvCxnSpPr>
        <p:spPr bwMode="auto">
          <a:xfrm>
            <a:off x="3187869" y="2744298"/>
            <a:ext cx="0" cy="128860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5"/>
            <a:endCxn id="23" idx="1"/>
          </p:cNvCxnSpPr>
          <p:nvPr/>
        </p:nvCxnSpPr>
        <p:spPr bwMode="auto">
          <a:xfrm>
            <a:off x="3349514" y="2681927"/>
            <a:ext cx="1790082" cy="141279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6"/>
            <a:endCxn id="22" idx="2"/>
          </p:cNvCxnSpPr>
          <p:nvPr/>
        </p:nvCxnSpPr>
        <p:spPr bwMode="auto">
          <a:xfrm>
            <a:off x="3416469" y="2531349"/>
            <a:ext cx="166072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88598" y="4426594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598" y="4426594"/>
                <a:ext cx="37702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Dijkstra</a:t>
            </a:r>
            <a:r>
              <a:rPr lang="en-US" sz="2800" b="1" dirty="0"/>
              <a:t> Algorithm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8"/>
              <p:cNvSpPr txBox="1"/>
              <p:nvPr/>
            </p:nvSpPr>
            <p:spPr>
              <a:xfrm>
                <a:off x="6998094" y="3216879"/>
                <a:ext cx="392817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6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094" y="3216879"/>
                <a:ext cx="39281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752769" y="2189304"/>
            <a:ext cx="5171906" cy="2402133"/>
            <a:chOff x="1805576" y="1817675"/>
            <a:chExt cx="5171906" cy="2402133"/>
          </a:xfrm>
        </p:grpSpPr>
        <p:sp>
          <p:nvSpPr>
            <p:cNvPr id="6" name="Oval 5"/>
            <p:cNvSpPr/>
            <p:nvPr/>
          </p:nvSpPr>
          <p:spPr bwMode="auto">
            <a:xfrm>
              <a:off x="1805576" y="28230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012076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012076" y="36612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129997" y="194677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125448" y="3660726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520282" y="2790731"/>
              <a:ext cx="457200" cy="425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cxnSp>
          <p:nvCxnSpPr>
            <p:cNvPr id="19" name="Straight Arrow Connector 18"/>
            <p:cNvCxnSpPr>
              <a:stCxn id="6" idx="7"/>
              <a:endCxn id="20" idx="2"/>
            </p:cNvCxnSpPr>
            <p:nvPr/>
          </p:nvCxnSpPr>
          <p:spPr bwMode="auto">
            <a:xfrm flipV="1">
              <a:off x="2195821" y="2159720"/>
              <a:ext cx="816255" cy="725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322820" y="2226103"/>
              <a:ext cx="29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7" name="Straight Arrow Connector 26"/>
            <p:cNvCxnSpPr>
              <a:stCxn id="6" idx="5"/>
              <a:endCxn id="21" idx="2"/>
            </p:cNvCxnSpPr>
            <p:nvPr/>
          </p:nvCxnSpPr>
          <p:spPr bwMode="auto">
            <a:xfrm>
              <a:off x="2195821" y="3186598"/>
              <a:ext cx="816255" cy="687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224676" y="3483403"/>
              <a:ext cx="408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1" name="Straight Arrow Connector 30"/>
            <p:cNvCxnSpPr>
              <a:stCxn id="20" idx="6"/>
              <a:endCxn id="22" idx="2"/>
            </p:cNvCxnSpPr>
            <p:nvPr/>
          </p:nvCxnSpPr>
          <p:spPr bwMode="auto">
            <a:xfrm>
              <a:off x="3469276" y="2159720"/>
              <a:ext cx="166072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" name="Straight Arrow Connector 4102"/>
            <p:cNvCxnSpPr>
              <a:stCxn id="21" idx="6"/>
              <a:endCxn id="23" idx="2"/>
            </p:cNvCxnSpPr>
            <p:nvPr/>
          </p:nvCxnSpPr>
          <p:spPr bwMode="auto">
            <a:xfrm flipV="1">
              <a:off x="3469276" y="3873675"/>
              <a:ext cx="1656172" cy="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8" name="TextBox 4107"/>
            <p:cNvSpPr txBox="1"/>
            <p:nvPr/>
          </p:nvSpPr>
          <p:spPr>
            <a:xfrm>
              <a:off x="4078564" y="18176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4511" y="38504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0" name="Straight Arrow Connector 4109"/>
            <p:cNvCxnSpPr>
              <a:stCxn id="20" idx="4"/>
              <a:endCxn id="21" idx="0"/>
            </p:cNvCxnSpPr>
            <p:nvPr/>
          </p:nvCxnSpPr>
          <p:spPr bwMode="auto">
            <a:xfrm>
              <a:off x="3240676" y="2372669"/>
              <a:ext cx="0" cy="1288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2927770" y="2762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112" name="Straight Arrow Connector 4111"/>
            <p:cNvCxnSpPr>
              <a:stCxn id="20" idx="5"/>
              <a:endCxn id="23" idx="1"/>
            </p:cNvCxnSpPr>
            <p:nvPr/>
          </p:nvCxnSpPr>
          <p:spPr bwMode="auto">
            <a:xfrm>
              <a:off x="3402321" y="2310298"/>
              <a:ext cx="1790082" cy="14127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4100826" y="2634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15" name="Straight Arrow Connector 4114"/>
            <p:cNvCxnSpPr>
              <a:stCxn id="23" idx="0"/>
              <a:endCxn id="22" idx="4"/>
            </p:cNvCxnSpPr>
            <p:nvPr/>
          </p:nvCxnSpPr>
          <p:spPr bwMode="auto">
            <a:xfrm flipV="1">
              <a:off x="5354048" y="2372669"/>
              <a:ext cx="4549" cy="1288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5354048" y="270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4119" name="Straight Arrow Connector 4118"/>
            <p:cNvCxnSpPr>
              <a:stCxn id="22" idx="6"/>
              <a:endCxn id="24" idx="1"/>
            </p:cNvCxnSpPr>
            <p:nvPr/>
          </p:nvCxnSpPr>
          <p:spPr bwMode="auto">
            <a:xfrm>
              <a:off x="5587197" y="2159720"/>
              <a:ext cx="1000040" cy="6933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6016336" y="21705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22" name="Straight Arrow Connector 4121"/>
            <p:cNvCxnSpPr>
              <a:stCxn id="23" idx="6"/>
              <a:endCxn id="24" idx="3"/>
            </p:cNvCxnSpPr>
            <p:nvPr/>
          </p:nvCxnSpPr>
          <p:spPr bwMode="auto">
            <a:xfrm flipV="1">
              <a:off x="5582648" y="3154258"/>
              <a:ext cx="1004589" cy="719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6032935" y="3455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817239" y="362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31416" y="193201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54426" y="449285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36655" y="1928547"/>
            <a:ext cx="812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534430" y="3750995"/>
                <a:ext cx="16091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={1,2,3,4,5}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430" y="3750995"/>
                <a:ext cx="1609158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60369" y="4012107"/>
                <a:ext cx="9747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={6}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9" y="4012107"/>
                <a:ext cx="974754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562859" y="4274708"/>
                <a:ext cx="9640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𝑉</m:t>
                      </m:r>
                      <m:r>
                        <a:rPr lang="en-US" sz="1600" i="1" dirty="0">
                          <a:latin typeface="Cambria Math"/>
                        </a:rPr>
                        <m:t> ={</m:t>
                      </m:r>
                      <m:r>
                        <a:rPr lang="en-US" sz="1600" b="0" i="1" dirty="0" smtClean="0">
                          <a:latin typeface="Cambria Math"/>
                        </a:rPr>
                        <m:t>6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59" y="4274708"/>
                <a:ext cx="964046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592015" y="4867165"/>
                <a:ext cx="9560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𝑍</m:t>
                      </m:r>
                      <m:r>
                        <a:rPr lang="en-US" sz="1600" i="1" dirty="0">
                          <a:latin typeface="Cambria Math"/>
                        </a:rPr>
                        <m:t> ={</m:t>
                      </m:r>
                      <m:r>
                        <a:rPr lang="en-US" sz="1600" b="0" i="1" dirty="0" smtClean="0">
                          <a:latin typeface="Cambria Math"/>
                        </a:rPr>
                        <m:t>6</m:t>
                      </m:r>
                      <m:r>
                        <a:rPr lang="en-US" sz="1600" i="1" dirty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015" y="4867165"/>
                <a:ext cx="95609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92015" y="5155576"/>
                <a:ext cx="17646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𝑆</m:t>
                      </m:r>
                      <m:r>
                        <a:rPr lang="en-US" sz="1600" i="1" dirty="0" smtClean="0">
                          <a:latin typeface="Cambria Math"/>
                        </a:rPr>
                        <m:t> ={1,2,3,4,5,6}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015" y="5155576"/>
                <a:ext cx="1764650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579021" y="5422550"/>
                <a:ext cx="9507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𝑄</m:t>
                      </m:r>
                      <m:r>
                        <a:rPr lang="en-US" sz="1600" i="1" dirty="0" smtClean="0">
                          <a:latin typeface="Cambria Math"/>
                        </a:rPr>
                        <m:t> ={  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21" y="5422550"/>
                <a:ext cx="950709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en-US" sz="1600" i="1" dirty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13" y="4541411"/>
                <a:ext cx="1674689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51693" y="4418180"/>
                <a:ext cx="5791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571500" algn="l"/>
                    <a:tab pos="1143000" algn="l"/>
                    <a:tab pos="8115300" algn="r"/>
                  </a:tabLst>
                </a:pPr>
                <a:r>
                  <a:rPr lang="en-US" sz="1400" dirty="0"/>
                  <a:t>While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𝑄</m:t>
                    </m:r>
                    <m:r>
                      <a:rPr lang="en-US" sz="1400" i="1" dirty="0" smtClean="0">
                        <a:latin typeface="Cambria Math"/>
                      </a:rPr>
                      <m:t> ≠ ∅ </m:t>
                    </m:r>
                  </m:oMath>
                </a14:m>
                <a:r>
                  <a:rPr lang="en-US" sz="1400" dirty="0"/>
                  <a:t>Do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 for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𝑣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connect to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𝑢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do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8636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𝑖𝑓</m:t>
                    </m:r>
                    <m:r>
                      <a:rPr lang="en-US" sz="1400" i="1" dirty="0">
                        <a:latin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+</m:t>
                    </m:r>
                    <m:r>
                      <a:rPr lang="en-US" sz="1400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/>
                          </a:rPr>
                          <m:t>𝑢</m:t>
                        </m:r>
                        <m:r>
                          <a:rPr lang="en-US" sz="1400" i="1" dirty="0">
                            <a:latin typeface="Cambria Math"/>
                          </a:rPr>
                          <m:t>,</m:t>
                        </m:r>
                        <m:r>
                          <a:rPr lang="en-US" sz="1400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 dirty="0">
                        <a:latin typeface="Cambria Math"/>
                      </a:rPr>
                      <m:t>𝑡h𝑒𝑛</m:t>
                    </m:r>
                  </m:oMath>
                </a14:m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+</m:t>
                    </m:r>
                    <m:r>
                      <a:rPr lang="en-US" sz="1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1400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Z= min{distance[v]}</a:t>
                </a: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= </m:t>
                    </m:r>
                    <m:r>
                      <a:rPr lang="en-US" sz="1400" i="1" dirty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 ∪</m:t>
                    </m:r>
                    <m:r>
                      <a:rPr lang="en-US" sz="1400" i="1" dirty="0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endParaRPr lang="en-US" sz="1400" i="1" dirty="0">
                  <a:latin typeface="Cambria Math"/>
                  <a:ea typeface="Cambria Math"/>
                </a:endParaRPr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i="1" dirty="0">
                    <a:latin typeface="Cambria Math"/>
                  </a:rPr>
                  <a:t>	Q = Q – Z</a:t>
                </a:r>
                <a:endParaRPr lang="en-US" sz="1400" dirty="0"/>
              </a:p>
              <a:p>
                <a:pPr algn="l">
                  <a:tabLst>
                    <a:tab pos="457200" algn="l"/>
                    <a:tab pos="1143000" algn="l"/>
                    <a:tab pos="8115300" algn="r"/>
                  </a:tabLst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400" i="1" dirty="0" smtClean="0">
                        <a:latin typeface="Cambria Math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3" y="4418180"/>
                <a:ext cx="5791200" cy="1815882"/>
              </a:xfrm>
              <a:prstGeom prst="rect">
                <a:avLst/>
              </a:prstGeom>
              <a:blipFill>
                <a:blip r:embed="rId11"/>
                <a:stretch>
                  <a:fillRect l="-316" t="-671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8"/>
              <p:cNvSpPr txBox="1"/>
              <p:nvPr/>
            </p:nvSpPr>
            <p:spPr>
              <a:xfrm>
                <a:off x="7002397" y="3203660"/>
                <a:ext cx="392817" cy="3693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97" y="3203660"/>
                <a:ext cx="3928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 bwMode="auto">
          <a:xfrm flipV="1">
            <a:off x="2161841" y="2523219"/>
            <a:ext cx="816255" cy="725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 bwMode="auto">
          <a:xfrm>
            <a:off x="3206696" y="2736168"/>
            <a:ext cx="0" cy="128860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3368341" y="2673797"/>
            <a:ext cx="1790082" cy="141279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>
            <a:off x="3435296" y="2523219"/>
            <a:ext cx="166072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3" idx="6"/>
            <a:endCxn id="24" idx="3"/>
          </p:cNvCxnSpPr>
          <p:nvPr/>
        </p:nvCxnSpPr>
        <p:spPr bwMode="auto">
          <a:xfrm flipV="1">
            <a:off x="5529841" y="3525887"/>
            <a:ext cx="1004589" cy="7194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2" grpId="0"/>
      <p:bldP spid="54" grpId="0"/>
      <p:bldP spid="55" grpId="0"/>
      <p:bldP spid="56" grpId="0"/>
      <p:bldP spid="57" grpId="0"/>
      <p:bldP spid="59" grpId="0"/>
      <p:bldP spid="60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/>
              <a:t> Exercise 01</a:t>
            </a:r>
            <a:endParaRPr lang="en-US" altLang="en-US" sz="3600" b="1" dirty="0"/>
          </a:p>
        </p:txBody>
      </p:sp>
      <p:sp>
        <p:nvSpPr>
          <p:cNvPr id="5" name="Oval 4"/>
          <p:cNvSpPr/>
          <p:nvPr/>
        </p:nvSpPr>
        <p:spPr bwMode="auto">
          <a:xfrm>
            <a:off x="795120" y="3976475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669110" y="3313124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131877" y="5562600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90744" y="4056960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162800" y="4967067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044403" y="3446790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cxnSp>
        <p:nvCxnSpPr>
          <p:cNvPr id="11" name="Straight Arrow Connector 10"/>
          <p:cNvCxnSpPr>
            <a:stCxn id="5" idx="7"/>
            <a:endCxn id="6" idx="2"/>
          </p:cNvCxnSpPr>
          <p:nvPr/>
        </p:nvCxnSpPr>
        <p:spPr bwMode="auto">
          <a:xfrm flipV="1">
            <a:off x="1185365" y="3526073"/>
            <a:ext cx="1483745" cy="512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565381" y="3475073"/>
            <a:ext cx="48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>
            <a:stCxn id="5" idx="5"/>
            <a:endCxn id="7" idx="2"/>
          </p:cNvCxnSpPr>
          <p:nvPr/>
        </p:nvCxnSpPr>
        <p:spPr bwMode="auto">
          <a:xfrm>
            <a:off x="1185365" y="4340002"/>
            <a:ext cx="946512" cy="14355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027001" y="4743564"/>
            <a:ext cx="53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5" name="Straight Arrow Connector 14"/>
          <p:cNvCxnSpPr>
            <a:stCxn id="6" idx="6"/>
            <a:endCxn id="8" idx="2"/>
          </p:cNvCxnSpPr>
          <p:nvPr/>
        </p:nvCxnSpPr>
        <p:spPr bwMode="auto">
          <a:xfrm>
            <a:off x="3126310" y="3526073"/>
            <a:ext cx="964434" cy="743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2589077" y="5180016"/>
            <a:ext cx="4573723" cy="595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4098771" y="26356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8198" y="5180016"/>
            <a:ext cx="6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</a:t>
            </a: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 bwMode="auto">
          <a:xfrm flipH="1">
            <a:off x="2360477" y="3739022"/>
            <a:ext cx="537233" cy="182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384508" y="4271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7381" y="45956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2958" y="381919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25" name="Straight Arrow Connector 24"/>
          <p:cNvCxnSpPr>
            <a:stCxn id="8" idx="7"/>
            <a:endCxn id="10" idx="2"/>
          </p:cNvCxnSpPr>
          <p:nvPr/>
        </p:nvCxnSpPr>
        <p:spPr bwMode="auto">
          <a:xfrm flipV="1">
            <a:off x="4480989" y="3659739"/>
            <a:ext cx="1563414" cy="459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6345150" y="4116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75839" y="45977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975424" y="2209800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5123" name="Straight Arrow Connector 5122"/>
          <p:cNvCxnSpPr>
            <a:stCxn id="5" idx="0"/>
            <a:endCxn id="29" idx="2"/>
          </p:cNvCxnSpPr>
          <p:nvPr/>
        </p:nvCxnSpPr>
        <p:spPr bwMode="auto">
          <a:xfrm flipV="1">
            <a:off x="1023720" y="2422749"/>
            <a:ext cx="951704" cy="1553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234236" y="2927102"/>
            <a:ext cx="2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6917235" y="1840327"/>
            <a:ext cx="457200" cy="4258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cxnSp>
        <p:nvCxnSpPr>
          <p:cNvPr id="5125" name="Straight Arrow Connector 5124"/>
          <p:cNvCxnSpPr>
            <a:stCxn id="29" idx="6"/>
            <a:endCxn id="37" idx="2"/>
          </p:cNvCxnSpPr>
          <p:nvPr/>
        </p:nvCxnSpPr>
        <p:spPr bwMode="auto">
          <a:xfrm flipV="1">
            <a:off x="2432624" y="2053276"/>
            <a:ext cx="4484611" cy="369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118583" y="20576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5132" name="Straight Arrow Connector 5131"/>
          <p:cNvCxnSpPr>
            <a:stCxn id="7" idx="7"/>
            <a:endCxn id="8" idx="3"/>
          </p:cNvCxnSpPr>
          <p:nvPr/>
        </p:nvCxnSpPr>
        <p:spPr bwMode="auto">
          <a:xfrm flipV="1">
            <a:off x="2522122" y="4420487"/>
            <a:ext cx="1635577" cy="120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Straight Arrow Connector 5137"/>
          <p:cNvCxnSpPr>
            <a:stCxn id="8" idx="5"/>
            <a:endCxn id="9" idx="1"/>
          </p:cNvCxnSpPr>
          <p:nvPr/>
        </p:nvCxnSpPr>
        <p:spPr bwMode="auto">
          <a:xfrm>
            <a:off x="4480989" y="4420487"/>
            <a:ext cx="2748766" cy="6089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3" name="Straight Arrow Connector 5142"/>
          <p:cNvCxnSpPr>
            <a:stCxn id="10" idx="4"/>
            <a:endCxn id="9" idx="0"/>
          </p:cNvCxnSpPr>
          <p:nvPr/>
        </p:nvCxnSpPr>
        <p:spPr bwMode="auto">
          <a:xfrm>
            <a:off x="6273003" y="3872688"/>
            <a:ext cx="1118397" cy="1094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5" name="Straight Arrow Connector 5144"/>
          <p:cNvCxnSpPr>
            <a:stCxn id="37" idx="4"/>
            <a:endCxn id="10" idx="0"/>
          </p:cNvCxnSpPr>
          <p:nvPr/>
        </p:nvCxnSpPr>
        <p:spPr bwMode="auto">
          <a:xfrm flipH="1">
            <a:off x="6273003" y="2266225"/>
            <a:ext cx="872832" cy="1180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6648167" y="28565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147" name="Straight Arrow Connector 5146"/>
          <p:cNvCxnSpPr>
            <a:stCxn id="6" idx="7"/>
            <a:endCxn id="37" idx="3"/>
          </p:cNvCxnSpPr>
          <p:nvPr/>
        </p:nvCxnSpPr>
        <p:spPr bwMode="auto">
          <a:xfrm flipV="1">
            <a:off x="3059355" y="2203854"/>
            <a:ext cx="3924835" cy="1171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9" name="Straight Arrow Connector 5148"/>
          <p:cNvCxnSpPr>
            <a:stCxn id="37" idx="4"/>
            <a:endCxn id="8" idx="7"/>
          </p:cNvCxnSpPr>
          <p:nvPr/>
        </p:nvCxnSpPr>
        <p:spPr bwMode="auto">
          <a:xfrm flipH="1">
            <a:off x="4480989" y="2266225"/>
            <a:ext cx="2664846" cy="1853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5344402" y="30774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151" name="Straight Arrow Connector 5150"/>
          <p:cNvCxnSpPr>
            <a:stCxn id="37" idx="5"/>
            <a:endCxn id="9" idx="0"/>
          </p:cNvCxnSpPr>
          <p:nvPr/>
        </p:nvCxnSpPr>
        <p:spPr bwMode="auto">
          <a:xfrm>
            <a:off x="7307480" y="2203854"/>
            <a:ext cx="83920" cy="2763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7307436" y="32197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37052" y="35543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33298" y="5803832"/>
            <a:ext cx="396326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the minimum path from 1 to 8 </a:t>
            </a:r>
          </a:p>
        </p:txBody>
      </p:sp>
      <p:cxnSp>
        <p:nvCxnSpPr>
          <p:cNvPr id="3" name="Straight Arrow Connector 2"/>
          <p:cNvCxnSpPr>
            <a:stCxn id="5" idx="0"/>
            <a:endCxn id="29" idx="2"/>
          </p:cNvCxnSpPr>
          <p:nvPr/>
        </p:nvCxnSpPr>
        <p:spPr bwMode="auto">
          <a:xfrm flipV="1">
            <a:off x="1023720" y="2422749"/>
            <a:ext cx="951704" cy="15537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7"/>
            <a:endCxn id="6" idx="2"/>
          </p:cNvCxnSpPr>
          <p:nvPr/>
        </p:nvCxnSpPr>
        <p:spPr bwMode="auto">
          <a:xfrm flipV="1">
            <a:off x="1185365" y="3526073"/>
            <a:ext cx="1483745" cy="51277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7" idx="2"/>
          </p:cNvCxnSpPr>
          <p:nvPr/>
        </p:nvCxnSpPr>
        <p:spPr bwMode="auto">
          <a:xfrm>
            <a:off x="1185365" y="4340002"/>
            <a:ext cx="946512" cy="143554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  <a:endCxn id="37" idx="3"/>
          </p:cNvCxnSpPr>
          <p:nvPr/>
        </p:nvCxnSpPr>
        <p:spPr bwMode="auto">
          <a:xfrm flipV="1">
            <a:off x="3059355" y="2203854"/>
            <a:ext cx="3924835" cy="11716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4"/>
            <a:endCxn id="8" idx="7"/>
          </p:cNvCxnSpPr>
          <p:nvPr/>
        </p:nvCxnSpPr>
        <p:spPr bwMode="auto">
          <a:xfrm flipH="1">
            <a:off x="4480989" y="2266225"/>
            <a:ext cx="2664846" cy="185310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10" idx="0"/>
          </p:cNvCxnSpPr>
          <p:nvPr/>
        </p:nvCxnSpPr>
        <p:spPr bwMode="auto">
          <a:xfrm flipH="1">
            <a:off x="6273003" y="2266225"/>
            <a:ext cx="872832" cy="11805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4"/>
            <a:endCxn id="9" idx="0"/>
          </p:cNvCxnSpPr>
          <p:nvPr/>
        </p:nvCxnSpPr>
        <p:spPr bwMode="auto">
          <a:xfrm>
            <a:off x="6273003" y="3872688"/>
            <a:ext cx="1118397" cy="109437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10593</TotalTime>
  <Words>521</Words>
  <Application>Microsoft Office PowerPoint</Application>
  <PresentationFormat>On-screen Show (4:3)</PresentationFormat>
  <Paragraphs>275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Trebuchet MS</vt:lpstr>
      <vt:lpstr>UPH4</vt:lpstr>
      <vt:lpstr>PowerPoint Presentation</vt:lpstr>
      <vt:lpstr>Introduction</vt:lpstr>
      <vt:lpstr>Dijkstra Algorithm</vt:lpstr>
      <vt:lpstr>Dijkstra Algorithm Example</vt:lpstr>
      <vt:lpstr>Dijkstra Algorithm Example</vt:lpstr>
      <vt:lpstr>Dijkstra Algorithm Example</vt:lpstr>
      <vt:lpstr>Dijkstra Algorithm Example</vt:lpstr>
      <vt:lpstr>Dijkstra Algorithm Example</vt:lpstr>
      <vt:lpstr> Exercise 01</vt:lpstr>
      <vt:lpstr>DAG Algorithm in shortest Path</vt:lpstr>
      <vt:lpstr>Example Directed Acyclic Graph   </vt:lpstr>
      <vt:lpstr>DAG Algorithm in shortest Path Example</vt:lpstr>
      <vt:lpstr>Exercise 02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486</cp:revision>
  <dcterms:created xsi:type="dcterms:W3CDTF">2008-06-16T09:38:38Z</dcterms:created>
  <dcterms:modified xsi:type="dcterms:W3CDTF">2017-12-11T07:37:29Z</dcterms:modified>
</cp:coreProperties>
</file>