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19" r:id="rId3"/>
    <p:sldId id="315" r:id="rId4"/>
    <p:sldId id="335" r:id="rId5"/>
    <p:sldId id="345" r:id="rId6"/>
    <p:sldId id="346" r:id="rId7"/>
    <p:sldId id="337" r:id="rId8"/>
    <p:sldId id="347" r:id="rId9"/>
    <p:sldId id="348" r:id="rId10"/>
    <p:sldId id="349" r:id="rId11"/>
  </p:sldIdLst>
  <p:sldSz cx="9144000" cy="6858000" type="screen4x3"/>
  <p:notesSz cx="6858000" cy="9144000"/>
  <p:custDataLst>
    <p:tags r:id="rId13"/>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fld id="{F28F2BA2-96B3-4258-BCCC-9107719508CD}" type="slidenum">
              <a:rPr lang="en-US"/>
              <a:pPr>
                <a:defRPr/>
              </a:pPr>
              <a:t>‹#›</a:t>
            </a:fld>
            <a:endParaRPr lang="en-US" dirty="0"/>
          </a:p>
        </p:txBody>
      </p:sp>
    </p:spTree>
    <p:extLst>
      <p:ext uri="{BB962C8B-B14F-4D97-AF65-F5344CB8AC3E}">
        <p14:creationId xmlns:p14="http://schemas.microsoft.com/office/powerpoint/2010/main" val="284884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7BF9912-272E-45A9-971E-0FA89A6E2D46}" type="slidenum">
              <a:rPr lang="en-US" altLang="en-US" smtClean="0"/>
              <a:pPr algn="r" eaLnBrk="1" hangingPunct="1">
                <a:spcBef>
                  <a:spcPct val="0"/>
                </a:spcBef>
              </a:pPr>
              <a:t>1</a:t>
            </a:fld>
            <a:endParaRPr lang="en-US" altLang="en-US" dirty="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2</a:t>
            </a:fld>
            <a:endParaRPr lang="en-US" dirty="0"/>
          </a:p>
        </p:txBody>
      </p:sp>
    </p:spTree>
    <p:extLst>
      <p:ext uri="{BB962C8B-B14F-4D97-AF65-F5344CB8AC3E}">
        <p14:creationId xmlns:p14="http://schemas.microsoft.com/office/powerpoint/2010/main" val="2522789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2057400"/>
            <a:ext cx="7772400" cy="1470025"/>
          </a:xfrm>
        </p:spPr>
        <p:txBody>
          <a:bodyPr/>
          <a:lstStyle>
            <a:lvl1pPr algn="r">
              <a:defRPr sz="40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990600" y="3810000"/>
            <a:ext cx="7772400" cy="1295400"/>
          </a:xfrm>
        </p:spPr>
        <p:txBody>
          <a:bodyPr/>
          <a:lstStyle>
            <a:lvl1pPr marL="0" indent="0" algn="r">
              <a:buFontTx/>
              <a:buNone/>
              <a:defRPr sz="2600">
                <a:solidFill>
                  <a:schemeClr val="bg1"/>
                </a:solidFill>
              </a:defRPr>
            </a:lvl1pPr>
          </a:lstStyle>
          <a:p>
            <a:pPr lvl="0"/>
            <a:r>
              <a:rPr lang="en-US" noProof="0" smtClean="0"/>
              <a:t>Click to edit Master subtitle style</a:t>
            </a:r>
          </a:p>
        </p:txBody>
      </p:sp>
      <p:sp>
        <p:nvSpPr>
          <p:cNvPr id="4" name="Rectangle 4"/>
          <p:cNvSpPr>
            <a:spLocks noGrp="1" noChangeArrowheads="1"/>
          </p:cNvSpPr>
          <p:nvPr>
            <p:ph type="dt" sz="half" idx="10"/>
          </p:nvPr>
        </p:nvSpPr>
        <p:spPr>
          <a:xfrm>
            <a:off x="457200" y="6457950"/>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77000"/>
            <a:ext cx="2895600" cy="4000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77000"/>
            <a:ext cx="2133600" cy="400050"/>
          </a:xfrm>
        </p:spPr>
        <p:txBody>
          <a:bodyPr/>
          <a:lstStyle>
            <a:lvl1pPr>
              <a:defRPr/>
            </a:lvl1pPr>
          </a:lstStyle>
          <a:p>
            <a:pPr>
              <a:defRPr/>
            </a:pPr>
            <a:fld id="{B29766B6-D9E3-4170-AA00-C31E9E193F0F}" type="slidenum">
              <a:rPr lang="en-US"/>
              <a:pPr>
                <a:defRPr/>
              </a:pPr>
              <a:t>‹#›</a:t>
            </a:fld>
            <a:endParaRPr lang="en-US" dirty="0"/>
          </a:p>
        </p:txBody>
      </p:sp>
    </p:spTree>
    <p:extLst>
      <p:ext uri="{BB962C8B-B14F-4D97-AF65-F5344CB8AC3E}">
        <p14:creationId xmlns:p14="http://schemas.microsoft.com/office/powerpoint/2010/main" val="36644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4272FF-AF1D-430D-B2CC-687D215A67B5}" type="slidenum">
              <a:rPr lang="en-US"/>
              <a:pPr>
                <a:defRPr/>
              </a:pPr>
              <a:t>‹#›</a:t>
            </a:fld>
            <a:endParaRPr lang="en-US" dirty="0"/>
          </a:p>
        </p:txBody>
      </p:sp>
    </p:spTree>
    <p:extLst>
      <p:ext uri="{BB962C8B-B14F-4D97-AF65-F5344CB8AC3E}">
        <p14:creationId xmlns:p14="http://schemas.microsoft.com/office/powerpoint/2010/main" val="20245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21336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762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C5D184-330D-40B1-AB8C-1B3E94A04D2F}" type="slidenum">
              <a:rPr lang="en-US"/>
              <a:pPr>
                <a:defRPr/>
              </a:pPr>
              <a:t>‹#›</a:t>
            </a:fld>
            <a:endParaRPr lang="en-US" dirty="0"/>
          </a:p>
        </p:txBody>
      </p:sp>
    </p:spTree>
    <p:extLst>
      <p:ext uri="{BB962C8B-B14F-4D97-AF65-F5344CB8AC3E}">
        <p14:creationId xmlns:p14="http://schemas.microsoft.com/office/powerpoint/2010/main" val="37872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20E4BB-0D4B-43AD-A704-705B2FB516CD}" type="slidenum">
              <a:rPr lang="en-US"/>
              <a:pPr>
                <a:defRPr/>
              </a:pPr>
              <a:t>‹#›</a:t>
            </a:fld>
            <a:endParaRPr lang="en-US" dirty="0"/>
          </a:p>
        </p:txBody>
      </p:sp>
    </p:spTree>
    <p:extLst>
      <p:ext uri="{BB962C8B-B14F-4D97-AF65-F5344CB8AC3E}">
        <p14:creationId xmlns:p14="http://schemas.microsoft.com/office/powerpoint/2010/main" val="5077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F54300-8860-42D3-9C27-52AAA8413091}" type="slidenum">
              <a:rPr lang="en-US"/>
              <a:pPr>
                <a:defRPr/>
              </a:pPr>
              <a:t>‹#›</a:t>
            </a:fld>
            <a:endParaRPr lang="en-US" dirty="0"/>
          </a:p>
        </p:txBody>
      </p:sp>
    </p:spTree>
    <p:extLst>
      <p:ext uri="{BB962C8B-B14F-4D97-AF65-F5344CB8AC3E}">
        <p14:creationId xmlns:p14="http://schemas.microsoft.com/office/powerpoint/2010/main" val="166054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6B4327-3851-4F3F-A1ED-CFB2E653CC1B}" type="slidenum">
              <a:rPr lang="en-US"/>
              <a:pPr>
                <a:defRPr/>
              </a:pPr>
              <a:t>‹#›</a:t>
            </a:fld>
            <a:endParaRPr lang="en-US" dirty="0"/>
          </a:p>
        </p:txBody>
      </p:sp>
    </p:spTree>
    <p:extLst>
      <p:ext uri="{BB962C8B-B14F-4D97-AF65-F5344CB8AC3E}">
        <p14:creationId xmlns:p14="http://schemas.microsoft.com/office/powerpoint/2010/main" val="26308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6E39DAD-11FE-41F0-A829-FC7D180627F5}" type="slidenum">
              <a:rPr lang="en-US"/>
              <a:pPr>
                <a:defRPr/>
              </a:pPr>
              <a:t>‹#›</a:t>
            </a:fld>
            <a:endParaRPr lang="en-US" dirty="0"/>
          </a:p>
        </p:txBody>
      </p:sp>
    </p:spTree>
    <p:extLst>
      <p:ext uri="{BB962C8B-B14F-4D97-AF65-F5344CB8AC3E}">
        <p14:creationId xmlns:p14="http://schemas.microsoft.com/office/powerpoint/2010/main" val="264339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D118DC2-7B5E-478B-A6B1-C1A9C058F9C7}" type="slidenum">
              <a:rPr lang="en-US"/>
              <a:pPr>
                <a:defRPr/>
              </a:pPr>
              <a:t>‹#›</a:t>
            </a:fld>
            <a:endParaRPr lang="en-US" dirty="0"/>
          </a:p>
        </p:txBody>
      </p:sp>
    </p:spTree>
    <p:extLst>
      <p:ext uri="{BB962C8B-B14F-4D97-AF65-F5344CB8AC3E}">
        <p14:creationId xmlns:p14="http://schemas.microsoft.com/office/powerpoint/2010/main" val="262853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D52A4D-7E99-40B9-AFBB-DCD055B5993A}" type="slidenum">
              <a:rPr lang="en-US"/>
              <a:pPr>
                <a:defRPr/>
              </a:pPr>
              <a:t>‹#›</a:t>
            </a:fld>
            <a:endParaRPr lang="en-US" dirty="0"/>
          </a:p>
        </p:txBody>
      </p:sp>
    </p:spTree>
    <p:extLst>
      <p:ext uri="{BB962C8B-B14F-4D97-AF65-F5344CB8AC3E}">
        <p14:creationId xmlns:p14="http://schemas.microsoft.com/office/powerpoint/2010/main" val="36440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D0B60B-05A9-4AA4-A8AD-4394927D4A5B}" type="slidenum">
              <a:rPr lang="en-US"/>
              <a:pPr>
                <a:defRPr/>
              </a:pPr>
              <a:t>‹#›</a:t>
            </a:fld>
            <a:endParaRPr lang="en-US" dirty="0"/>
          </a:p>
        </p:txBody>
      </p:sp>
    </p:spTree>
    <p:extLst>
      <p:ext uri="{BB962C8B-B14F-4D97-AF65-F5344CB8AC3E}">
        <p14:creationId xmlns:p14="http://schemas.microsoft.com/office/powerpoint/2010/main" val="213794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28B22E-ABDA-4639-8F45-65D4E22A2E3A}" type="slidenum">
              <a:rPr lang="en-US"/>
              <a:pPr>
                <a:defRPr/>
              </a:pPr>
              <a:t>‹#›</a:t>
            </a:fld>
            <a:endParaRPr lang="en-US" dirty="0"/>
          </a:p>
        </p:txBody>
      </p:sp>
    </p:spTree>
    <p:extLst>
      <p:ext uri="{BB962C8B-B14F-4D97-AF65-F5344CB8AC3E}">
        <p14:creationId xmlns:p14="http://schemas.microsoft.com/office/powerpoint/2010/main" val="35936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762000"/>
            <a:ext cx="7086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1752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810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solidFill>
                  <a:srgbClr val="002368"/>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477000"/>
            <a:ext cx="2895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2368"/>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2368"/>
                </a:solidFill>
                <a:latin typeface="+mn-lt"/>
              </a:defRPr>
            </a:lvl1pPr>
          </a:lstStyle>
          <a:p>
            <a:pPr>
              <a:defRPr/>
            </a:pPr>
            <a:fld id="{95701741-7368-4577-B3C8-52E56BDA4E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7"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rebuchet MS" pitchFamily="34" charset="0"/>
        </a:defRPr>
      </a:lvl2pPr>
      <a:lvl3pPr algn="l" rtl="0" eaLnBrk="0" fontAlgn="base" hangingPunct="0">
        <a:spcBef>
          <a:spcPct val="0"/>
        </a:spcBef>
        <a:spcAft>
          <a:spcPct val="0"/>
        </a:spcAft>
        <a:defRPr sz="3000">
          <a:solidFill>
            <a:schemeClr val="bg1"/>
          </a:solidFill>
          <a:latin typeface="Trebuchet MS" pitchFamily="34" charset="0"/>
        </a:defRPr>
      </a:lvl3pPr>
      <a:lvl4pPr algn="l" rtl="0" eaLnBrk="0" fontAlgn="base" hangingPunct="0">
        <a:spcBef>
          <a:spcPct val="0"/>
        </a:spcBef>
        <a:spcAft>
          <a:spcPct val="0"/>
        </a:spcAft>
        <a:defRPr sz="3000">
          <a:solidFill>
            <a:schemeClr val="bg1"/>
          </a:solidFill>
          <a:latin typeface="Trebuchet MS" pitchFamily="34" charset="0"/>
        </a:defRPr>
      </a:lvl4pPr>
      <a:lvl5pPr algn="l" rtl="0" eaLnBrk="0" fontAlgn="base" hangingPunct="0">
        <a:spcBef>
          <a:spcPct val="0"/>
        </a:spcBef>
        <a:spcAft>
          <a:spcPct val="0"/>
        </a:spcAft>
        <a:defRPr sz="3000">
          <a:solidFill>
            <a:schemeClr val="bg1"/>
          </a:solidFill>
          <a:latin typeface="Trebuchet MS" pitchFamily="34" charset="0"/>
        </a:defRPr>
      </a:lvl5pPr>
      <a:lvl6pPr marL="457200" algn="l" rtl="0" fontAlgn="base">
        <a:spcBef>
          <a:spcPct val="0"/>
        </a:spcBef>
        <a:spcAft>
          <a:spcPct val="0"/>
        </a:spcAft>
        <a:defRPr sz="3000">
          <a:solidFill>
            <a:schemeClr val="bg1"/>
          </a:solidFill>
          <a:latin typeface="Trebuchet MS" pitchFamily="34" charset="0"/>
        </a:defRPr>
      </a:lvl6pPr>
      <a:lvl7pPr marL="914400" algn="l" rtl="0" fontAlgn="base">
        <a:spcBef>
          <a:spcPct val="0"/>
        </a:spcBef>
        <a:spcAft>
          <a:spcPct val="0"/>
        </a:spcAft>
        <a:defRPr sz="3000">
          <a:solidFill>
            <a:schemeClr val="bg1"/>
          </a:solidFill>
          <a:latin typeface="Trebuchet MS" pitchFamily="34" charset="0"/>
        </a:defRPr>
      </a:lvl7pPr>
      <a:lvl8pPr marL="1371600" algn="l" rtl="0" fontAlgn="base">
        <a:spcBef>
          <a:spcPct val="0"/>
        </a:spcBef>
        <a:spcAft>
          <a:spcPct val="0"/>
        </a:spcAft>
        <a:defRPr sz="3000">
          <a:solidFill>
            <a:schemeClr val="bg1"/>
          </a:solidFill>
          <a:latin typeface="Trebuchet MS" pitchFamily="34" charset="0"/>
        </a:defRPr>
      </a:lvl8pPr>
      <a:lvl9pPr marL="1828800" algn="l" rtl="0" fontAlgn="base">
        <a:spcBef>
          <a:spcPct val="0"/>
        </a:spcBef>
        <a:spcAft>
          <a:spcPct val="0"/>
        </a:spcAft>
        <a:defRPr sz="30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200">
          <a:solidFill>
            <a:srgbClr val="002368"/>
          </a:solidFill>
          <a:latin typeface="+mn-lt"/>
          <a:ea typeface="+mn-ea"/>
          <a:cs typeface="+mn-cs"/>
        </a:defRPr>
      </a:lvl1pPr>
      <a:lvl2pPr marL="742950" indent="-285750" algn="l" rtl="0" eaLnBrk="0" fontAlgn="base" hangingPunct="0">
        <a:spcBef>
          <a:spcPct val="20000"/>
        </a:spcBef>
        <a:spcAft>
          <a:spcPct val="0"/>
        </a:spcAft>
        <a:buChar char="–"/>
        <a:defRPr sz="2000">
          <a:solidFill>
            <a:srgbClr val="002368"/>
          </a:solidFill>
          <a:latin typeface="+mn-lt"/>
        </a:defRPr>
      </a:lvl2pPr>
      <a:lvl3pPr marL="1143000" indent="-228600" algn="l" rtl="0" eaLnBrk="0" fontAlgn="base" hangingPunct="0">
        <a:spcBef>
          <a:spcPct val="20000"/>
        </a:spcBef>
        <a:spcAft>
          <a:spcPct val="0"/>
        </a:spcAft>
        <a:buChar char="•"/>
        <a:defRPr sz="2400">
          <a:solidFill>
            <a:srgbClr val="002368"/>
          </a:solidFill>
          <a:latin typeface="+mn-lt"/>
        </a:defRPr>
      </a:lvl3pPr>
      <a:lvl4pPr marL="1600200" indent="-228600" algn="l" rtl="0" eaLnBrk="0" fontAlgn="base" hangingPunct="0">
        <a:spcBef>
          <a:spcPct val="20000"/>
        </a:spcBef>
        <a:spcAft>
          <a:spcPct val="0"/>
        </a:spcAft>
        <a:buChar char="–"/>
        <a:defRPr sz="2000">
          <a:solidFill>
            <a:srgbClr val="002368"/>
          </a:solidFill>
          <a:latin typeface="+mn-lt"/>
        </a:defRPr>
      </a:lvl4pPr>
      <a:lvl5pPr marL="2057400" indent="-228600" algn="l" rtl="0" eaLnBrk="0" fontAlgn="base" hangingPunct="0">
        <a:spcBef>
          <a:spcPct val="20000"/>
        </a:spcBef>
        <a:spcAft>
          <a:spcPct val="0"/>
        </a:spcAft>
        <a:buChar char="»"/>
        <a:defRPr sz="2000">
          <a:solidFill>
            <a:srgbClr val="002368"/>
          </a:solidFill>
          <a:latin typeface="+mn-lt"/>
        </a:defRPr>
      </a:lvl5pPr>
      <a:lvl6pPr marL="2514600" indent="-228600" algn="l" rtl="0" fontAlgn="base">
        <a:spcBef>
          <a:spcPct val="20000"/>
        </a:spcBef>
        <a:spcAft>
          <a:spcPct val="0"/>
        </a:spcAft>
        <a:buChar char="»"/>
        <a:defRPr>
          <a:solidFill>
            <a:srgbClr val="002368"/>
          </a:solidFill>
          <a:latin typeface="+mn-lt"/>
        </a:defRPr>
      </a:lvl6pPr>
      <a:lvl7pPr marL="2971800" indent="-228600" algn="l" rtl="0" fontAlgn="base">
        <a:spcBef>
          <a:spcPct val="20000"/>
        </a:spcBef>
        <a:spcAft>
          <a:spcPct val="0"/>
        </a:spcAft>
        <a:buChar char="»"/>
        <a:defRPr>
          <a:solidFill>
            <a:srgbClr val="002368"/>
          </a:solidFill>
          <a:latin typeface="+mn-lt"/>
        </a:defRPr>
      </a:lvl7pPr>
      <a:lvl8pPr marL="3429000" indent="-228600" algn="l" rtl="0" fontAlgn="base">
        <a:spcBef>
          <a:spcPct val="20000"/>
        </a:spcBef>
        <a:spcAft>
          <a:spcPct val="0"/>
        </a:spcAft>
        <a:buChar char="»"/>
        <a:defRPr>
          <a:solidFill>
            <a:srgbClr val="002368"/>
          </a:solidFill>
          <a:latin typeface="+mn-lt"/>
        </a:defRPr>
      </a:lvl8pPr>
      <a:lvl9pPr marL="3886200" indent="-228600" algn="l" rtl="0" fontAlgn="base">
        <a:spcBef>
          <a:spcPct val="20000"/>
        </a:spcBef>
        <a:spcAft>
          <a:spcPct val="0"/>
        </a:spcAft>
        <a:buChar char="»"/>
        <a:defRPr>
          <a:solidFill>
            <a:srgbClr val="0023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9.png"/><Relationship Id="rId3" Type="http://schemas.openxmlformats.org/officeDocument/2006/relationships/image" Target="../media/image11.png"/><Relationship Id="rId7" Type="http://schemas.openxmlformats.org/officeDocument/2006/relationships/image" Target="../media/image26.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23.png"/><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7.png"/><Relationship Id="rId5" Type="http://schemas.openxmlformats.org/officeDocument/2006/relationships/image" Target="../media/image25.png"/><Relationship Id="rId15" Type="http://schemas.openxmlformats.org/officeDocument/2006/relationships/image" Target="../media/image31.png"/><Relationship Id="rId10" Type="http://schemas.openxmlformats.org/officeDocument/2006/relationships/image" Target="../media/image22.png"/><Relationship Id="rId4" Type="http://schemas.openxmlformats.org/officeDocument/2006/relationships/image" Target="../media/image24.png"/><Relationship Id="rId9" Type="http://schemas.openxmlformats.org/officeDocument/2006/relationships/image" Target="../media/image20.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3.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25.png"/><Relationship Id="rId15" Type="http://schemas.openxmlformats.org/officeDocument/2006/relationships/image" Target="../media/image42.png"/><Relationship Id="rId10" Type="http://schemas.openxmlformats.org/officeDocument/2006/relationships/image" Target="../media/image28.png"/><Relationship Id="rId4" Type="http://schemas.openxmlformats.org/officeDocument/2006/relationships/image" Target="../media/image34.png"/><Relationship Id="rId9" Type="http://schemas.openxmlformats.org/officeDocument/2006/relationships/image" Target="../media/image37.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0.png"/><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s>
</file>

<file path=ppt/slides/_rels/slide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400800" y="5638800"/>
            <a:ext cx="2438400" cy="533400"/>
          </a:xfrm>
        </p:spPr>
        <p:txBody>
          <a:bodyPr/>
          <a:lstStyle/>
          <a:p>
            <a:pPr eaLnBrk="1" hangingPunct="1"/>
            <a:r>
              <a:rPr lang="en-US" altLang="en-US" dirty="0" smtClean="0"/>
              <a:t>Samuel Lukas</a:t>
            </a:r>
          </a:p>
        </p:txBody>
      </p:sp>
      <p:sp>
        <p:nvSpPr>
          <p:cNvPr id="3075" name="Rectangle 3"/>
          <p:cNvSpPr>
            <a:spLocks noChangeArrowheads="1"/>
          </p:cNvSpPr>
          <p:nvPr/>
        </p:nvSpPr>
        <p:spPr bwMode="auto">
          <a:xfrm>
            <a:off x="3200400" y="457200"/>
            <a:ext cx="365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r" eaLnBrk="1" hangingPunct="1">
              <a:spcBef>
                <a:spcPct val="0"/>
              </a:spcBef>
              <a:buFontTx/>
              <a:buNone/>
            </a:pPr>
            <a:r>
              <a:rPr lang="en-US" altLang="en-US" sz="3200" dirty="0" smtClean="0">
                <a:solidFill>
                  <a:schemeClr val="bg1"/>
                </a:solidFill>
                <a:latin typeface="Arial" charset="0"/>
              </a:rPr>
              <a:t>Computer Science</a:t>
            </a:r>
            <a:endParaRPr lang="id-ID" altLang="en-US" sz="3200" dirty="0">
              <a:solidFill>
                <a:schemeClr val="bg1"/>
              </a:solidFill>
              <a:latin typeface="Arial" charset="0"/>
            </a:endParaRPr>
          </a:p>
        </p:txBody>
      </p:sp>
      <p:sp>
        <p:nvSpPr>
          <p:cNvPr id="3076" name="TextBox 4"/>
          <p:cNvSpPr txBox="1">
            <a:spLocks noChangeArrowheads="1"/>
          </p:cNvSpPr>
          <p:nvPr/>
        </p:nvSpPr>
        <p:spPr bwMode="auto">
          <a:xfrm>
            <a:off x="381000" y="327660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4400" dirty="0" smtClean="0">
                <a:solidFill>
                  <a:schemeClr val="bg1"/>
                </a:solidFill>
                <a:latin typeface="Arial" charset="0"/>
              </a:rPr>
              <a:t>Branch and Bound Algorithm</a:t>
            </a:r>
            <a:endParaRPr lang="id-ID" altLang="en-US" sz="4400" dirty="0">
              <a:solidFill>
                <a:schemeClr val="bg1"/>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394172979"/>
                  </p:ext>
                </p:extLst>
              </p:nvPr>
            </p:nvGraphicFramePr>
            <p:xfrm>
              <a:off x="457200" y="1981200"/>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394172979"/>
                  </p:ext>
                </p:extLst>
              </p:nvPr>
            </p:nvGraphicFramePr>
            <p:xfrm>
              <a:off x="457200" y="1981200"/>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27432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27432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rotWithShape="1">
                          <a:blip r:embed="rId2"/>
                          <a:stretch>
                            <a:fillRect l="-94595" t="-128889" r="-400000" b="-448889"/>
                          </a:stretch>
                        </a:blip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194595" t="-228889" r="-300000" b="-348889"/>
                          </a:stretch>
                        </a:blipFill>
                      </a:tcPr>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10</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298630" t="-328889" r="-204110" b="-248889"/>
                          </a:stretch>
                        </a:blipFill>
                      </a:tcPr>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8</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93243" t="-428889" r="-101351" b="-1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smtClean="0">
                              <a:effectLst/>
                            </a:rPr>
                            <a:t>7</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smtClean="0">
                              <a:effectLst/>
                            </a:rPr>
                            <a:t>6</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493243" t="-528889" r="-1351" b="-48889"/>
                          </a:stretch>
                        </a:blipFill>
                      </a:tcPr>
                    </a:tc>
                  </a:tr>
                </a:tbl>
              </a:graphicData>
            </a:graphic>
          </p:graphicFrame>
        </mc:Fallback>
      </mc:AlternateContent>
    </p:spTree>
    <p:extLst>
      <p:ext uri="{BB962C8B-B14F-4D97-AF65-F5344CB8AC3E}">
        <p14:creationId xmlns:p14="http://schemas.microsoft.com/office/powerpoint/2010/main" val="1280103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Introduction</a:t>
            </a:r>
            <a:endParaRPr lang="en-US" sz="3600" b="1" dirty="0"/>
          </a:p>
        </p:txBody>
      </p:sp>
      <p:sp>
        <p:nvSpPr>
          <p:cNvPr id="8" name="Rectangle 7"/>
          <p:cNvSpPr/>
          <p:nvPr/>
        </p:nvSpPr>
        <p:spPr>
          <a:xfrm>
            <a:off x="368300" y="1752600"/>
            <a:ext cx="8382000" cy="1015663"/>
          </a:xfrm>
          <a:prstGeom prst="rect">
            <a:avLst/>
          </a:prstGeom>
          <a:solidFill>
            <a:srgbClr val="FFC000"/>
          </a:solidFill>
        </p:spPr>
        <p:txBody>
          <a:bodyPr wrap="square">
            <a:spAutoFit/>
          </a:bodyPr>
          <a:lstStyle/>
          <a:p>
            <a:pPr algn="just"/>
            <a:r>
              <a:rPr lang="en-US" sz="2000" dirty="0" smtClean="0"/>
              <a:t>B&amp;B algorithms is an algorithm to solve </a:t>
            </a:r>
            <a:r>
              <a:rPr lang="en-US" sz="2000" i="1" dirty="0"/>
              <a:t>NP</a:t>
            </a:r>
            <a:r>
              <a:rPr lang="en-US" sz="2000" dirty="0"/>
              <a:t>-hard discrete optimization </a:t>
            </a:r>
            <a:r>
              <a:rPr lang="en-US" sz="2000" dirty="0" smtClean="0"/>
              <a:t>problem. It searches </a:t>
            </a:r>
            <a:r>
              <a:rPr lang="en-US" sz="2000" dirty="0"/>
              <a:t>the </a:t>
            </a:r>
            <a:r>
              <a:rPr lang="en-US" sz="2000" dirty="0" smtClean="0"/>
              <a:t>complete space </a:t>
            </a:r>
            <a:r>
              <a:rPr lang="en-US" sz="2000" dirty="0"/>
              <a:t>of solutions for a given problem for the best solution.</a:t>
            </a:r>
          </a:p>
        </p:txBody>
      </p:sp>
      <p:sp>
        <p:nvSpPr>
          <p:cNvPr id="3" name="Rectangle 2"/>
          <p:cNvSpPr/>
          <p:nvPr/>
        </p:nvSpPr>
        <p:spPr>
          <a:xfrm>
            <a:off x="368300" y="2846121"/>
            <a:ext cx="8382000" cy="3477875"/>
          </a:xfrm>
          <a:prstGeom prst="rect">
            <a:avLst/>
          </a:prstGeom>
        </p:spPr>
        <p:txBody>
          <a:bodyPr wrap="square">
            <a:spAutoFit/>
          </a:bodyPr>
          <a:lstStyle/>
          <a:p>
            <a:pPr algn="just"/>
            <a:r>
              <a:rPr lang="en-US" sz="2000" dirty="0"/>
              <a:t>At any point during the solution process, the status of the solution </a:t>
            </a:r>
            <a:r>
              <a:rPr lang="en-US" sz="2000" dirty="0" smtClean="0"/>
              <a:t>with respect </a:t>
            </a:r>
            <a:r>
              <a:rPr lang="en-US" sz="2000" dirty="0"/>
              <a:t>to the search of the solution space is described by a pool of yet </a:t>
            </a:r>
            <a:r>
              <a:rPr lang="en-US" sz="2000" dirty="0" smtClean="0"/>
              <a:t>unexplored subset </a:t>
            </a:r>
            <a:r>
              <a:rPr lang="en-US" sz="2000" dirty="0"/>
              <a:t>of this and the best solution found so far. Initially only one subset exists</a:t>
            </a:r>
            <a:r>
              <a:rPr lang="en-US" sz="2000" dirty="0" smtClean="0"/>
              <a:t>, namely </a:t>
            </a:r>
            <a:r>
              <a:rPr lang="en-US" sz="2000" dirty="0"/>
              <a:t>the complete solution space, and the best solution found so far is </a:t>
            </a:r>
            <a:r>
              <a:rPr lang="en-US" sz="2000" i="1" dirty="0" smtClean="0"/>
              <a:t>A</a:t>
            </a:r>
            <a:r>
              <a:rPr lang="en-US" sz="2000" dirty="0" smtClean="0"/>
              <a:t>. The unexplored </a:t>
            </a:r>
            <a:r>
              <a:rPr lang="en-US" sz="2000" dirty="0"/>
              <a:t>subspaces are represented as nodes in a dynamically generated </a:t>
            </a:r>
            <a:r>
              <a:rPr lang="en-US" sz="2000" dirty="0" smtClean="0"/>
              <a:t>search tree</a:t>
            </a:r>
            <a:r>
              <a:rPr lang="en-US" sz="2000" dirty="0"/>
              <a:t>, which initially only contains the root, and each iteration of a classical </a:t>
            </a:r>
            <a:r>
              <a:rPr lang="en-US" sz="2000" dirty="0" smtClean="0"/>
              <a:t>B&amp;B algorithm </a:t>
            </a:r>
            <a:r>
              <a:rPr lang="en-US" sz="2000" dirty="0"/>
              <a:t>processes one such node. The iteration has three main </a:t>
            </a:r>
            <a:r>
              <a:rPr lang="en-US" sz="2000" dirty="0" smtClean="0"/>
              <a:t>components : </a:t>
            </a:r>
            <a:endParaRPr lang="en-US" sz="2000" dirty="0"/>
          </a:p>
          <a:p>
            <a:pPr marL="793750" indent="-342900" algn="just">
              <a:buFont typeface="Arial" panose="020B0604020202020204" pitchFamily="34" charset="0"/>
              <a:buChar char="•"/>
            </a:pPr>
            <a:r>
              <a:rPr lang="en-US" sz="2000" dirty="0" smtClean="0"/>
              <a:t>Selection </a:t>
            </a:r>
            <a:r>
              <a:rPr lang="en-US" sz="2000" dirty="0"/>
              <a:t>of the node to </a:t>
            </a:r>
            <a:r>
              <a:rPr lang="en-US" sz="2000" dirty="0" smtClean="0"/>
              <a:t>process</a:t>
            </a:r>
          </a:p>
          <a:p>
            <a:pPr marL="793750" indent="-342900" algn="just">
              <a:buFont typeface="Arial" panose="020B0604020202020204" pitchFamily="34" charset="0"/>
              <a:buChar char="•"/>
            </a:pPr>
            <a:r>
              <a:rPr lang="en-US" sz="2000" dirty="0" smtClean="0"/>
              <a:t>Bound calculation</a:t>
            </a:r>
          </a:p>
          <a:p>
            <a:pPr marL="793750" indent="-342900" algn="just">
              <a:buFont typeface="Arial" panose="020B0604020202020204" pitchFamily="34" charset="0"/>
              <a:buChar char="•"/>
            </a:pPr>
            <a:r>
              <a:rPr lang="en-US" sz="2000" dirty="0" smtClean="0"/>
              <a:t>Branching if needed</a:t>
            </a:r>
            <a:endParaRPr lang="en-US" sz="2000" dirty="0"/>
          </a:p>
        </p:txBody>
      </p:sp>
    </p:spTree>
    <p:extLst>
      <p:ext uri="{BB962C8B-B14F-4D97-AF65-F5344CB8AC3E}">
        <p14:creationId xmlns:p14="http://schemas.microsoft.com/office/powerpoint/2010/main" val="1063451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Traveling salesmen Problem Example</a:t>
            </a:r>
            <a:endParaRPr lang="en-US" b="1" dirty="0"/>
          </a:p>
        </p:txBody>
      </p:sp>
      <mc:AlternateContent xmlns:mc="http://schemas.openxmlformats.org/markup-compatibility/2006" xmlns:a14="http://schemas.microsoft.com/office/drawing/2010/main">
        <mc:Choice Requires="a14">
          <p:graphicFrame>
            <p:nvGraphicFramePr>
              <p:cNvPr id="5128" name="Table 5127"/>
              <p:cNvGraphicFramePr>
                <a:graphicFrameLocks noGrp="1"/>
              </p:cNvGraphicFramePr>
              <p:nvPr>
                <p:extLst>
                  <p:ext uri="{D42A27DB-BD31-4B8C-83A1-F6EECF244321}">
                    <p14:modId xmlns:p14="http://schemas.microsoft.com/office/powerpoint/2010/main" val="853984175"/>
                  </p:ext>
                </p:extLst>
              </p:nvPr>
            </p:nvGraphicFramePr>
            <p:xfrm>
              <a:off x="381000" y="1793175"/>
              <a:ext cx="4191001" cy="2200275"/>
            </p:xfrm>
            <a:graphic>
              <a:graphicData uri="http://schemas.openxmlformats.org/drawingml/2006/table">
                <a:tbl>
                  <a:tblPr>
                    <a:tableStyleId>{5C22544A-7EE6-4342-B048-85BDC9FD1C3A}</a:tableStyleId>
                  </a:tblPr>
                  <a:tblGrid>
                    <a:gridCol w="366141"/>
                    <a:gridCol w="764972"/>
                    <a:gridCol w="764972"/>
                    <a:gridCol w="764972"/>
                    <a:gridCol w="764972"/>
                    <a:gridCol w="764972"/>
                  </a:tblGrid>
                  <a:tr h="250521">
                    <a:tc gridSpan="6">
                      <a:txBody>
                        <a:bodyPr/>
                        <a:lstStyle/>
                        <a:p>
                          <a:pPr algn="ctr" fontAlgn="b"/>
                          <a:r>
                            <a:rPr lang="en-US" sz="2000" u="none" strike="noStrike" dirty="0" smtClean="0">
                              <a:effectLst/>
                            </a:rPr>
                            <a:t>Initial Matrix</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3047">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2</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4</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263047">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20</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11</a:t>
                          </a:r>
                          <a:endParaRPr lang="en-US" sz="2000" b="0" i="0" u="none" strike="noStrike">
                            <a:solidFill>
                              <a:srgbClr val="000000"/>
                            </a:solidFill>
                            <a:effectLst/>
                            <a:latin typeface="Times New Roman"/>
                          </a:endParaRPr>
                        </a:p>
                      </a:txBody>
                      <a:tcPr marL="9525" marR="9525" marT="9525" marB="0" anchor="ctr"/>
                    </a:tc>
                  </a:tr>
                  <a:tr h="263047">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15</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r>
                  <a:tr h="263047">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5</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r>
                  <a:tr h="263047">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19</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18</a:t>
                          </a:r>
                          <a:endParaRPr lang="en-US" sz="2000" b="0" i="0" u="none" strike="noStrike">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r>
                  <a:tr h="263047">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7</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16</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Times New Roman"/>
                          </a:endParaRPr>
                        </a:p>
                      </a:txBody>
                      <a:tcPr marL="9525" marR="9525" marT="9525" marB="0" anchor="ctr"/>
                    </a:tc>
                  </a:tr>
                </a:tbl>
              </a:graphicData>
            </a:graphic>
          </p:graphicFrame>
        </mc:Choice>
        <mc:Fallback xmlns="">
          <p:graphicFrame>
            <p:nvGraphicFramePr>
              <p:cNvPr id="5128" name="Table 5127"/>
              <p:cNvGraphicFramePr>
                <a:graphicFrameLocks noGrp="1"/>
              </p:cNvGraphicFramePr>
              <p:nvPr>
                <p:extLst>
                  <p:ext uri="{D42A27DB-BD31-4B8C-83A1-F6EECF244321}">
                    <p14:modId xmlns:p14="http://schemas.microsoft.com/office/powerpoint/2010/main" val="853984175"/>
                  </p:ext>
                </p:extLst>
              </p:nvPr>
            </p:nvGraphicFramePr>
            <p:xfrm>
              <a:off x="381000" y="1793175"/>
              <a:ext cx="4191001" cy="2200275"/>
            </p:xfrm>
            <a:graphic>
              <a:graphicData uri="http://schemas.openxmlformats.org/drawingml/2006/table">
                <a:tbl>
                  <a:tblPr>
                    <a:tableStyleId>{5C22544A-7EE6-4342-B048-85BDC9FD1C3A}</a:tableStyleId>
                  </a:tblPr>
                  <a:tblGrid>
                    <a:gridCol w="366141"/>
                    <a:gridCol w="764972"/>
                    <a:gridCol w="764972"/>
                    <a:gridCol w="764972"/>
                    <a:gridCol w="764972"/>
                    <a:gridCol w="764972"/>
                  </a:tblGrid>
                  <a:tr h="314325">
                    <a:tc gridSpan="6">
                      <a:txBody>
                        <a:bodyPr/>
                        <a:lstStyle/>
                        <a:p>
                          <a:pPr algn="ctr" fontAlgn="b"/>
                          <a:r>
                            <a:rPr lang="en-US" sz="2000" u="none" strike="noStrike" dirty="0" smtClean="0">
                              <a:effectLst/>
                            </a:rPr>
                            <a:t>Initial Matrix</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2</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4</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314325">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ctr">
                        <a:blipFill rotWithShape="1">
                          <a:blip r:embed="rId2"/>
                          <a:stretch>
                            <a:fillRect l="-48800" t="-219231" r="-401600" b="-446154"/>
                          </a:stretch>
                        </a:blipFill>
                      </a:tcPr>
                    </a:tc>
                    <a:tc>
                      <a:txBody>
                        <a:bodyPr/>
                        <a:lstStyle/>
                        <a:p>
                          <a:pPr algn="ctr" fontAlgn="ctr"/>
                          <a:r>
                            <a:rPr lang="en-US" sz="2000" u="none" strike="noStrike" dirty="0">
                              <a:effectLst/>
                            </a:rPr>
                            <a:t>20</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30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10</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11</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15</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147619" t="-325490" r="-298413" b="-354902"/>
                          </a:stretch>
                        </a:blip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5</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249600" t="-417308" r="-200800" b="-248077"/>
                          </a:stretch>
                        </a:blip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19</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18</a:t>
                          </a:r>
                          <a:endParaRPr lang="en-US" sz="2000" b="0" i="0" u="none" strike="noStrike">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346825" t="-527451" r="-99206" b="-152941"/>
                          </a:stretch>
                        </a:blip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tc>
                  </a:tr>
                  <a:tr h="314325">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16</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7</a:t>
                          </a:r>
                          <a:endParaRPr lang="en-US" sz="2000" b="0" i="0" u="none" strike="noStrike" dirty="0">
                            <a:solidFill>
                              <a:srgbClr val="000000"/>
                            </a:solidFill>
                            <a:effectLst/>
                            <a:latin typeface="Times New Roman"/>
                          </a:endParaRPr>
                        </a:p>
                      </a:txBody>
                      <a:tcPr marL="9525" marR="9525" marT="9525" marB="0" anchor="ctr"/>
                    </a:tc>
                    <a:tc>
                      <a:txBody>
                        <a:bodyPr/>
                        <a:lstStyle/>
                        <a:p>
                          <a:pPr algn="ctr" fontAlgn="ctr"/>
                          <a:r>
                            <a:rPr lang="en-US" sz="2000" u="none" strike="noStrike" dirty="0">
                              <a:effectLst/>
                            </a:rPr>
                            <a:t>16</a:t>
                          </a:r>
                          <a:endParaRPr lang="en-US" sz="2000" b="0" i="0" u="none" strike="noStrike" dirty="0">
                            <a:solidFill>
                              <a:srgbClr val="000000"/>
                            </a:solidFill>
                            <a:effectLst/>
                            <a:latin typeface="Times New Roman"/>
                          </a:endParaRPr>
                        </a:p>
                      </a:txBody>
                      <a:tcPr marL="9525" marR="9525" marT="9525" marB="0" anchor="ctr"/>
                    </a:tc>
                    <a:tc>
                      <a:txBody>
                        <a:bodyPr/>
                        <a:lstStyle/>
                        <a:p>
                          <a:endParaRPr lang="en-US"/>
                        </a:p>
                      </a:txBody>
                      <a:tcPr marL="9525" marR="9525" marT="9525" marB="0" anchor="ctr">
                        <a:blipFill rotWithShape="1">
                          <a:blip r:embed="rId2"/>
                          <a:stretch>
                            <a:fillRect l="-450400" t="-615385" b="-500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129" name="Table 5128"/>
              <p:cNvGraphicFramePr>
                <a:graphicFrameLocks noGrp="1"/>
              </p:cNvGraphicFramePr>
              <p:nvPr>
                <p:extLst>
                  <p:ext uri="{D42A27DB-BD31-4B8C-83A1-F6EECF244321}">
                    <p14:modId xmlns:p14="http://schemas.microsoft.com/office/powerpoint/2010/main" val="2922533627"/>
                  </p:ext>
                </p:extLst>
              </p:nvPr>
            </p:nvGraphicFramePr>
            <p:xfrm>
              <a:off x="4724400" y="1793175"/>
              <a:ext cx="3733800" cy="2221413"/>
            </p:xfrm>
            <a:graphic>
              <a:graphicData uri="http://schemas.openxmlformats.org/drawingml/2006/table">
                <a:tbl>
                  <a:tblPr>
                    <a:tableStyleId>{5C22544A-7EE6-4342-B048-85BDC9FD1C3A}</a:tableStyleId>
                  </a:tblPr>
                  <a:tblGrid>
                    <a:gridCol w="526350"/>
                    <a:gridCol w="641490"/>
                    <a:gridCol w="641490"/>
                    <a:gridCol w="641490"/>
                    <a:gridCol w="641490"/>
                    <a:gridCol w="641490"/>
                  </a:tblGrid>
                  <a:tr h="302712">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784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31784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5129" name="Table 5128"/>
              <p:cNvGraphicFramePr>
                <a:graphicFrameLocks noGrp="1"/>
              </p:cNvGraphicFramePr>
              <p:nvPr>
                <p:extLst>
                  <p:ext uri="{D42A27DB-BD31-4B8C-83A1-F6EECF244321}">
                    <p14:modId xmlns:p14="http://schemas.microsoft.com/office/powerpoint/2010/main" val="2922533627"/>
                  </p:ext>
                </p:extLst>
              </p:nvPr>
            </p:nvGraphicFramePr>
            <p:xfrm>
              <a:off x="4724400" y="1793175"/>
              <a:ext cx="3733800" cy="2221413"/>
            </p:xfrm>
            <a:graphic>
              <a:graphicData uri="http://schemas.openxmlformats.org/drawingml/2006/table">
                <a:tbl>
                  <a:tblPr>
                    <a:tableStyleId>{5C22544A-7EE6-4342-B048-85BDC9FD1C3A}</a:tableStyleId>
                  </a:tblPr>
                  <a:tblGrid>
                    <a:gridCol w="526350"/>
                    <a:gridCol w="641490"/>
                    <a:gridCol w="641490"/>
                    <a:gridCol w="641490"/>
                    <a:gridCol w="641490"/>
                    <a:gridCol w="641490"/>
                  </a:tblGrid>
                  <a:tr h="314325">
                    <a:tc gridSpan="6">
                      <a:txBody>
                        <a:bodyPr/>
                        <a:lstStyle/>
                        <a:p>
                          <a:pPr algn="ctr" fontAlgn="b"/>
                          <a:r>
                            <a:rPr lang="en-US" sz="2000" u="none" strike="noStrike" dirty="0">
                              <a:effectLst/>
                            </a:rPr>
                            <a:t>Row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7848">
                    <a:tc>
                      <a:txBody>
                        <a:bodyPr/>
                        <a:lstStyle/>
                        <a:p>
                          <a:pPr algn="ctr" fontAlgn="ctr"/>
                          <a:r>
                            <a:rPr lang="en-US" sz="2000" u="none" strike="noStrike">
                              <a:effectLst/>
                            </a:rPr>
                            <a:t>C</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3</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r>
                  <a:tr h="317848">
                    <a:tc>
                      <a:txBody>
                        <a:bodyPr/>
                        <a:lstStyle/>
                        <a:p>
                          <a:pPr algn="ctr" fontAlgn="ctr"/>
                          <a:r>
                            <a:rPr lang="en-US" sz="2000" u="none" strike="noStrike">
                              <a:effectLst/>
                            </a:rPr>
                            <a:t>1</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81132" t="-221154" r="-397170" b="-450000"/>
                          </a:stretch>
                        </a:blipFill>
                      </a:tcPr>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2</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82857" t="-321154" r="-300952" b="-350000"/>
                          </a:stretch>
                        </a:blipFill>
                      </a:tcPr>
                    </a:tc>
                    <a:tc>
                      <a:txBody>
                        <a:bodyPr/>
                        <a:lstStyle/>
                        <a:p>
                          <a:pPr algn="ctr" fontAlgn="b"/>
                          <a:r>
                            <a:rPr lang="en-US" sz="2000" u="none" strike="noStrike">
                              <a:effectLst/>
                            </a:rPr>
                            <a:t>14</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3</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282857" t="-413208" r="-200952" b="-243396"/>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a:effectLst/>
                            </a:rPr>
                            <a:t>4</a:t>
                          </a:r>
                          <a:endParaRPr lang="en-US" sz="20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16</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79245" t="-523077" r="-99057" b="-148077"/>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7848">
                    <a:tc>
                      <a:txBody>
                        <a:bodyPr/>
                        <a:lstStyle/>
                        <a:p>
                          <a:pPr algn="ctr" fontAlgn="ctr"/>
                          <a:r>
                            <a:rPr lang="en-US" sz="2000" u="none" strike="noStrike" dirty="0">
                              <a:effectLst/>
                            </a:rPr>
                            <a:t>5</a:t>
                          </a:r>
                          <a:endParaRPr lang="en-US" sz="20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83810" t="-623077" b="-4807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130" name="Table 5129"/>
              <p:cNvGraphicFramePr>
                <a:graphicFrameLocks noGrp="1"/>
              </p:cNvGraphicFramePr>
              <p:nvPr>
                <p:extLst>
                  <p:ext uri="{D42A27DB-BD31-4B8C-83A1-F6EECF244321}">
                    <p14:modId xmlns:p14="http://schemas.microsoft.com/office/powerpoint/2010/main" val="1163355628"/>
                  </p:ext>
                </p:extLst>
              </p:nvPr>
            </p:nvGraphicFramePr>
            <p:xfrm>
              <a:off x="4724400" y="4079175"/>
              <a:ext cx="3733798" cy="2200275"/>
            </p:xfrm>
            <a:graphic>
              <a:graphicData uri="http://schemas.openxmlformats.org/drawingml/2006/table">
                <a:tbl>
                  <a:tblPr>
                    <a:tableStyleId>{5C22544A-7EE6-4342-B048-85BDC9FD1C3A}</a:tableStyleId>
                  </a:tblPr>
                  <a:tblGrid>
                    <a:gridCol w="326198"/>
                    <a:gridCol w="681520"/>
                    <a:gridCol w="681520"/>
                    <a:gridCol w="681520"/>
                    <a:gridCol w="681520"/>
                    <a:gridCol w="681520"/>
                  </a:tblGrid>
                  <a:tr h="271397">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4967">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r>
                  <a:tr h="284967">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284967">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284967">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284967">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284967">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2000" i="1" u="none" strike="noStrike" dirty="0" smtClean="0">
                                    <a:effectLst/>
                                    <a:latin typeface="Cambria Math"/>
                                    <a:ea typeface="Cambria Math"/>
                                  </a:rPr>
                                  <m:t>∞</m:t>
                                </m:r>
                              </m:oMath>
                            </m:oMathPara>
                          </a14:m>
                          <a:endParaRPr lang="en-US" sz="20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5130" name="Table 5129"/>
              <p:cNvGraphicFramePr>
                <a:graphicFrameLocks noGrp="1"/>
              </p:cNvGraphicFramePr>
              <p:nvPr>
                <p:extLst>
                  <p:ext uri="{D42A27DB-BD31-4B8C-83A1-F6EECF244321}">
                    <p14:modId xmlns:p14="http://schemas.microsoft.com/office/powerpoint/2010/main" val="1163355628"/>
                  </p:ext>
                </p:extLst>
              </p:nvPr>
            </p:nvGraphicFramePr>
            <p:xfrm>
              <a:off x="4724400" y="4079175"/>
              <a:ext cx="3733798" cy="2200275"/>
            </p:xfrm>
            <a:graphic>
              <a:graphicData uri="http://schemas.openxmlformats.org/drawingml/2006/table">
                <a:tbl>
                  <a:tblPr>
                    <a:tableStyleId>{5C22544A-7EE6-4342-B048-85BDC9FD1C3A}</a:tableStyleId>
                  </a:tblPr>
                  <a:tblGrid>
                    <a:gridCol w="326198"/>
                    <a:gridCol w="681520"/>
                    <a:gridCol w="681520"/>
                    <a:gridCol w="681520"/>
                    <a:gridCol w="681520"/>
                    <a:gridCol w="681520"/>
                  </a:tblGrid>
                  <a:tr h="314325">
                    <a:tc gridSpan="6">
                      <a:txBody>
                        <a:bodyPr/>
                        <a:lstStyle/>
                        <a:p>
                          <a:pPr algn="ctr" fontAlgn="b"/>
                          <a:r>
                            <a:rPr lang="en-US" sz="2000" u="none" strike="noStrike" dirty="0">
                              <a:effectLst/>
                            </a:rPr>
                            <a:t>Column reduction</a:t>
                          </a:r>
                          <a:endParaRPr lang="en-US" sz="2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2000" u="none" strike="noStrike" dirty="0">
                              <a:effectLst/>
                            </a:rPr>
                            <a:t>C</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r>
                  <a:tr h="314325">
                    <a:tc>
                      <a:txBody>
                        <a:bodyPr/>
                        <a:lstStyle/>
                        <a:p>
                          <a:pPr algn="ctr" fontAlgn="ctr"/>
                          <a:r>
                            <a:rPr lang="en-US" sz="2000" u="none" strike="noStrike">
                              <a:effectLst/>
                            </a:rPr>
                            <a:t>1</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321" t="-219231" r="-400000" b="-446154"/>
                          </a:stretch>
                        </a:blipFill>
                      </a:tcPr>
                    </a:tc>
                    <a:tc>
                      <a:txBody>
                        <a:bodyPr/>
                        <a:lstStyle/>
                        <a:p>
                          <a:pPr algn="ctr" fontAlgn="b"/>
                          <a:r>
                            <a:rPr lang="en-US" sz="2000" u="none" strike="noStrike">
                              <a:effectLst/>
                            </a:rPr>
                            <a:t>10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17</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2</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321" t="-325490" r="-300000" b="-354902"/>
                          </a:stretch>
                        </a:blip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3</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dirty="0">
                              <a:effectLst/>
                            </a:rPr>
                            <a:t>0</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321" t="-417308" r="-200000" b="-248077"/>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a:effectLst/>
                            </a:rPr>
                            <a:t>4</a:t>
                          </a:r>
                          <a:endParaRPr lang="en-US" sz="2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50450" t="-527451" r="-101802" b="-152941"/>
                          </a:stretch>
                        </a:blipFill>
                      </a:tcPr>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r>
                  <a:tr h="314325">
                    <a:tc>
                      <a:txBody>
                        <a:bodyPr/>
                        <a:lstStyle/>
                        <a:p>
                          <a:pPr algn="ctr" fontAlgn="ctr"/>
                          <a:r>
                            <a:rPr lang="en-US" sz="2000" u="none" strike="noStrike" dirty="0">
                              <a:effectLst/>
                            </a:rPr>
                            <a:t>5</a:t>
                          </a:r>
                          <a:endParaRPr lang="en-US" sz="2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2000" u="none" strike="noStrike">
                              <a:effectLst/>
                            </a:rPr>
                            <a:t>11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6429" t="-615385" r="-893" b="-50000"/>
                          </a:stretch>
                        </a:blipFill>
                      </a:tcPr>
                    </a:tc>
                  </a:tr>
                </a:tbl>
              </a:graphicData>
            </a:graphic>
          </p:graphicFrame>
        </mc:Fallback>
      </mc:AlternateContent>
      <mc:AlternateContent xmlns:mc="http://schemas.openxmlformats.org/markup-compatibility/2006" xmlns:a14="http://schemas.microsoft.com/office/drawing/2010/main">
        <mc:Choice Requires="a14">
          <p:sp>
            <p:nvSpPr>
              <p:cNvPr id="5131" name="TextBox 5130"/>
              <p:cNvSpPr txBox="1"/>
              <p:nvPr/>
            </p:nvSpPr>
            <p:spPr>
              <a:xfrm>
                <a:off x="533400" y="40386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𝐶</m:t>
                          </m:r>
                        </m:sub>
                      </m:sSub>
                    </m:oMath>
                  </m:oMathPara>
                </a14:m>
                <a:endParaRPr lang="en-US" b="0" i="1" dirty="0" smtClean="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 10 + 2 + 2 +3 + 4</m:t>
                      </m:r>
                      <m:r>
                        <a:rPr lang="en-US" b="0" i="1" dirty="0" smtClean="0">
                          <a:latin typeface="Cambria Math"/>
                        </a:rPr>
                        <m:t>=21</m:t>
                      </m:r>
                    </m:oMath>
                  </m:oMathPara>
                </a14:m>
                <a:endParaRPr lang="en-US" b="0" dirty="0" smtClean="0"/>
              </a:p>
              <a:p>
                <a:pPr algn="l"/>
                <a14:m>
                  <m:oMathPara xmlns:m="http://schemas.openxmlformats.org/officeDocument/2006/math">
                    <m:oMathParaPr>
                      <m:jc m:val="left"/>
                    </m:oMathParaPr>
                    <m:oMath xmlns:m="http://schemas.openxmlformats.org/officeDocument/2006/math">
                      <m:sSub>
                        <m:sSubPr>
                          <m:ctrlPr>
                            <a:rPr lang="en-US" i="1" dirty="0">
                              <a:latin typeface="Cambria Math"/>
                            </a:rPr>
                          </m:ctrlPr>
                        </m:sSubPr>
                        <m:e>
                          <m:r>
                            <a:rPr lang="en-US" i="1" dirty="0">
                              <a:latin typeface="Cambria Math"/>
                            </a:rPr>
                            <m:t>𝐶</m:t>
                          </m:r>
                        </m:e>
                        <m:sub>
                          <m:r>
                            <a:rPr lang="en-US" b="0" i="1" dirty="0" smtClean="0">
                              <a:latin typeface="Cambria Math"/>
                            </a:rPr>
                            <m:t>𝐶</m:t>
                          </m:r>
                        </m:sub>
                      </m:sSub>
                      <m:r>
                        <a:rPr lang="en-US" i="1" dirty="0">
                          <a:latin typeface="Cambria Math"/>
                        </a:rPr>
                        <m:t>= 1 +</m:t>
                      </m:r>
                      <m:r>
                        <a:rPr lang="en-US" b="0" i="1" dirty="0" smtClean="0">
                          <a:latin typeface="Cambria Math"/>
                        </a:rPr>
                        <m:t>0</m:t>
                      </m:r>
                      <m:r>
                        <a:rPr lang="en-US" i="1" dirty="0">
                          <a:latin typeface="Cambria Math"/>
                        </a:rPr>
                        <m:t> +</m:t>
                      </m:r>
                      <m:r>
                        <a:rPr lang="en-US" b="0" i="1" dirty="0" smtClean="0">
                          <a:latin typeface="Cambria Math"/>
                        </a:rPr>
                        <m:t>3</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a:rPr>
                        <m:t>4</m:t>
                      </m:r>
                    </m:oMath>
                  </m:oMathPara>
                </a14:m>
                <a:endParaRPr lang="en-US" dirty="0" smtClean="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=25</m:t>
                    </m:r>
                  </m:oMath>
                </a14:m>
                <a:r>
                  <a:rPr lang="en-US" dirty="0" smtClean="0"/>
                  <a:t>  </a:t>
                </a:r>
                <a:endParaRPr lang="en-US" dirty="0"/>
              </a:p>
            </p:txBody>
          </p:sp>
        </mc:Choice>
        <mc:Fallback xmlns="">
          <p:sp>
            <p:nvSpPr>
              <p:cNvPr id="5131" name="TextBox 5130"/>
              <p:cNvSpPr txBox="1">
                <a:spLocks noRot="1" noChangeAspect="1" noMove="1" noResize="1" noEditPoints="1" noAdjustHandles="1" noChangeArrowheads="1" noChangeShapeType="1" noTextEdit="1"/>
              </p:cNvSpPr>
              <p:nvPr/>
            </p:nvSpPr>
            <p:spPr>
              <a:xfrm>
                <a:off x="533400" y="4038600"/>
                <a:ext cx="3810000" cy="1200329"/>
              </a:xfrm>
              <a:prstGeom prst="rect">
                <a:avLst/>
              </a:prstGeom>
              <a:blipFill rotWithShape="1">
                <a:blip r:embed="rId5"/>
                <a:stretch>
                  <a:fillRect/>
                </a:stretch>
              </a:blipFill>
            </p:spPr>
            <p:txBody>
              <a:bodyPr/>
              <a:lstStyle/>
              <a:p>
                <a:r>
                  <a:rPr lang="en-US">
                    <a:noFill/>
                  </a:rPr>
                  <a:t> </a:t>
                </a:r>
              </a:p>
            </p:txBody>
          </p:sp>
        </mc:Fallback>
      </mc:AlternateContent>
      <p:sp>
        <p:nvSpPr>
          <p:cNvPr id="45" name="Oval 44"/>
          <p:cNvSpPr/>
          <p:nvPr/>
        </p:nvSpPr>
        <p:spPr bwMode="auto">
          <a:xfrm>
            <a:off x="2309910" y="5238929"/>
            <a:ext cx="412230" cy="36152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1</a:t>
            </a:r>
          </a:p>
        </p:txBody>
      </p:sp>
      <p:sp>
        <p:nvSpPr>
          <p:cNvPr id="46" name="Oval 45"/>
          <p:cNvSpPr/>
          <p:nvPr/>
        </p:nvSpPr>
        <p:spPr bwMode="auto">
          <a:xfrm>
            <a:off x="386172" y="5783214"/>
            <a:ext cx="412230" cy="312785"/>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2</a:t>
            </a:r>
          </a:p>
        </p:txBody>
      </p:sp>
      <p:sp>
        <p:nvSpPr>
          <p:cNvPr id="47" name="Oval 46"/>
          <p:cNvSpPr/>
          <p:nvPr/>
        </p:nvSpPr>
        <p:spPr bwMode="auto">
          <a:xfrm>
            <a:off x="1622861"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3</a:t>
            </a:r>
          </a:p>
        </p:txBody>
      </p:sp>
      <p:sp>
        <p:nvSpPr>
          <p:cNvPr id="48" name="Oval 47"/>
          <p:cNvSpPr/>
          <p:nvPr/>
        </p:nvSpPr>
        <p:spPr bwMode="auto">
          <a:xfrm>
            <a:off x="2850626" y="5776145"/>
            <a:ext cx="412230" cy="319853"/>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4</a:t>
            </a:r>
          </a:p>
        </p:txBody>
      </p:sp>
      <p:sp>
        <p:nvSpPr>
          <p:cNvPr id="49" name="Oval 48"/>
          <p:cNvSpPr/>
          <p:nvPr/>
        </p:nvSpPr>
        <p:spPr bwMode="auto">
          <a:xfrm>
            <a:off x="4164942" y="5774732"/>
            <a:ext cx="412230" cy="32126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5</a:t>
            </a:r>
          </a:p>
        </p:txBody>
      </p:sp>
      <p:cxnSp>
        <p:nvCxnSpPr>
          <p:cNvPr id="50" name="Straight Arrow Connector 49"/>
          <p:cNvCxnSpPr>
            <a:stCxn id="45" idx="2"/>
            <a:endCxn id="46" idx="0"/>
          </p:cNvCxnSpPr>
          <p:nvPr/>
        </p:nvCxnSpPr>
        <p:spPr bwMode="auto">
          <a:xfrm flipH="1">
            <a:off x="592287" y="5419691"/>
            <a:ext cx="1717623" cy="36352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a:stCxn id="45" idx="3"/>
            <a:endCxn id="47" idx="0"/>
          </p:cNvCxnSpPr>
          <p:nvPr/>
        </p:nvCxnSpPr>
        <p:spPr bwMode="auto">
          <a:xfrm flipH="1">
            <a:off x="1828976" y="5547509"/>
            <a:ext cx="541304"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45" idx="5"/>
            <a:endCxn id="48" idx="0"/>
          </p:cNvCxnSpPr>
          <p:nvPr/>
        </p:nvCxnSpPr>
        <p:spPr bwMode="auto">
          <a:xfrm>
            <a:off x="2661770" y="5547509"/>
            <a:ext cx="394971" cy="22863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a:stCxn id="45" idx="6"/>
            <a:endCxn id="49" idx="0"/>
          </p:cNvCxnSpPr>
          <p:nvPr/>
        </p:nvCxnSpPr>
        <p:spPr bwMode="auto">
          <a:xfrm>
            <a:off x="2722140" y="5419691"/>
            <a:ext cx="1648917" cy="3550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6" name="TextBox 65"/>
              <p:cNvSpPr txBox="1"/>
              <p:nvPr/>
            </p:nvSpPr>
            <p:spPr>
              <a:xfrm>
                <a:off x="2723078" y="5054902"/>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2723078" y="5054902"/>
                <a:ext cx="1457696" cy="369332"/>
              </a:xfrm>
              <a:prstGeom prst="rect">
                <a:avLst/>
              </a:prstGeom>
              <a:blipFill rotWithShape="1">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55171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447319" y="1981200"/>
            <a:ext cx="4647154" cy="1600200"/>
            <a:chOff x="1828800" y="1905000"/>
            <a:chExt cx="4647154"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a:t>
              </a:r>
            </a:p>
          </p:txBody>
        </p:sp>
        <p:sp>
          <p:nvSpPr>
            <p:cNvPr id="50" name="Oval 49"/>
            <p:cNvSpPr/>
            <p:nvPr/>
          </p:nvSpPr>
          <p:spPr bwMode="auto">
            <a:xfrm>
              <a:off x="6018754" y="3016342"/>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7754" cy="8827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(1)=25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9" name="Table 58"/>
              <p:cNvGraphicFramePr>
                <a:graphicFrameLocks noGrp="1"/>
              </p:cNvGraphicFramePr>
              <p:nvPr>
                <p:extLst>
                  <p:ext uri="{D42A27DB-BD31-4B8C-83A1-F6EECF244321}">
                    <p14:modId xmlns:p14="http://schemas.microsoft.com/office/powerpoint/2010/main" val="2999036564"/>
                  </p:ext>
                </p:extLst>
              </p:nvPr>
            </p:nvGraphicFramePr>
            <p:xfrm>
              <a:off x="471058" y="3962401"/>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59" name="Table 58"/>
              <p:cNvGraphicFramePr>
                <a:graphicFrameLocks noGrp="1"/>
              </p:cNvGraphicFramePr>
              <p:nvPr>
                <p:extLst>
                  <p:ext uri="{D42A27DB-BD31-4B8C-83A1-F6EECF244321}">
                    <p14:modId xmlns:p14="http://schemas.microsoft.com/office/powerpoint/2010/main" val="2999036564"/>
                  </p:ext>
                </p:extLst>
              </p:nvPr>
            </p:nvGraphicFramePr>
            <p:xfrm>
              <a:off x="471058" y="3962401"/>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47458" t="-202778" r="-403390" b="-438889"/>
                          </a:stretch>
                        </a:blipFill>
                      </a:tcPr>
                    </a:tc>
                    <a:tc>
                      <a:txBody>
                        <a:bodyPr/>
                        <a:lstStyle/>
                        <a:p>
                          <a:endParaRPr lang="en-US"/>
                        </a:p>
                      </a:txBody>
                      <a:tcPr marL="9525" marR="9525" marT="9525" marB="0" anchor="b">
                        <a:blipFill rotWithShape="1">
                          <a:blip r:embed="rId3"/>
                          <a:stretch>
                            <a:fillRect l="-145000" t="-202778" r="-296667" b="-438889"/>
                          </a:stretch>
                        </a:blipFill>
                      </a:tcPr>
                    </a:tc>
                    <a:tc>
                      <a:txBody>
                        <a:bodyPr/>
                        <a:lstStyle/>
                        <a:p>
                          <a:endParaRPr lang="en-US"/>
                        </a:p>
                      </a:txBody>
                      <a:tcPr marL="9525" marR="9525" marT="9525" marB="0" anchor="b">
                        <a:blipFill rotWithShape="1">
                          <a:blip r:embed="rId3"/>
                          <a:stretch>
                            <a:fillRect l="-249153" t="-202778" r="-201695" b="-438889"/>
                          </a:stretch>
                        </a:blipFill>
                      </a:tcPr>
                    </a:tc>
                    <a:tc>
                      <a:txBody>
                        <a:bodyPr/>
                        <a:lstStyle/>
                        <a:p>
                          <a:endParaRPr lang="en-US"/>
                        </a:p>
                      </a:txBody>
                      <a:tcPr marL="9525" marR="9525" marT="9525" marB="0" anchor="b">
                        <a:blipFill rotWithShape="1">
                          <a:blip r:embed="rId3"/>
                          <a:stretch>
                            <a:fillRect l="-349153" t="-202778" r="-101695" b="-438889"/>
                          </a:stretch>
                        </a:blipFill>
                      </a:tcPr>
                    </a:tc>
                    <a:tc>
                      <a:txBody>
                        <a:bodyPr/>
                        <a:lstStyle/>
                        <a:p>
                          <a:endParaRPr lang="en-US"/>
                        </a:p>
                      </a:txBody>
                      <a:tcPr marL="9525" marR="9525" marT="9525" marB="0" anchor="b">
                        <a:blipFill rotWithShape="1">
                          <a:blip r:embed="rId3"/>
                          <a:stretch>
                            <a:fillRect l="-449153" t="-202778"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47458" t="-302778" r="-403390" b="-338889"/>
                          </a:stretch>
                        </a:blipFill>
                      </a:tcPr>
                    </a:tc>
                    <a:tc>
                      <a:txBody>
                        <a:bodyPr/>
                        <a:lstStyle/>
                        <a:p>
                          <a:endParaRPr lang="en-US"/>
                        </a:p>
                      </a:txBody>
                      <a:tcPr marL="9525" marR="9525" marT="9525" marB="0" anchor="b">
                        <a:blipFill rotWithShape="1">
                          <a:blip r:embed="rId3"/>
                          <a:stretch>
                            <a:fillRect l="-145000" t="-302778" r="-296667" b="-338889"/>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414286" r="-296667" b="-248571"/>
                          </a:stretch>
                        </a:blipFill>
                      </a:tcPr>
                    </a:tc>
                    <a:tc>
                      <a:txBody>
                        <a:bodyPr/>
                        <a:lstStyle/>
                        <a:p>
                          <a:endParaRPr lang="en-US"/>
                        </a:p>
                      </a:txBody>
                      <a:tcPr marL="9525" marR="9525" marT="9525" marB="0" anchor="b">
                        <a:blipFill rotWithShape="1">
                          <a:blip r:embed="rId3"/>
                          <a:stretch>
                            <a:fillRect l="-249153" t="-414286" r="-201695" b="-248571"/>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500000" r="-296667" b="-141667"/>
                          </a:stretch>
                        </a:blip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49153" t="-500000" r="-101695" b="-1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45000" t="-600000" r="-296667" b="-41667"/>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49153" t="-600000"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1" name="Table 60"/>
              <p:cNvGraphicFramePr>
                <a:graphicFrameLocks noGrp="1"/>
              </p:cNvGraphicFramePr>
              <p:nvPr>
                <p:extLst>
                  <p:ext uri="{D42A27DB-BD31-4B8C-83A1-F6EECF244321}">
                    <p14:modId xmlns:p14="http://schemas.microsoft.com/office/powerpoint/2010/main" val="2822612663"/>
                  </p:ext>
                </p:extLst>
              </p:nvPr>
            </p:nvGraphicFramePr>
            <p:xfrm>
              <a:off x="2497536" y="3950732"/>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61" name="Table 60"/>
              <p:cNvGraphicFramePr>
                <a:graphicFrameLocks noGrp="1"/>
              </p:cNvGraphicFramePr>
              <p:nvPr>
                <p:extLst>
                  <p:ext uri="{D42A27DB-BD31-4B8C-83A1-F6EECF244321}">
                    <p14:modId xmlns:p14="http://schemas.microsoft.com/office/powerpoint/2010/main" val="2822612663"/>
                  </p:ext>
                </p:extLst>
              </p:nvPr>
            </p:nvGraphicFramePr>
            <p:xfrm>
              <a:off x="2497536" y="3950732"/>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8485" t="-202778" r="-398485" b="-441667"/>
                          </a:stretch>
                        </a:blipFill>
                      </a:tcPr>
                    </a:tc>
                    <a:tc>
                      <a:txBody>
                        <a:bodyPr/>
                        <a:lstStyle/>
                        <a:p>
                          <a:endParaRPr lang="en-US"/>
                        </a:p>
                      </a:txBody>
                      <a:tcPr marL="9525" marR="9525" marT="9525" marB="0" anchor="b">
                        <a:blipFill rotWithShape="1">
                          <a:blip r:embed="rId4"/>
                          <a:stretch>
                            <a:fillRect l="-148485" t="-202778" r="-298485" b="-441667"/>
                          </a:stretch>
                        </a:blipFill>
                      </a:tcPr>
                    </a:tc>
                    <a:tc>
                      <a:txBody>
                        <a:bodyPr/>
                        <a:lstStyle/>
                        <a:p>
                          <a:endParaRPr lang="en-US"/>
                        </a:p>
                      </a:txBody>
                      <a:tcPr marL="9525" marR="9525" marT="9525" marB="0" anchor="b">
                        <a:blipFill rotWithShape="1">
                          <a:blip r:embed="rId4"/>
                          <a:stretch>
                            <a:fillRect l="-248485" t="-202778" r="-198485" b="-441667"/>
                          </a:stretch>
                        </a:blipFill>
                      </a:tcPr>
                    </a:tc>
                    <a:tc>
                      <a:txBody>
                        <a:bodyPr/>
                        <a:lstStyle/>
                        <a:p>
                          <a:endParaRPr lang="en-US"/>
                        </a:p>
                      </a:txBody>
                      <a:tcPr marL="9525" marR="9525" marT="9525" marB="0" anchor="b">
                        <a:blipFill rotWithShape="1">
                          <a:blip r:embed="rId4"/>
                          <a:stretch>
                            <a:fillRect l="-353846" t="-202778" r="-101538" b="-441667"/>
                          </a:stretch>
                        </a:blipFill>
                      </a:tcPr>
                    </a:tc>
                    <a:tc>
                      <a:txBody>
                        <a:bodyPr/>
                        <a:lstStyle/>
                        <a:p>
                          <a:endParaRPr lang="en-US"/>
                        </a:p>
                      </a:txBody>
                      <a:tcPr marL="9525" marR="9525" marT="9525" marB="0" anchor="b">
                        <a:blipFill rotWithShape="1">
                          <a:blip r:embed="rId4"/>
                          <a:stretch>
                            <a:fillRect l="-446970" t="-202778" b="-441667"/>
                          </a:stretch>
                        </a:blipFill>
                      </a:tcPr>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8485" t="-302778" r="-298485" b="-341667"/>
                          </a:stretch>
                        </a:blipFill>
                      </a:tcPr>
                    </a:tc>
                    <a:tc>
                      <a:txBody>
                        <a:bodyPr/>
                        <a:lstStyle/>
                        <a:p>
                          <a:endParaRPr lang="en-US"/>
                        </a:p>
                      </a:txBody>
                      <a:tcPr marL="9525" marR="9525" marT="9525" marB="0" anchor="b">
                        <a:blipFill rotWithShape="1">
                          <a:blip r:embed="rId4"/>
                          <a:stretch>
                            <a:fillRect l="-248485" t="-302778" r="-198485" b="-341667"/>
                          </a:stretch>
                        </a:blipFill>
                      </a:tcPr>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8485" t="-402778" r="-398485" b="-241667"/>
                          </a:stretch>
                        </a:blip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402778" r="-198485" b="-2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517143" r="-198485" b="-148571"/>
                          </a:stretch>
                        </a:blipFill>
                      </a:tcPr>
                    </a:tc>
                    <a:tc>
                      <a:txBody>
                        <a:bodyPr/>
                        <a:lstStyle/>
                        <a:p>
                          <a:endParaRPr lang="en-US"/>
                        </a:p>
                      </a:txBody>
                      <a:tcPr marL="9525" marR="9525" marT="9525" marB="0" anchor="b">
                        <a:blipFill rotWithShape="1">
                          <a:blip r:embed="rId4"/>
                          <a:stretch>
                            <a:fillRect l="-353846" t="-517143" r="-101538" b="-148571"/>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8485" t="-600000" r="-198485" b="-44444"/>
                          </a:stretch>
                        </a:blip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6970"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33449" y="5477517"/>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a:rPr>
                          </m:ctrlPr>
                        </m:dPr>
                        <m:e>
                          <m:r>
                            <a:rPr lang="en-US" sz="1400" b="0" i="1" smtClean="0">
                              <a:latin typeface="Cambria Math"/>
                            </a:rPr>
                            <m:t>1,2</m:t>
                          </m:r>
                        </m:e>
                      </m:d>
                      <m:r>
                        <a:rPr lang="en-US" sz="1400" b="0" i="1" smtClean="0">
                          <a:latin typeface="Cambria Math"/>
                        </a:rPr>
                        <m:t>=25+10+0</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433449" y="5477517"/>
                <a:ext cx="2218720" cy="307777"/>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2778640681"/>
                  </p:ext>
                </p:extLst>
              </p:nvPr>
            </p:nvGraphicFramePr>
            <p:xfrm>
              <a:off x="304800" y="1796534"/>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2778640681"/>
                  </p:ext>
                </p:extLst>
              </p:nvPr>
            </p:nvGraphicFramePr>
            <p:xfrm>
              <a:off x="304800" y="1796534"/>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49180" t="-189744" r="-404918" b="-433333"/>
                          </a:stretch>
                        </a:blip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146774" t="-289744" r="-298387"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246774" t="-389744" r="-198387" b="-233333"/>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352459" t="-489744" r="-101639" b="-133333"/>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445161" t="-589744" b="-33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rotWithShape="1">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482716" y="5493866"/>
                <a:ext cx="2098203"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a:rPr>
                          </m:ctrlPr>
                        </m:dPr>
                        <m:e>
                          <m:r>
                            <a:rPr lang="en-US" sz="1400" i="1">
                              <a:latin typeface="Cambria Math"/>
                            </a:rPr>
                            <m:t>1,</m:t>
                          </m:r>
                          <m:r>
                            <a:rPr lang="en-US" sz="1400" b="0" i="1" smtClean="0">
                              <a:latin typeface="Cambria Math"/>
                            </a:rPr>
                            <m:t>3</m:t>
                          </m:r>
                        </m:e>
                      </m:d>
                      <m:r>
                        <a:rPr lang="en-US" sz="1400" i="1">
                          <a:latin typeface="Cambria Math"/>
                        </a:rPr>
                        <m:t>=25+1</m:t>
                      </m:r>
                      <m:r>
                        <a:rPr lang="en-US" sz="1400" b="0" i="1" smtClean="0">
                          <a:latin typeface="Cambria Math"/>
                        </a:rPr>
                        <m:t>7</m:t>
                      </m:r>
                      <m:r>
                        <a:rPr lang="en-US" sz="1400" i="1">
                          <a:latin typeface="Cambria Math"/>
                        </a:rPr>
                        <m:t>+</m:t>
                      </m:r>
                      <m:r>
                        <a:rPr lang="en-US" sz="1400" b="0" i="1" smtClean="0">
                          <a:latin typeface="Cambria Math"/>
                        </a:rPr>
                        <m:t>11</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482716" y="5493866"/>
                <a:ext cx="2098203" cy="307777"/>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rotWithShape="1">
                <a:blip r:embed="rId10"/>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9" name="Table 68"/>
              <p:cNvGraphicFramePr>
                <a:graphicFrameLocks noGrp="1"/>
              </p:cNvGraphicFramePr>
              <p:nvPr>
                <p:extLst>
                  <p:ext uri="{D42A27DB-BD31-4B8C-83A1-F6EECF244321}">
                    <p14:modId xmlns:p14="http://schemas.microsoft.com/office/powerpoint/2010/main" val="4115313463"/>
                  </p:ext>
                </p:extLst>
              </p:nvPr>
            </p:nvGraphicFramePr>
            <p:xfrm>
              <a:off x="4725149" y="39588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69" name="Table 68"/>
              <p:cNvGraphicFramePr>
                <a:graphicFrameLocks noGrp="1"/>
              </p:cNvGraphicFramePr>
              <p:nvPr>
                <p:extLst>
                  <p:ext uri="{D42A27DB-BD31-4B8C-83A1-F6EECF244321}">
                    <p14:modId xmlns:p14="http://schemas.microsoft.com/office/powerpoint/2010/main" val="4115313463"/>
                  </p:ext>
                </p:extLst>
              </p:nvPr>
            </p:nvGraphicFramePr>
            <p:xfrm>
              <a:off x="4725149" y="39588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202778" r="-403390" b="-441667"/>
                          </a:stretch>
                        </a:blipFill>
                      </a:tcPr>
                    </a:tc>
                    <a:tc>
                      <a:txBody>
                        <a:bodyPr/>
                        <a:lstStyle/>
                        <a:p>
                          <a:endParaRPr lang="en-US"/>
                        </a:p>
                      </a:txBody>
                      <a:tcPr marL="9525" marR="9525" marT="9525" marB="0" anchor="b">
                        <a:blipFill rotWithShape="1">
                          <a:blip r:embed="rId11"/>
                          <a:stretch>
                            <a:fillRect l="-145000" t="-202778" r="-296667" b="-441667"/>
                          </a:stretch>
                        </a:blipFill>
                      </a:tcPr>
                    </a:tc>
                    <a:tc>
                      <a:txBody>
                        <a:bodyPr/>
                        <a:lstStyle/>
                        <a:p>
                          <a:endParaRPr lang="en-US"/>
                        </a:p>
                      </a:txBody>
                      <a:tcPr marL="9525" marR="9525" marT="9525" marB="0" anchor="b">
                        <a:blipFill rotWithShape="1">
                          <a:blip r:embed="rId11"/>
                          <a:stretch>
                            <a:fillRect l="-249153" t="-202778" r="-201695" b="-441667"/>
                          </a:stretch>
                        </a:blipFill>
                      </a:tcPr>
                    </a:tc>
                    <a:tc>
                      <a:txBody>
                        <a:bodyPr/>
                        <a:lstStyle/>
                        <a:p>
                          <a:endParaRPr lang="en-US"/>
                        </a:p>
                      </a:txBody>
                      <a:tcPr marL="9525" marR="9525" marT="9525" marB="0" anchor="b">
                        <a:blipFill rotWithShape="1">
                          <a:blip r:embed="rId11"/>
                          <a:stretch>
                            <a:fillRect l="-349153" t="-202778" r="-101695" b="-441667"/>
                          </a:stretch>
                        </a:blipFill>
                      </a:tcPr>
                    </a:tc>
                    <a:tc>
                      <a:txBody>
                        <a:bodyPr/>
                        <a:lstStyle/>
                        <a:p>
                          <a:endParaRPr lang="en-US"/>
                        </a:p>
                      </a:txBody>
                      <a:tcPr marL="9525" marR="9525" marT="9525" marB="0" anchor="b">
                        <a:blipFill rotWithShape="1">
                          <a:blip r:embed="rId11"/>
                          <a:stretch>
                            <a:fillRect l="-449153" t="-202778" r="-1695" b="-441667"/>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302778" r="-403390" b="-341667"/>
                          </a:stretch>
                        </a:blipFill>
                      </a:tcPr>
                    </a:tc>
                    <a:tc>
                      <a:txBody>
                        <a:bodyPr/>
                        <a:lstStyle/>
                        <a:p>
                          <a:endParaRPr lang="en-US"/>
                        </a:p>
                      </a:txBody>
                      <a:tcPr marL="9525" marR="9525" marT="9525" marB="0" anchor="b">
                        <a:blipFill rotWithShape="1">
                          <a:blip r:embed="rId11"/>
                          <a:stretch>
                            <a:fillRect l="-145000" t="-302778" r="-296667"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302778" r="-101695" b="-341667"/>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249153" t="-414286" r="-201695" b="-251429"/>
                          </a:stretch>
                        </a:blipFill>
                      </a:tcPr>
                    </a:tc>
                    <a:tc>
                      <a:txBody>
                        <a:bodyPr/>
                        <a:lstStyle/>
                        <a:p>
                          <a:endParaRPr lang="en-US"/>
                        </a:p>
                      </a:txBody>
                      <a:tcPr marL="9525" marR="9525" marT="9525" marB="0" anchor="b">
                        <a:blipFill rotWithShape="1">
                          <a:blip r:embed="rId11"/>
                          <a:stretch>
                            <a:fillRect l="-349153" t="-414286" r="-101695" b="-251429"/>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500000" r="-403390" b="-144444"/>
                          </a:stretch>
                        </a:blipFill>
                      </a:tcPr>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500000" r="-101695" b="-144444"/>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600000" r="-101695" b="-44444"/>
                          </a:stretch>
                        </a:blipFill>
                      </a:tcPr>
                    </a:tc>
                    <a:tc>
                      <a:txBody>
                        <a:bodyPr/>
                        <a:lstStyle/>
                        <a:p>
                          <a:endParaRPr lang="en-US"/>
                        </a:p>
                      </a:txBody>
                      <a:tcPr marL="9525" marR="9525" marT="9525" marB="0" anchor="b">
                        <a:blipFill rotWithShape="1">
                          <a:blip r:embed="rId11"/>
                          <a:stretch>
                            <a:fillRect l="-449153" t="-600000" r="-1695" b="-4444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0" name="Table 69"/>
              <p:cNvGraphicFramePr>
                <a:graphicFrameLocks noGrp="1"/>
              </p:cNvGraphicFramePr>
              <p:nvPr>
                <p:extLst>
                  <p:ext uri="{D42A27DB-BD31-4B8C-83A1-F6EECF244321}">
                    <p14:modId xmlns:p14="http://schemas.microsoft.com/office/powerpoint/2010/main" val="3453317414"/>
                  </p:ext>
                </p:extLst>
              </p:nvPr>
            </p:nvGraphicFramePr>
            <p:xfrm>
              <a:off x="6685819" y="3962607"/>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0</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70" name="Table 69"/>
              <p:cNvGraphicFramePr>
                <a:graphicFrameLocks noGrp="1"/>
              </p:cNvGraphicFramePr>
              <p:nvPr>
                <p:extLst>
                  <p:ext uri="{D42A27DB-BD31-4B8C-83A1-F6EECF244321}">
                    <p14:modId xmlns:p14="http://schemas.microsoft.com/office/powerpoint/2010/main" val="3453317414"/>
                  </p:ext>
                </p:extLst>
              </p:nvPr>
            </p:nvGraphicFramePr>
            <p:xfrm>
              <a:off x="6685819" y="3962607"/>
              <a:ext cx="2195945" cy="1523998"/>
            </p:xfrm>
            <a:graphic>
              <a:graphicData uri="http://schemas.openxmlformats.org/drawingml/2006/table">
                <a:tbl>
                  <a:tblPr>
                    <a:tableStyleId>{5C22544A-7EE6-4342-B048-85BDC9FD1C3A}</a:tableStyleId>
                  </a:tblPr>
                  <a:tblGrid>
                    <a:gridCol w="191845"/>
                    <a:gridCol w="400820"/>
                    <a:gridCol w="400820"/>
                    <a:gridCol w="400820"/>
                    <a:gridCol w="400820"/>
                    <a:gridCol w="400820"/>
                  </a:tblGrid>
                  <a:tr h="217714">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14">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7714">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202778" r="-398485" b="-441667"/>
                          </a:stretch>
                        </a:blipFill>
                      </a:tcPr>
                    </a:tc>
                    <a:tc>
                      <a:txBody>
                        <a:bodyPr/>
                        <a:lstStyle/>
                        <a:p>
                          <a:endParaRPr lang="en-US"/>
                        </a:p>
                      </a:txBody>
                      <a:tcPr marL="9525" marR="9525" marT="9525" marB="0" anchor="b">
                        <a:blipFill rotWithShape="1">
                          <a:blip r:embed="rId12"/>
                          <a:stretch>
                            <a:fillRect l="-148485" t="-202778" r="-298485" b="-441667"/>
                          </a:stretch>
                        </a:blipFill>
                      </a:tcPr>
                    </a:tc>
                    <a:tc>
                      <a:txBody>
                        <a:bodyPr/>
                        <a:lstStyle/>
                        <a:p>
                          <a:endParaRPr lang="en-US"/>
                        </a:p>
                      </a:txBody>
                      <a:tcPr marL="9525" marR="9525" marT="9525" marB="0" anchor="b">
                        <a:blipFill rotWithShape="1">
                          <a:blip r:embed="rId12"/>
                          <a:stretch>
                            <a:fillRect l="-248485" t="-202778" r="-198485" b="-441667"/>
                          </a:stretch>
                        </a:blipFill>
                      </a:tcPr>
                    </a:tc>
                    <a:tc>
                      <a:txBody>
                        <a:bodyPr/>
                        <a:lstStyle/>
                        <a:p>
                          <a:endParaRPr lang="en-US"/>
                        </a:p>
                      </a:txBody>
                      <a:tcPr marL="9525" marR="9525" marT="9525" marB="0" anchor="b">
                        <a:blipFill rotWithShape="1">
                          <a:blip r:embed="rId12"/>
                          <a:stretch>
                            <a:fillRect l="-353846" t="-202778" r="-101538" b="-441667"/>
                          </a:stretch>
                        </a:blipFill>
                      </a:tcPr>
                    </a:tc>
                    <a:tc>
                      <a:txBody>
                        <a:bodyPr/>
                        <a:lstStyle/>
                        <a:p>
                          <a:endParaRPr lang="en-US"/>
                        </a:p>
                      </a:txBody>
                      <a:tcPr marL="9525" marR="9525" marT="9525" marB="0" anchor="b">
                        <a:blipFill rotWithShape="1">
                          <a:blip r:embed="rId12"/>
                          <a:stretch>
                            <a:fillRect l="-446970" t="-202778" b="-441667"/>
                          </a:stretch>
                        </a:blipFill>
                      </a:tcPr>
                    </a:tc>
                  </a:tr>
                  <a:tr h="217714">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148485" t="-302778" r="-298485"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302778" b="-341667"/>
                          </a:stretch>
                        </a:blipFill>
                      </a:tcPr>
                    </a:tc>
                  </a:tr>
                  <a:tr h="217714">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402778" r="-398485" b="-241667"/>
                          </a:stretch>
                        </a:blipFill>
                      </a:tcPr>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248485" t="-402778" r="-198485" b="-2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402778" b="-241667"/>
                          </a:stretch>
                        </a:blipFill>
                      </a:tcPr>
                    </a:tc>
                  </a:tr>
                  <a:tr h="217714">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353846" t="-517143" r="-101538" b="-148571"/>
                          </a:stretch>
                        </a:blipFill>
                      </a:tcPr>
                    </a:tc>
                    <a:tc>
                      <a:txBody>
                        <a:bodyPr/>
                        <a:lstStyle/>
                        <a:p>
                          <a:endParaRPr lang="en-US"/>
                        </a:p>
                      </a:txBody>
                      <a:tcPr marL="9525" marR="9525" marT="9525" marB="0" anchor="b">
                        <a:blipFill rotWithShape="1">
                          <a:blip r:embed="rId12"/>
                          <a:stretch>
                            <a:fillRect l="-446970" t="-517143" b="-148571"/>
                          </a:stretch>
                        </a:blipFill>
                      </a:tcPr>
                    </a:tc>
                  </a:tr>
                  <a:tr h="217714">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2"/>
                          <a:stretch>
                            <a:fillRect l="-48485" t="-600000" r="-398485" b="-44444"/>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12</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2"/>
                          <a:stretch>
                            <a:fillRect l="-446970"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71" name="Rectangle 70"/>
              <p:cNvSpPr/>
              <p:nvPr/>
            </p:nvSpPr>
            <p:spPr>
              <a:xfrm>
                <a:off x="4750763" y="5631405"/>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a:rPr>
                          </m:ctrlPr>
                        </m:dPr>
                        <m:e>
                          <m:r>
                            <a:rPr lang="en-US" sz="1400" i="1">
                              <a:latin typeface="Cambria Math"/>
                            </a:rPr>
                            <m:t>1,</m:t>
                          </m:r>
                          <m:r>
                            <a:rPr lang="en-US" sz="1400" b="0" i="1" smtClean="0">
                              <a:latin typeface="Cambria Math"/>
                            </a:rPr>
                            <m:t>4</m:t>
                          </m:r>
                        </m:e>
                      </m:d>
                      <m:r>
                        <a:rPr lang="en-US" sz="1400" i="1">
                          <a:latin typeface="Cambria Math"/>
                        </a:rPr>
                        <m:t>=25+</m:t>
                      </m:r>
                      <m:r>
                        <a:rPr lang="en-US" sz="1400" i="1" smtClean="0">
                          <a:latin typeface="Cambria Math"/>
                        </a:rPr>
                        <m:t>0</m:t>
                      </m:r>
                      <m:r>
                        <a:rPr lang="en-US" sz="1400" i="1">
                          <a:latin typeface="Cambria Math"/>
                        </a:rPr>
                        <m:t>+</m:t>
                      </m:r>
                      <m:r>
                        <a:rPr lang="en-US" sz="1400" b="0" i="1" smtClean="0">
                          <a:latin typeface="Cambria Math"/>
                        </a:rPr>
                        <m:t>0</m:t>
                      </m:r>
                    </m:oMath>
                  </m:oMathPara>
                </a14:m>
                <a:endParaRPr lang="en-US" sz="1400" dirty="0"/>
              </a:p>
            </p:txBody>
          </p:sp>
        </mc:Choice>
        <mc:Fallback xmlns="">
          <p:sp>
            <p:nvSpPr>
              <p:cNvPr id="71" name="Rectangle 70"/>
              <p:cNvSpPr>
                <a:spLocks noRot="1" noChangeAspect="1" noMove="1" noResize="1" noEditPoints="1" noAdjustHandles="1" noChangeArrowheads="1" noChangeShapeType="1" noTextEdit="1"/>
              </p:cNvSpPr>
              <p:nvPr/>
            </p:nvSpPr>
            <p:spPr>
              <a:xfrm>
                <a:off x="4750763" y="5631405"/>
                <a:ext cx="1899431" cy="307777"/>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rotWithShape="1">
                <a:blip r:embed="rId1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666028" y="5647754"/>
                <a:ext cx="1899431"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a:rPr>
                          </m:ctrlPr>
                        </m:dPr>
                        <m:e>
                          <m:r>
                            <a:rPr lang="en-US" sz="1400" i="1">
                              <a:latin typeface="Cambria Math"/>
                            </a:rPr>
                            <m:t>1,</m:t>
                          </m:r>
                          <m:r>
                            <a:rPr lang="en-US" sz="1400" b="0" i="1" smtClean="0">
                              <a:latin typeface="Cambria Math"/>
                            </a:rPr>
                            <m:t>4</m:t>
                          </m:r>
                        </m:e>
                      </m:d>
                      <m:r>
                        <a:rPr lang="en-US" sz="1400" i="1">
                          <a:latin typeface="Cambria Math"/>
                        </a:rPr>
                        <m:t>=25+</m:t>
                      </m:r>
                      <m:r>
                        <a:rPr lang="en-US" sz="1400" b="0" i="1" smtClean="0">
                          <a:latin typeface="Cambria Math"/>
                        </a:rPr>
                        <m:t>1</m:t>
                      </m:r>
                      <m:r>
                        <a:rPr lang="en-US" sz="1400" i="1">
                          <a:latin typeface="Cambria Math"/>
                        </a:rPr>
                        <m:t>+</m:t>
                      </m:r>
                      <m:r>
                        <a:rPr lang="en-US" sz="1400" b="0" i="1" smtClean="0">
                          <a:latin typeface="Cambria Math"/>
                        </a:rPr>
                        <m:t>5</m:t>
                      </m:r>
                    </m:oMath>
                  </m:oMathPara>
                </a14:m>
                <a:endParaRPr lang="en-US" sz="1400" dirty="0"/>
              </a:p>
            </p:txBody>
          </p:sp>
        </mc:Choice>
        <mc:Fallback xmlns="">
          <p:sp>
            <p:nvSpPr>
              <p:cNvPr id="74" name="Rectangle 73"/>
              <p:cNvSpPr>
                <a:spLocks noRot="1" noChangeAspect="1" noMove="1" noResize="1" noEditPoints="1" noAdjustHandles="1" noChangeArrowheads="1" noChangeShapeType="1" noTextEdit="1"/>
              </p:cNvSpPr>
              <p:nvPr/>
            </p:nvSpPr>
            <p:spPr>
              <a:xfrm>
                <a:off x="6666028" y="5647754"/>
                <a:ext cx="1899431" cy="307777"/>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rotWithShape="1">
                <a:blip r:embed="rId16"/>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sp>
        <p:nvSpPr>
          <p:cNvPr id="77" name="Oval 76"/>
          <p:cNvSpPr/>
          <p:nvPr/>
        </p:nvSpPr>
        <p:spPr bwMode="auto">
          <a:xfrm>
            <a:off x="2447320" y="3127179"/>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78" name="Oval 77"/>
          <p:cNvSpPr/>
          <p:nvPr/>
        </p:nvSpPr>
        <p:spPr bwMode="auto">
          <a:xfrm>
            <a:off x="3818918" y="3109356"/>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79" name="Oval 78"/>
          <p:cNvSpPr/>
          <p:nvPr/>
        </p:nvSpPr>
        <p:spPr bwMode="auto">
          <a:xfrm>
            <a:off x="3818919" y="311052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80" name="Oval 79"/>
          <p:cNvSpPr/>
          <p:nvPr/>
        </p:nvSpPr>
        <p:spPr bwMode="auto">
          <a:xfrm>
            <a:off x="5180623" y="310441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a:t>
            </a:r>
          </a:p>
        </p:txBody>
      </p:sp>
      <p:sp>
        <p:nvSpPr>
          <p:cNvPr id="81" name="Oval 80"/>
          <p:cNvSpPr/>
          <p:nvPr/>
        </p:nvSpPr>
        <p:spPr bwMode="auto">
          <a:xfrm>
            <a:off x="2448507" y="3127179"/>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83" name="Oval 82"/>
          <p:cNvSpPr/>
          <p:nvPr/>
        </p:nvSpPr>
        <p:spPr bwMode="auto">
          <a:xfrm>
            <a:off x="6637273" y="3092533"/>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sp>
        <p:nvSpPr>
          <p:cNvPr id="76" name="Oval 75"/>
          <p:cNvSpPr/>
          <p:nvPr/>
        </p:nvSpPr>
        <p:spPr bwMode="auto">
          <a:xfrm>
            <a:off x="6637273" y="3092533"/>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spTree>
    <p:extLst>
      <p:ext uri="{BB962C8B-B14F-4D97-AF65-F5344CB8AC3E}">
        <p14:creationId xmlns:p14="http://schemas.microsoft.com/office/powerpoint/2010/main" val="383337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6" grpId="0"/>
      <p:bldP spid="33" grpId="0"/>
      <p:bldP spid="68" grpId="0"/>
      <p:bldP spid="71" grpId="0"/>
      <p:bldP spid="73" grpId="0"/>
      <p:bldP spid="74" grpId="0"/>
      <p:bldP spid="75" grpId="0"/>
      <p:bldP spid="77" grpId="0" animBg="1"/>
      <p:bldP spid="78" grpId="0" animBg="1"/>
      <p:bldP spid="79" grpId="0" animBg="1"/>
      <p:bldP spid="80" grpId="0" animBg="1"/>
      <p:bldP spid="81" grpId="0" animBg="1"/>
      <p:bldP spid="83" grpId="0" animBg="1"/>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28599" y="5564078"/>
                <a:ext cx="2218720"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a:rPr>
                          </m:ctrlPr>
                        </m:dPr>
                        <m:e>
                          <m:r>
                            <a:rPr lang="en-US" sz="1400" b="0" i="1" smtClean="0">
                              <a:latin typeface="Cambria Math"/>
                            </a:rPr>
                            <m:t>1,4,2</m:t>
                          </m:r>
                        </m:e>
                      </m:d>
                      <m:r>
                        <a:rPr lang="en-US" sz="1400" b="0" i="1" smtClean="0">
                          <a:latin typeface="Cambria Math"/>
                        </a:rPr>
                        <m:t>=25+3+0</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28599" y="5564078"/>
                <a:ext cx="2218720"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3646460174"/>
                  </p:ext>
                </p:extLst>
              </p:nvPr>
            </p:nvGraphicFramePr>
            <p:xfrm>
              <a:off x="228599" y="1640777"/>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3646460174"/>
                  </p:ext>
                </p:extLst>
              </p:nvPr>
            </p:nvGraphicFramePr>
            <p:xfrm>
              <a:off x="228599" y="1640777"/>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5"/>
                          <a:stretch>
                            <a:fillRect l="-49180" t="-187179" r="-404918" b="-433333"/>
                          </a:stretch>
                        </a:blip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146774" t="-287179" r="-298387"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246774" t="-377500" r="-198387" b="-225000"/>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352459" t="-489744" r="-101639" b="-130769"/>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445161" t="-589744" b="-30769"/>
                          </a:stretch>
                        </a:blipFill>
                      </a:tcPr>
                    </a:tc>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9040" y="356358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9040" y="3563587"/>
                <a:ext cx="1291925" cy="307777"/>
              </a:xfrm>
              <a:prstGeom prst="rect">
                <a:avLst/>
              </a:prstGeom>
              <a:blipFill rotWithShape="1">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2215608" y="6022777"/>
                <a:ext cx="2234458"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a:rPr>
                          </m:ctrlPr>
                        </m:dPr>
                        <m:e>
                          <m:r>
                            <a:rPr lang="en-US" sz="1400" i="1">
                              <a:latin typeface="Cambria Math"/>
                            </a:rPr>
                            <m:t>1,</m:t>
                          </m:r>
                          <m:r>
                            <a:rPr lang="en-US" sz="1400" b="0" i="1" smtClean="0">
                              <a:latin typeface="Cambria Math"/>
                            </a:rPr>
                            <m:t>4,3</m:t>
                          </m:r>
                        </m:e>
                      </m:d>
                      <m:r>
                        <a:rPr lang="en-US" sz="1400" i="1">
                          <a:latin typeface="Cambria Math"/>
                        </a:rPr>
                        <m:t>=25+1</m:t>
                      </m:r>
                      <m:r>
                        <a:rPr lang="en-US" sz="1400" b="0" i="1" smtClean="0">
                          <a:latin typeface="Cambria Math"/>
                        </a:rPr>
                        <m:t>2</m:t>
                      </m:r>
                      <m:r>
                        <a:rPr lang="en-US" sz="1400" i="1">
                          <a:latin typeface="Cambria Math"/>
                        </a:rPr>
                        <m:t>+</m:t>
                      </m:r>
                      <m:r>
                        <a:rPr lang="en-US" sz="1400" b="0" i="1" smtClean="0">
                          <a:latin typeface="Cambria Math"/>
                        </a:rPr>
                        <m:t>13</m:t>
                      </m:r>
                    </m:oMath>
                  </m:oMathPara>
                </a14:m>
                <a:endParaRPr lang="en-US" sz="1400" dirty="0"/>
              </a:p>
            </p:txBody>
          </p:sp>
        </mc:Choice>
        <mc:Fallback xmlns="">
          <p:sp>
            <p:nvSpPr>
              <p:cNvPr id="33" name="Rectangle 32"/>
              <p:cNvSpPr>
                <a:spLocks noRot="1" noChangeAspect="1" noMove="1" noResize="1" noEditPoints="1" noAdjustHandles="1" noChangeArrowheads="1" noChangeShapeType="1" noTextEdit="1"/>
              </p:cNvSpPr>
              <p:nvPr/>
            </p:nvSpPr>
            <p:spPr>
              <a:xfrm>
                <a:off x="2215608" y="6022777"/>
                <a:ext cx="2234458" cy="307777"/>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401556" y="3549742"/>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401556" y="3549742"/>
                <a:ext cx="1291925" cy="307777"/>
              </a:xfrm>
              <a:prstGeom prst="rect">
                <a:avLst/>
              </a:prstGeom>
              <a:blipFill rotWithShape="1">
                <a:blip r:embed="rId8"/>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9519" y="3563586"/>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9519" y="3563586"/>
                <a:ext cx="1291925" cy="307777"/>
              </a:xfrm>
              <a:prstGeom prst="rect">
                <a:avLst/>
              </a:prstGeom>
              <a:blipFill rotWithShape="1">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8511" y="35497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8511" y="3549733"/>
                <a:ext cx="1291925" cy="307777"/>
              </a:xfrm>
              <a:prstGeom prst="rect">
                <a:avLst/>
              </a:prstGeom>
              <a:blipFill rotWithShape="1">
                <a:blip r:embed="rId10"/>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p:grpSp>
        <p:nvGrpSpPr>
          <p:cNvPr id="15" name="Group 14"/>
          <p:cNvGrpSpPr/>
          <p:nvPr/>
        </p:nvGrpSpPr>
        <p:grpSpPr>
          <a:xfrm>
            <a:off x="2447319" y="1981200"/>
            <a:ext cx="4850576" cy="2819897"/>
            <a:chOff x="2447319" y="1981200"/>
            <a:chExt cx="4850576" cy="2819897"/>
          </a:xfrm>
        </p:grpSpPr>
        <p:grpSp>
          <p:nvGrpSpPr>
            <p:cNvPr id="30" name="Group 29"/>
            <p:cNvGrpSpPr/>
            <p:nvPr/>
          </p:nvGrpSpPr>
          <p:grpSpPr>
            <a:xfrm>
              <a:off x="2447319" y="1981200"/>
              <a:ext cx="4648200" cy="1600200"/>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352319" y="43434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32" name="Oval 31"/>
            <p:cNvSpPr/>
            <p:nvPr/>
          </p:nvSpPr>
          <p:spPr bwMode="auto">
            <a:xfrm>
              <a:off x="5603187"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35" name="Oval 34"/>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580919" y="3499601"/>
              <a:ext cx="666659" cy="84379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409223" y="3566556"/>
              <a:ext cx="422564" cy="7773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570868" y="3499601"/>
              <a:ext cx="1498427" cy="84429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graphicFrame>
            <p:nvGraphicFramePr>
              <p:cNvPr id="40" name="Table 39"/>
              <p:cNvGraphicFramePr>
                <a:graphicFrameLocks noGrp="1"/>
              </p:cNvGraphicFramePr>
              <p:nvPr>
                <p:extLst>
                  <p:ext uri="{D42A27DB-BD31-4B8C-83A1-F6EECF244321}">
                    <p14:modId xmlns:p14="http://schemas.microsoft.com/office/powerpoint/2010/main" val="1126646649"/>
                  </p:ext>
                </p:extLst>
              </p:nvPr>
            </p:nvGraphicFramePr>
            <p:xfrm>
              <a:off x="304800" y="403909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40" name="Table 39"/>
              <p:cNvGraphicFramePr>
                <a:graphicFrameLocks noGrp="1"/>
              </p:cNvGraphicFramePr>
              <p:nvPr>
                <p:extLst>
                  <p:ext uri="{D42A27DB-BD31-4B8C-83A1-F6EECF244321}">
                    <p14:modId xmlns:p14="http://schemas.microsoft.com/office/powerpoint/2010/main" val="1126646649"/>
                  </p:ext>
                </p:extLst>
              </p:nvPr>
            </p:nvGraphicFramePr>
            <p:xfrm>
              <a:off x="304800" y="403909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205556" r="-403390" b="-438889"/>
                          </a:stretch>
                        </a:blipFill>
                      </a:tcPr>
                    </a:tc>
                    <a:tc>
                      <a:txBody>
                        <a:bodyPr/>
                        <a:lstStyle/>
                        <a:p>
                          <a:endParaRPr lang="en-US"/>
                        </a:p>
                      </a:txBody>
                      <a:tcPr marL="9525" marR="9525" marT="9525" marB="0" anchor="b">
                        <a:blipFill rotWithShape="1">
                          <a:blip r:embed="rId11"/>
                          <a:stretch>
                            <a:fillRect l="-145000" t="-205556" r="-296667" b="-438889"/>
                          </a:stretch>
                        </a:blipFill>
                      </a:tcPr>
                    </a:tc>
                    <a:tc>
                      <a:txBody>
                        <a:bodyPr/>
                        <a:lstStyle/>
                        <a:p>
                          <a:endParaRPr lang="en-US"/>
                        </a:p>
                      </a:txBody>
                      <a:tcPr marL="9525" marR="9525" marT="9525" marB="0" anchor="b">
                        <a:blipFill rotWithShape="1">
                          <a:blip r:embed="rId11"/>
                          <a:stretch>
                            <a:fillRect l="-249153" t="-205556" r="-201695" b="-438889"/>
                          </a:stretch>
                        </a:blipFill>
                      </a:tcPr>
                    </a:tc>
                    <a:tc>
                      <a:txBody>
                        <a:bodyPr/>
                        <a:lstStyle/>
                        <a:p>
                          <a:endParaRPr lang="en-US"/>
                        </a:p>
                      </a:txBody>
                      <a:tcPr marL="9525" marR="9525" marT="9525" marB="0" anchor="b">
                        <a:blipFill rotWithShape="1">
                          <a:blip r:embed="rId11"/>
                          <a:stretch>
                            <a:fillRect l="-349153" t="-205556" r="-101695" b="-438889"/>
                          </a:stretch>
                        </a:blipFill>
                      </a:tcPr>
                    </a:tc>
                    <a:tc>
                      <a:txBody>
                        <a:bodyPr/>
                        <a:lstStyle/>
                        <a:p>
                          <a:endParaRPr lang="en-US"/>
                        </a:p>
                      </a:txBody>
                      <a:tcPr marL="9525" marR="9525" marT="9525" marB="0" anchor="b">
                        <a:blipFill rotWithShape="1">
                          <a:blip r:embed="rId11"/>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305556" r="-403390" b="-338889"/>
                          </a:stretch>
                        </a:blipFill>
                      </a:tcPr>
                    </a:tc>
                    <a:tc>
                      <a:txBody>
                        <a:bodyPr/>
                        <a:lstStyle/>
                        <a:p>
                          <a:endParaRPr lang="en-US"/>
                        </a:p>
                      </a:txBody>
                      <a:tcPr marL="9525" marR="9525" marT="9525" marB="0" anchor="b">
                        <a:blipFill rotWithShape="1">
                          <a:blip r:embed="rId11"/>
                          <a:stretch>
                            <a:fillRect l="-145000" t="-305556" r="-296667" b="-338889"/>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305556" r="-101695" b="-338889"/>
                          </a:stretch>
                        </a:blipFill>
                      </a:tcPr>
                    </a:tc>
                    <a:tc>
                      <a:txBody>
                        <a:bodyPr/>
                        <a:lstStyle/>
                        <a:p>
                          <a:pPr algn="ctr" fontAlgn="b"/>
                          <a:r>
                            <a:rPr lang="en-US" sz="1200" u="none" strike="noStrike">
                              <a:effectLst/>
                            </a:rPr>
                            <a:t>0</a:t>
                          </a:r>
                          <a:endParaRPr lang="en-US" sz="1200" b="0" i="0" u="none" strike="noStrike">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145000" t="-417143" r="-296667" b="-248571"/>
                          </a:stretch>
                        </a:blipFill>
                      </a:tcPr>
                    </a:tc>
                    <a:tc>
                      <a:txBody>
                        <a:bodyPr/>
                        <a:lstStyle/>
                        <a:p>
                          <a:endParaRPr lang="en-US"/>
                        </a:p>
                      </a:txBody>
                      <a:tcPr marL="9525" marR="9525" marT="9525" marB="0" anchor="b">
                        <a:blipFill rotWithShape="1">
                          <a:blip r:embed="rId11"/>
                          <a:stretch>
                            <a:fillRect l="-249153" t="-417143" r="-201695" b="-248571"/>
                          </a:stretch>
                        </a:blipFill>
                      </a:tcPr>
                    </a:tc>
                    <a:tc>
                      <a:txBody>
                        <a:bodyPr/>
                        <a:lstStyle/>
                        <a:p>
                          <a:endParaRPr lang="en-US"/>
                        </a:p>
                      </a:txBody>
                      <a:tcPr marL="9525" marR="9525" marT="9525" marB="0" anchor="b">
                        <a:blipFill rotWithShape="1">
                          <a:blip r:embed="rId11"/>
                          <a:stretch>
                            <a:fillRect l="-349153"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1"/>
                          <a:stretch>
                            <a:fillRect l="-47458" t="-502778" r="-403390" b="-141667"/>
                          </a:stretch>
                        </a:blipFill>
                      </a:tcPr>
                    </a:tc>
                    <a:tc>
                      <a:txBody>
                        <a:bodyPr/>
                        <a:lstStyle/>
                        <a:p>
                          <a:endParaRPr lang="en-US"/>
                        </a:p>
                      </a:txBody>
                      <a:tcPr marL="9525" marR="9525" marT="9525" marB="0" anchor="b">
                        <a:blipFill rotWithShape="1">
                          <a:blip r:embed="rId11"/>
                          <a:stretch>
                            <a:fillRect l="-145000" t="-502778" r="-296667" b="-141667"/>
                          </a:stretch>
                        </a:blipFill>
                      </a:tcPr>
                    </a:tc>
                    <a:tc>
                      <a:txBody>
                        <a:bodyPr/>
                        <a:lstStyle/>
                        <a:p>
                          <a:endParaRPr lang="en-US"/>
                        </a:p>
                      </a:txBody>
                      <a:tcPr marL="9525" marR="9525" marT="9525" marB="0" anchor="b">
                        <a:blipFill rotWithShape="1">
                          <a:blip r:embed="rId11"/>
                          <a:stretch>
                            <a:fillRect l="-249153" t="-502778" r="-201695" b="-141667"/>
                          </a:stretch>
                        </a:blipFill>
                      </a:tcPr>
                    </a:tc>
                    <a:tc>
                      <a:txBody>
                        <a:bodyPr/>
                        <a:lstStyle/>
                        <a:p>
                          <a:endParaRPr lang="en-US"/>
                        </a:p>
                      </a:txBody>
                      <a:tcPr marL="9525" marR="9525" marT="9525" marB="0" anchor="b">
                        <a:blipFill rotWithShape="1">
                          <a:blip r:embed="rId11"/>
                          <a:stretch>
                            <a:fillRect l="-349153" t="-502778" r="-101695" b="-141667"/>
                          </a:stretch>
                        </a:blipFill>
                      </a:tcPr>
                    </a:tc>
                    <a:tc>
                      <a:txBody>
                        <a:bodyPr/>
                        <a:lstStyle/>
                        <a:p>
                          <a:endParaRPr lang="en-US"/>
                        </a:p>
                      </a:txBody>
                      <a:tcPr marL="9525" marR="9525" marT="9525" marB="0" anchor="b">
                        <a:blipFill rotWithShape="1">
                          <a:blip r:embed="rId11"/>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145000" t="-602778" r="-296667" b="-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1"/>
                          <a:stretch>
                            <a:fillRect l="-349153" t="-602778" r="-101695" b="-41667"/>
                          </a:stretch>
                        </a:blipFill>
                      </a:tcPr>
                    </a:tc>
                    <a:tc>
                      <a:txBody>
                        <a:bodyPr/>
                        <a:lstStyle/>
                        <a:p>
                          <a:endParaRPr lang="en-US"/>
                        </a:p>
                      </a:txBody>
                      <a:tcPr marL="9525" marR="9525" marT="9525" marB="0" anchor="b">
                        <a:blipFill rotWithShape="1">
                          <a:blip r:embed="rId11"/>
                          <a:stretch>
                            <a:fillRect l="-449153" t="-602778" r="-1695" b="-4166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1" name="TextBox 40"/>
              <p:cNvSpPr txBox="1"/>
              <p:nvPr/>
            </p:nvSpPr>
            <p:spPr>
              <a:xfrm>
                <a:off x="3828205" y="4021291"/>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(1,4,2)=28</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828205" y="4021291"/>
                <a:ext cx="1505427" cy="307777"/>
              </a:xfrm>
              <a:prstGeom prst="rect">
                <a:avLst/>
              </a:prstGeom>
              <a:blipFill rotWithShape="1">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3" name="Table 42"/>
              <p:cNvGraphicFramePr>
                <a:graphicFrameLocks noGrp="1"/>
              </p:cNvGraphicFramePr>
              <p:nvPr>
                <p:extLst>
                  <p:ext uri="{D42A27DB-BD31-4B8C-83A1-F6EECF244321}">
                    <p14:modId xmlns:p14="http://schemas.microsoft.com/office/powerpoint/2010/main" val="3971281471"/>
                  </p:ext>
                </p:extLst>
              </p:nvPr>
            </p:nvGraphicFramePr>
            <p:xfrm>
              <a:off x="2299856" y="4498779"/>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43" name="Table 42"/>
              <p:cNvGraphicFramePr>
                <a:graphicFrameLocks noGrp="1"/>
              </p:cNvGraphicFramePr>
              <p:nvPr>
                <p:extLst>
                  <p:ext uri="{D42A27DB-BD31-4B8C-83A1-F6EECF244321}">
                    <p14:modId xmlns:p14="http://schemas.microsoft.com/office/powerpoint/2010/main" val="3971281471"/>
                  </p:ext>
                </p:extLst>
              </p:nvPr>
            </p:nvGraphicFramePr>
            <p:xfrm>
              <a:off x="2299856" y="4498779"/>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205556" r="-403390" b="-438889"/>
                          </a:stretch>
                        </a:blipFill>
                      </a:tcPr>
                    </a:tc>
                    <a:tc>
                      <a:txBody>
                        <a:bodyPr/>
                        <a:lstStyle/>
                        <a:p>
                          <a:endParaRPr lang="en-US"/>
                        </a:p>
                      </a:txBody>
                      <a:tcPr marL="9525" marR="9525" marT="9525" marB="0" anchor="b">
                        <a:blipFill rotWithShape="1">
                          <a:blip r:embed="rId13"/>
                          <a:stretch>
                            <a:fillRect l="-145000" t="-205556" r="-296667" b="-438889"/>
                          </a:stretch>
                        </a:blipFill>
                      </a:tcPr>
                    </a:tc>
                    <a:tc>
                      <a:txBody>
                        <a:bodyPr/>
                        <a:lstStyle/>
                        <a:p>
                          <a:endParaRPr lang="en-US"/>
                        </a:p>
                      </a:txBody>
                      <a:tcPr marL="9525" marR="9525" marT="9525" marB="0" anchor="b">
                        <a:blipFill rotWithShape="1">
                          <a:blip r:embed="rId13"/>
                          <a:stretch>
                            <a:fillRect l="-249153" t="-205556" r="-201695" b="-438889"/>
                          </a:stretch>
                        </a:blipFill>
                      </a:tcPr>
                    </a:tc>
                    <a:tc>
                      <a:txBody>
                        <a:bodyPr/>
                        <a:lstStyle/>
                        <a:p>
                          <a:endParaRPr lang="en-US"/>
                        </a:p>
                      </a:txBody>
                      <a:tcPr marL="9525" marR="9525" marT="9525" marB="0" anchor="b">
                        <a:blipFill rotWithShape="1">
                          <a:blip r:embed="rId13"/>
                          <a:stretch>
                            <a:fillRect l="-349153" t="-205556" r="-101695" b="-438889"/>
                          </a:stretch>
                        </a:blipFill>
                      </a:tcPr>
                    </a:tc>
                    <a:tc>
                      <a:txBody>
                        <a:bodyPr/>
                        <a:lstStyle/>
                        <a:p>
                          <a:endParaRPr lang="en-US"/>
                        </a:p>
                      </a:txBody>
                      <a:tcPr marL="9525" marR="9525" marT="9525" marB="0" anchor="b">
                        <a:blipFill rotWithShape="1">
                          <a:blip r:embed="rId13"/>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305556" r="-403390" b="-338889"/>
                          </a:stretch>
                        </a:blipFill>
                      </a:tcPr>
                    </a:tc>
                    <a:tc>
                      <a:txBody>
                        <a:bodyPr/>
                        <a:lstStyle/>
                        <a:p>
                          <a:endParaRPr lang="en-US"/>
                        </a:p>
                      </a:txBody>
                      <a:tcPr marL="9525" marR="9525" marT="9525" marB="0" anchor="b">
                        <a:blipFill rotWithShape="1">
                          <a:blip r:embed="rId13"/>
                          <a:stretch>
                            <a:fillRect l="-145000" t="-305556" r="-296667" b="-338889"/>
                          </a:stretch>
                        </a:blipFill>
                      </a:tcPr>
                    </a:tc>
                    <a:tc>
                      <a:txBody>
                        <a:bodyPr/>
                        <a:lstStyle/>
                        <a:p>
                          <a:endParaRPr lang="en-US"/>
                        </a:p>
                      </a:txBody>
                      <a:tcPr marL="9525" marR="9525" marT="9525" marB="0" anchor="b">
                        <a:blipFill rotWithShape="1">
                          <a:blip r:embed="rId13"/>
                          <a:stretch>
                            <a:fillRect l="-249153" t="-305556" r="-201695" b="-338889"/>
                          </a:stretch>
                        </a:blipFill>
                      </a:tcPr>
                    </a:tc>
                    <a:tc>
                      <a:txBody>
                        <a:bodyPr/>
                        <a:lstStyle/>
                        <a:p>
                          <a:endParaRPr lang="en-US"/>
                        </a:p>
                      </a:txBody>
                      <a:tcPr marL="9525" marR="9525" marT="9525" marB="0" anchor="b">
                        <a:blipFill rotWithShape="1">
                          <a:blip r:embed="rId13"/>
                          <a:stretch>
                            <a:fillRect l="-349153" t="-305556" r="-101695" b="-338889"/>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417143" r="-403390" b="-248571"/>
                          </a:stretch>
                        </a:blipFill>
                      </a:tcPr>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3"/>
                          <a:stretch>
                            <a:fillRect l="-249153" t="-417143" r="-201695" b="-248571"/>
                          </a:stretch>
                        </a:blipFill>
                      </a:tcPr>
                    </a:tc>
                    <a:tc>
                      <a:txBody>
                        <a:bodyPr/>
                        <a:lstStyle/>
                        <a:p>
                          <a:endParaRPr lang="en-US"/>
                        </a:p>
                      </a:txBody>
                      <a:tcPr marL="9525" marR="9525" marT="9525" marB="0" anchor="b">
                        <a:blipFill rotWithShape="1">
                          <a:blip r:embed="rId13"/>
                          <a:stretch>
                            <a:fillRect l="-349153"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3"/>
                          <a:stretch>
                            <a:fillRect l="-47458" t="-502778" r="-403390" b="-141667"/>
                          </a:stretch>
                        </a:blipFill>
                      </a:tcPr>
                    </a:tc>
                    <a:tc>
                      <a:txBody>
                        <a:bodyPr/>
                        <a:lstStyle/>
                        <a:p>
                          <a:endParaRPr lang="en-US"/>
                        </a:p>
                      </a:txBody>
                      <a:tcPr marL="9525" marR="9525" marT="9525" marB="0" anchor="b">
                        <a:blipFill rotWithShape="1">
                          <a:blip r:embed="rId13"/>
                          <a:stretch>
                            <a:fillRect l="-145000" t="-502778" r="-296667" b="-141667"/>
                          </a:stretch>
                        </a:blipFill>
                      </a:tcPr>
                    </a:tc>
                    <a:tc>
                      <a:txBody>
                        <a:bodyPr/>
                        <a:lstStyle/>
                        <a:p>
                          <a:endParaRPr lang="en-US"/>
                        </a:p>
                      </a:txBody>
                      <a:tcPr marL="9525" marR="9525" marT="9525" marB="0" anchor="b">
                        <a:blipFill rotWithShape="1">
                          <a:blip r:embed="rId13"/>
                          <a:stretch>
                            <a:fillRect l="-249153" t="-502778" r="-201695" b="-141667"/>
                          </a:stretch>
                        </a:blipFill>
                      </a:tcPr>
                    </a:tc>
                    <a:tc>
                      <a:txBody>
                        <a:bodyPr/>
                        <a:lstStyle/>
                        <a:p>
                          <a:endParaRPr lang="en-US"/>
                        </a:p>
                      </a:txBody>
                      <a:tcPr marL="9525" marR="9525" marT="9525" marB="0" anchor="b">
                        <a:blipFill rotWithShape="1">
                          <a:blip r:embed="rId13"/>
                          <a:stretch>
                            <a:fillRect l="-349153" t="-502778" r="-101695" b="-141667"/>
                          </a:stretch>
                        </a:blipFill>
                      </a:tcPr>
                    </a:tc>
                    <a:tc>
                      <a:txBody>
                        <a:bodyPr/>
                        <a:lstStyle/>
                        <a:p>
                          <a:endParaRPr lang="en-US"/>
                        </a:p>
                      </a:txBody>
                      <a:tcPr marL="9525" marR="9525" marT="9525" marB="0" anchor="b">
                        <a:blipFill rotWithShape="1">
                          <a:blip r:embed="rId13"/>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3"/>
                          <a:stretch>
                            <a:fillRect l="-249153" t="-602778" r="-201695" b="-41667"/>
                          </a:stretch>
                        </a:blipFill>
                      </a:tcPr>
                    </a:tc>
                    <a:tc>
                      <a:txBody>
                        <a:bodyPr/>
                        <a:lstStyle/>
                        <a:p>
                          <a:endParaRPr lang="en-US"/>
                        </a:p>
                      </a:txBody>
                      <a:tcPr marL="9525" marR="9525" marT="9525" marB="0" anchor="b">
                        <a:blipFill rotWithShape="1">
                          <a:blip r:embed="rId13"/>
                          <a:stretch>
                            <a:fillRect l="-349153" t="-602778" r="-101695" b="-41667"/>
                          </a:stretch>
                        </a:blipFill>
                      </a:tcPr>
                    </a:tc>
                    <a:tc>
                      <a:txBody>
                        <a:bodyPr/>
                        <a:lstStyle/>
                        <a:p>
                          <a:endParaRPr lang="en-US"/>
                        </a:p>
                      </a:txBody>
                      <a:tcPr marL="9525" marR="9525" marT="9525" marB="0" anchor="b">
                        <a:blipFill rotWithShape="1">
                          <a:blip r:embed="rId13"/>
                          <a:stretch>
                            <a:fillRect l="-449153" t="-602778"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3024196335"/>
                  </p:ext>
                </p:extLst>
              </p:nvPr>
            </p:nvGraphicFramePr>
            <p:xfrm>
              <a:off x="4764805" y="48065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u="none" strike="noStrike" dirty="0" smtClean="0">
                                    <a:effectLst/>
                                    <a:latin typeface="Cambria Math"/>
                                    <a:ea typeface="Cambria Math"/>
                                  </a:rPr>
                                  <m:t>12</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3024196335"/>
                  </p:ext>
                </p:extLst>
              </p:nvPr>
            </p:nvGraphicFramePr>
            <p:xfrm>
              <a:off x="4764805" y="4806556"/>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4</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202778" r="-401695" b="-441667"/>
                          </a:stretch>
                        </a:blipFill>
                      </a:tcPr>
                    </a:tc>
                    <a:tc>
                      <a:txBody>
                        <a:bodyPr/>
                        <a:lstStyle/>
                        <a:p>
                          <a:endParaRPr lang="en-US"/>
                        </a:p>
                      </a:txBody>
                      <a:tcPr marL="9525" marR="9525" marT="9525" marB="0" anchor="b">
                        <a:blipFill rotWithShape="1">
                          <a:blip r:embed="rId14"/>
                          <a:stretch>
                            <a:fillRect l="-146667" t="-202778" r="-295000" b="-441667"/>
                          </a:stretch>
                        </a:blipFill>
                      </a:tcPr>
                    </a:tc>
                    <a:tc>
                      <a:txBody>
                        <a:bodyPr/>
                        <a:lstStyle/>
                        <a:p>
                          <a:endParaRPr lang="en-US"/>
                        </a:p>
                      </a:txBody>
                      <a:tcPr marL="9525" marR="9525" marT="9525" marB="0" anchor="b">
                        <a:blipFill rotWithShape="1">
                          <a:blip r:embed="rId14"/>
                          <a:stretch>
                            <a:fillRect l="-250847" t="-202778" r="-200000" b="-441667"/>
                          </a:stretch>
                        </a:blipFill>
                      </a:tcPr>
                    </a:tc>
                    <a:tc>
                      <a:txBody>
                        <a:bodyPr/>
                        <a:lstStyle/>
                        <a:p>
                          <a:endParaRPr lang="en-US"/>
                        </a:p>
                      </a:txBody>
                      <a:tcPr marL="9525" marR="9525" marT="9525" marB="0" anchor="b">
                        <a:blipFill rotWithShape="1">
                          <a:blip r:embed="rId14"/>
                          <a:stretch>
                            <a:fillRect l="-350847" t="-202778" r="-100000" b="-441667"/>
                          </a:stretch>
                        </a:blipFill>
                      </a:tcPr>
                    </a:tc>
                    <a:tc>
                      <a:txBody>
                        <a:bodyPr/>
                        <a:lstStyle/>
                        <a:p>
                          <a:endParaRPr lang="en-US"/>
                        </a:p>
                      </a:txBody>
                      <a:tcPr marL="9525" marR="9525" marT="9525" marB="0" anchor="b">
                        <a:blipFill rotWithShape="1">
                          <a:blip r:embed="rId14"/>
                          <a:stretch>
                            <a:fillRect l="-450847" t="-202778" b="-441667"/>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302778" r="-401695" b="-341667"/>
                          </a:stretch>
                        </a:blipFill>
                      </a:tcPr>
                    </a:tc>
                    <a:tc>
                      <a:txBody>
                        <a:bodyPr/>
                        <a:lstStyle/>
                        <a:p>
                          <a:endParaRPr lang="en-US"/>
                        </a:p>
                      </a:txBody>
                      <a:tcPr marL="9525" marR="9525" marT="9525" marB="0" anchor="b">
                        <a:blipFill rotWithShape="1">
                          <a:blip r:embed="rId14"/>
                          <a:stretch>
                            <a:fillRect l="-146667" t="-302778" r="-295000" b="-341667"/>
                          </a:stretch>
                        </a:blipFill>
                      </a:tcPr>
                    </a:tc>
                    <a:tc>
                      <a:txBody>
                        <a:bodyPr/>
                        <a:lstStyle/>
                        <a:p>
                          <a:pPr algn="ctr" fontAlgn="b"/>
                          <a:r>
                            <a:rPr lang="en-US" sz="1200" u="none" strike="noStrike" dirty="0">
                              <a:effectLst/>
                            </a:rPr>
                            <a:t>11</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350847" t="-302778" r="-100000" b="-341667"/>
                          </a:stretch>
                        </a:blipFill>
                      </a:tcPr>
                    </a:tc>
                    <a:tc>
                      <a:txBody>
                        <a:bodyPr/>
                        <a:lstStyle/>
                        <a:p>
                          <a:endParaRPr lang="en-US"/>
                        </a:p>
                      </a:txBody>
                      <a:tcPr marL="9525" marR="9525" marT="9525" marB="0" anchor="b">
                        <a:blipFill rotWithShape="1">
                          <a:blip r:embed="rId14"/>
                          <a:stretch>
                            <a:fillRect l="-450847" t="-302778" b="-341667"/>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250847" t="-414286" r="-200000" b="-251429"/>
                          </a:stretch>
                        </a:blipFill>
                      </a:tcPr>
                    </a:tc>
                    <a:tc>
                      <a:txBody>
                        <a:bodyPr/>
                        <a:lstStyle/>
                        <a:p>
                          <a:endParaRPr lang="en-US"/>
                        </a:p>
                      </a:txBody>
                      <a:tcPr marL="9525" marR="9525" marT="9525" marB="0" anchor="b">
                        <a:blipFill rotWithShape="1">
                          <a:blip r:embed="rId14"/>
                          <a:stretch>
                            <a:fillRect l="-350847" t="-414286" r="-100000" b="-251429"/>
                          </a:stretch>
                        </a:blipFill>
                      </a:tcPr>
                    </a:tc>
                    <a:tc>
                      <a:txBody>
                        <a:bodyPr/>
                        <a:lstStyle/>
                        <a:p>
                          <a:endParaRPr lang="en-US"/>
                        </a:p>
                      </a:txBody>
                      <a:tcPr marL="9525" marR="9525" marT="9525" marB="0" anchor="b">
                        <a:blipFill rotWithShape="1">
                          <a:blip r:embed="rId14"/>
                          <a:stretch>
                            <a:fillRect l="-450847" t="-414286" b="-251429"/>
                          </a:stretch>
                        </a:blipFill>
                      </a:tcPr>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500000" r="-401695" b="-144444"/>
                          </a:stretch>
                        </a:blipFill>
                      </a:tcPr>
                    </a:tc>
                    <a:tc>
                      <a:txBody>
                        <a:bodyPr/>
                        <a:lstStyle/>
                        <a:p>
                          <a:endParaRPr lang="en-US"/>
                        </a:p>
                      </a:txBody>
                      <a:tcPr marL="9525" marR="9525" marT="9525" marB="0" anchor="b">
                        <a:blipFill rotWithShape="1">
                          <a:blip r:embed="rId14"/>
                          <a:stretch>
                            <a:fillRect l="-146667" t="-500000" r="-295000" b="-144444"/>
                          </a:stretch>
                        </a:blipFill>
                      </a:tcPr>
                    </a:tc>
                    <a:tc>
                      <a:txBody>
                        <a:bodyPr/>
                        <a:lstStyle/>
                        <a:p>
                          <a:endParaRPr lang="en-US"/>
                        </a:p>
                      </a:txBody>
                      <a:tcPr marL="9525" marR="9525" marT="9525" marB="0" anchor="b">
                        <a:blipFill rotWithShape="1">
                          <a:blip r:embed="rId14"/>
                          <a:stretch>
                            <a:fillRect l="-250847" t="-500000" r="-200000" b="-144444"/>
                          </a:stretch>
                        </a:blipFill>
                      </a:tcPr>
                    </a:tc>
                    <a:tc>
                      <a:txBody>
                        <a:bodyPr/>
                        <a:lstStyle/>
                        <a:p>
                          <a:endParaRPr lang="en-US"/>
                        </a:p>
                      </a:txBody>
                      <a:tcPr marL="9525" marR="9525" marT="9525" marB="0" anchor="b">
                        <a:blipFill rotWithShape="1">
                          <a:blip r:embed="rId14"/>
                          <a:stretch>
                            <a:fillRect l="-350847" t="-500000" r="-100000" b="-144444"/>
                          </a:stretch>
                        </a:blipFill>
                      </a:tcPr>
                    </a:tc>
                    <a:tc>
                      <a:txBody>
                        <a:bodyPr/>
                        <a:lstStyle/>
                        <a:p>
                          <a:endParaRPr lang="en-US"/>
                        </a:p>
                      </a:txBody>
                      <a:tcPr marL="9525" marR="9525" marT="9525" marB="0" anchor="b">
                        <a:blipFill rotWithShape="1">
                          <a:blip r:embed="rId14"/>
                          <a:stretch>
                            <a:fillRect l="-450847" t="-500000" b="-144444"/>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4"/>
                          <a:stretch>
                            <a:fillRect l="-49153" t="-600000" r="-401695" b="-44444"/>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4"/>
                          <a:stretch>
                            <a:fillRect l="-350847" t="-600000" r="-100000" b="-44444"/>
                          </a:stretch>
                        </a:blipFill>
                      </a:tcPr>
                    </a:tc>
                    <a:tc>
                      <a:txBody>
                        <a:bodyPr/>
                        <a:lstStyle/>
                        <a:p>
                          <a:endParaRPr lang="en-US"/>
                        </a:p>
                      </a:txBody>
                      <a:tcPr marL="9525" marR="9525" marT="9525" marB="0" anchor="b">
                        <a:blipFill rotWithShape="1">
                          <a:blip r:embed="rId14"/>
                          <a:stretch>
                            <a:fillRect l="-450847" t="-600000" b="-44444"/>
                          </a:stretch>
                        </a:blipFill>
                      </a:tcPr>
                    </a:tc>
                  </a:tr>
                </a:tbl>
              </a:graphicData>
            </a:graphic>
          </p:graphicFrame>
        </mc:Fallback>
      </mc:AlternateContent>
      <mc:AlternateContent xmlns:mc="http://schemas.openxmlformats.org/markup-compatibility/2006" xmlns:a14="http://schemas.microsoft.com/office/drawing/2010/main">
        <mc:Choice Requires="a14">
          <p:sp>
            <p:nvSpPr>
              <p:cNvPr id="46" name="TextBox 45"/>
              <p:cNvSpPr txBox="1"/>
              <p:nvPr/>
            </p:nvSpPr>
            <p:spPr>
              <a:xfrm>
                <a:off x="5199805" y="401980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(1,4,3)=50</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99805" y="4019802"/>
                <a:ext cx="1505427" cy="307777"/>
              </a:xfrm>
              <a:prstGeom prst="rect">
                <a:avLst/>
              </a:prstGeom>
              <a:blipFill rotWithShape="1">
                <a:blip r:embed="rId15"/>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741068" y="401831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(1,4,5)=36</m:t>
                      </m:r>
                    </m:oMath>
                  </m:oMathPara>
                </a14:m>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741068" y="4018313"/>
                <a:ext cx="1505427" cy="307777"/>
              </a:xfrm>
              <a:prstGeom prst="rect">
                <a:avLst/>
              </a:prstGeom>
              <a:blipFill rotWithShape="1">
                <a:blip r:embed="rId1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6704199" y="5678401"/>
                <a:ext cx="2135072"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400" i="1" smtClean="0">
                          <a:latin typeface="Cambria Math"/>
                        </a:rPr>
                        <m:t>𝐿𝐵</m:t>
                      </m:r>
                      <m:d>
                        <m:dPr>
                          <m:ctrlPr>
                            <a:rPr lang="en-US" sz="1400" i="1">
                              <a:latin typeface="Cambria Math"/>
                            </a:rPr>
                          </m:ctrlPr>
                        </m:dPr>
                        <m:e>
                          <m:r>
                            <a:rPr lang="en-US" sz="1400" i="1">
                              <a:latin typeface="Cambria Math"/>
                            </a:rPr>
                            <m:t>1,</m:t>
                          </m:r>
                          <m:r>
                            <a:rPr lang="en-US" sz="1400" b="0" i="1" smtClean="0">
                              <a:latin typeface="Cambria Math"/>
                            </a:rPr>
                            <m:t>4,5</m:t>
                          </m:r>
                        </m:e>
                      </m:d>
                      <m:r>
                        <a:rPr lang="en-US" sz="1400" i="1">
                          <a:latin typeface="Cambria Math"/>
                        </a:rPr>
                        <m:t>=</m:t>
                      </m:r>
                      <m:r>
                        <a:rPr lang="en-US" sz="1400" i="1" smtClean="0">
                          <a:latin typeface="Cambria Math"/>
                        </a:rPr>
                        <m:t>25+0</m:t>
                      </m:r>
                      <m:r>
                        <a:rPr lang="en-US" sz="1400" i="1">
                          <a:latin typeface="Cambria Math"/>
                        </a:rPr>
                        <m:t>+</m:t>
                      </m:r>
                      <m:r>
                        <a:rPr lang="en-US" sz="1400" b="0" i="1" smtClean="0">
                          <a:latin typeface="Cambria Math"/>
                        </a:rPr>
                        <m:t>11</m:t>
                      </m:r>
                    </m:oMath>
                  </m:oMathPara>
                </a14:m>
                <a:endParaRPr lang="en-US" sz="1400" dirty="0"/>
              </a:p>
            </p:txBody>
          </p:sp>
        </mc:Choice>
        <mc:Fallback xmlns="">
          <p:sp>
            <p:nvSpPr>
              <p:cNvPr id="51" name="Rectangle 50"/>
              <p:cNvSpPr>
                <a:spLocks noRot="1" noChangeAspect="1" noMove="1" noResize="1" noEditPoints="1" noAdjustHandles="1" noChangeArrowheads="1" noChangeShapeType="1" noTextEdit="1"/>
              </p:cNvSpPr>
              <p:nvPr/>
            </p:nvSpPr>
            <p:spPr>
              <a:xfrm>
                <a:off x="6704199" y="5678401"/>
                <a:ext cx="2135072" cy="307777"/>
              </a:xfrm>
              <a:prstGeom prst="rect">
                <a:avLst/>
              </a:prstGeom>
              <a:blipFill rotWithShape="1">
                <a:blip r:embed="rId17"/>
                <a:stretch>
                  <a:fillRect/>
                </a:stretch>
              </a:blipFill>
            </p:spPr>
            <p:txBody>
              <a:bodyPr/>
              <a:lstStyle/>
              <a:p>
                <a:r>
                  <a:rPr lang="en-US">
                    <a:noFill/>
                  </a:rPr>
                  <a:t> </a:t>
                </a:r>
              </a:p>
            </p:txBody>
          </p:sp>
        </mc:Fallback>
      </mc:AlternateContent>
      <p:sp>
        <p:nvSpPr>
          <p:cNvPr id="52" name="Oval 51"/>
          <p:cNvSpPr/>
          <p:nvPr/>
        </p:nvSpPr>
        <p:spPr bwMode="auto">
          <a:xfrm>
            <a:off x="4359571"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53" name="Oval 52"/>
          <p:cNvSpPr/>
          <p:nvPr/>
        </p:nvSpPr>
        <p:spPr bwMode="auto">
          <a:xfrm>
            <a:off x="5603187" y="4340600"/>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54" name="Oval 53"/>
          <p:cNvSpPr/>
          <p:nvPr/>
        </p:nvSpPr>
        <p:spPr bwMode="auto">
          <a:xfrm>
            <a:off x="6848188" y="4343897"/>
            <a:ext cx="457200" cy="457200"/>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sp>
        <p:nvSpPr>
          <p:cNvPr id="55" name="Oval 54"/>
          <p:cNvSpPr/>
          <p:nvPr/>
        </p:nvSpPr>
        <p:spPr bwMode="auto">
          <a:xfrm>
            <a:off x="5603187" y="43406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56" name="Oval 55"/>
          <p:cNvSpPr/>
          <p:nvPr/>
        </p:nvSpPr>
        <p:spPr bwMode="auto">
          <a:xfrm>
            <a:off x="6840695" y="434389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spTree>
    <p:extLst>
      <p:ext uri="{BB962C8B-B14F-4D97-AF65-F5344CB8AC3E}">
        <p14:creationId xmlns:p14="http://schemas.microsoft.com/office/powerpoint/2010/main" val="41536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63" grpId="0"/>
      <p:bldP spid="66" grpId="0"/>
      <p:bldP spid="33" grpId="0"/>
      <p:bldP spid="68" grpId="0"/>
      <p:bldP spid="73" grpId="0"/>
      <p:bldP spid="75" grpId="0"/>
      <p:bldP spid="41" grpId="0"/>
      <p:bldP spid="46" grpId="0"/>
      <p:bldP spid="49" grpId="0"/>
      <p:bldP spid="51" grpId="0"/>
      <p:bldP spid="52" grpId="0" animBg="1"/>
      <p:bldP spid="53" grpId="0" animBg="1"/>
      <p:bldP spid="54" grpId="0" animBg="1"/>
      <p:bldP spid="55"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p:cNvSpPr txBox="1"/>
              <p:nvPr/>
            </p:nvSpPr>
            <p:spPr>
              <a:xfrm>
                <a:off x="3190178" y="1760310"/>
                <a:ext cx="145769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𝐿𝐵</m:t>
                      </m:r>
                      <m:r>
                        <a:rPr lang="en-US" b="0" i="1" dirty="0" smtClean="0">
                          <a:latin typeface="Cambria Math"/>
                        </a:rPr>
                        <m:t>(</m:t>
                      </m:r>
                      <m:r>
                        <a:rPr lang="en-US" b="0" i="1" dirty="0" smtClean="0">
                          <a:latin typeface="Cambria Math"/>
                        </a:rPr>
                        <m:t>𝑅</m:t>
                      </m:r>
                      <m:r>
                        <a:rPr lang="en-US" b="0" i="1" dirty="0" smtClean="0">
                          <a:latin typeface="Cambria Math"/>
                        </a:rPr>
                        <m:t>)=25</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190178" y="1760310"/>
                <a:ext cx="1457696" cy="369332"/>
              </a:xfrm>
              <a:prstGeom prst="rect">
                <a:avLst/>
              </a:prstGeom>
              <a:blipFill rotWithShape="1">
                <a:blip r:embed="rId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375081" y="1796534"/>
                <a:ext cx="34408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𝐿𝐵</m:t>
                      </m:r>
                      <m:d>
                        <m:dPr>
                          <m:ctrlPr>
                            <a:rPr lang="en-US" i="1">
                              <a:latin typeface="Cambria Math"/>
                            </a:rPr>
                          </m:ctrlPr>
                        </m:dPr>
                        <m:e>
                          <m:r>
                            <a:rPr lang="en-US" i="1">
                              <a:latin typeface="Cambria Math"/>
                            </a:rPr>
                            <m:t>𝑥</m:t>
                          </m:r>
                        </m:e>
                      </m:d>
                      <m:r>
                        <a:rPr lang="en-US" b="0" i="1" smtClean="0">
                          <a:latin typeface="Cambria Math"/>
                        </a:rPr>
                        <m:t>+</m:t>
                      </m:r>
                      <m:r>
                        <a:rPr lang="en-US" b="0" i="1" smtClean="0">
                          <a:latin typeface="Cambria Math"/>
                        </a:rPr>
                        <m:t>𝐴</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r>
                        <a:rPr lang="en-US" b="0" i="1" smtClean="0">
                          <a:latin typeface="Cambria Math"/>
                        </a:rPr>
                        <m:t>𝑇𝑅</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375081" y="1796534"/>
                <a:ext cx="3440875" cy="369332"/>
              </a:xfrm>
              <a:prstGeom prst="rect">
                <a:avLst/>
              </a:prstGeom>
              <a:blipFill rotWithShape="1">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57297" y="5408711"/>
                <a:ext cx="2418622"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a:rPr>
                        <m:t>𝐿𝐵</m:t>
                      </m:r>
                      <m:d>
                        <m:dPr>
                          <m:ctrlPr>
                            <a:rPr lang="en-US" sz="1400" b="0" i="1" smtClean="0">
                              <a:latin typeface="Cambria Math"/>
                            </a:rPr>
                          </m:ctrlPr>
                        </m:dPr>
                        <m:e>
                          <m:r>
                            <a:rPr lang="en-US" sz="1400" b="0" i="1" smtClean="0">
                              <a:latin typeface="Cambria Math"/>
                            </a:rPr>
                            <m:t>1,4,2,3</m:t>
                          </m:r>
                        </m:e>
                      </m:d>
                      <m:r>
                        <a:rPr lang="en-US" sz="1400" b="0" i="1" smtClean="0">
                          <a:latin typeface="Cambria Math"/>
                        </a:rPr>
                        <m:t>=28+11+13</m:t>
                      </m:r>
                    </m:oMath>
                  </m:oMathPara>
                </a14:m>
                <a:endParaRPr lang="en-US" sz="1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7297" y="5408711"/>
                <a:ext cx="2418622" cy="307777"/>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 name="Table 63"/>
              <p:cNvGraphicFramePr>
                <a:graphicFrameLocks noGrp="1"/>
              </p:cNvGraphicFramePr>
              <p:nvPr>
                <p:extLst>
                  <p:ext uri="{D42A27DB-BD31-4B8C-83A1-F6EECF244321}">
                    <p14:modId xmlns:p14="http://schemas.microsoft.com/office/powerpoint/2010/main" val="3536845115"/>
                  </p:ext>
                </p:extLst>
              </p:nvPr>
            </p:nvGraphicFramePr>
            <p:xfrm>
              <a:off x="228599" y="1640777"/>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000" i="1" u="none" strike="noStrike" dirty="0" smtClean="0">
                                    <a:effectLst/>
                                    <a:latin typeface="Cambria Math"/>
                                    <a:ea typeface="Cambria Math"/>
                                  </a:rPr>
                                  <m:t>∞</m:t>
                                </m:r>
                              </m:oMath>
                            </m:oMathPara>
                          </a14:m>
                          <a:endParaRPr lang="en-US" sz="10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64" name="Table 63"/>
              <p:cNvGraphicFramePr>
                <a:graphicFrameLocks noGrp="1"/>
              </p:cNvGraphicFramePr>
              <p:nvPr>
                <p:extLst>
                  <p:ext uri="{D42A27DB-BD31-4B8C-83A1-F6EECF244321}">
                    <p14:modId xmlns:p14="http://schemas.microsoft.com/office/powerpoint/2010/main" val="3536845115"/>
                  </p:ext>
                </p:extLst>
              </p:nvPr>
            </p:nvGraphicFramePr>
            <p:xfrm>
              <a:off x="228599" y="1640777"/>
              <a:ext cx="2057401" cy="1635823"/>
            </p:xfrm>
            <a:graphic>
              <a:graphicData uri="http://schemas.openxmlformats.org/drawingml/2006/table">
                <a:tbl>
                  <a:tblPr>
                    <a:tableStyleId>{5C22544A-7EE6-4342-B048-85BDC9FD1C3A}</a:tableStyleId>
                  </a:tblPr>
                  <a:tblGrid>
                    <a:gridCol w="179741"/>
                    <a:gridCol w="375532"/>
                    <a:gridCol w="375532"/>
                    <a:gridCol w="375532"/>
                    <a:gridCol w="375532"/>
                    <a:gridCol w="375532"/>
                  </a:tblGrid>
                  <a:tr h="205789">
                    <a:tc gridSpan="6">
                      <a:txBody>
                        <a:bodyPr/>
                        <a:lstStyle/>
                        <a:p>
                          <a:pPr algn="ctr" fontAlgn="b"/>
                          <a:r>
                            <a:rPr lang="en-US" sz="1000" u="none" strike="noStrike" dirty="0">
                              <a:effectLst/>
                            </a:rPr>
                            <a:t>Column reduction</a:t>
                          </a:r>
                          <a:endParaRPr lang="en-US" sz="10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8339">
                    <a:tc>
                      <a:txBody>
                        <a:bodyPr/>
                        <a:lstStyle/>
                        <a:p>
                          <a:pPr algn="ctr" fontAlgn="ctr"/>
                          <a:r>
                            <a:rPr lang="en-US" sz="1000" u="none" strike="noStrike" dirty="0">
                              <a:effectLst/>
                            </a:rPr>
                            <a:t>C</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1</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r>
                  <a:tr h="238339">
                    <a:tc>
                      <a:txBody>
                        <a:bodyPr/>
                        <a:lstStyle/>
                        <a:p>
                          <a:pPr algn="ctr" fontAlgn="ctr"/>
                          <a:r>
                            <a:rPr lang="en-US" sz="1000" u="none" strike="noStrike">
                              <a:effectLst/>
                            </a:rPr>
                            <a:t>1</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5"/>
                          <a:stretch>
                            <a:fillRect l="-49180" t="-187179" r="-404918" b="-433333"/>
                          </a:stretch>
                        </a:blipFill>
                      </a:tcPr>
                    </a:tc>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17</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1</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2</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146774" t="-287179" r="-298387" b="-333333"/>
                          </a:stretch>
                        </a:blipFill>
                      </a:tcPr>
                    </a:tc>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3</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246774" t="-377500" r="-198387" b="-225000"/>
                          </a:stretch>
                        </a:blipFill>
                      </a:tcPr>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a:effectLst/>
                            </a:rPr>
                            <a:t>4</a:t>
                          </a:r>
                          <a:endParaRPr lang="en-US" sz="10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15</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12</a:t>
                          </a:r>
                          <a:endParaRPr lang="en-US" sz="10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352459" t="-489744" r="-101639" b="-130769"/>
                          </a:stretch>
                        </a:blipFill>
                      </a:tcPr>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r>
                  <a:tr h="238339">
                    <a:tc>
                      <a:txBody>
                        <a:bodyPr/>
                        <a:lstStyle/>
                        <a:p>
                          <a:pPr algn="ctr" fontAlgn="ctr"/>
                          <a:r>
                            <a:rPr lang="en-US" sz="1000" u="none" strike="noStrike" dirty="0">
                              <a:effectLst/>
                            </a:rPr>
                            <a:t>5</a:t>
                          </a:r>
                          <a:endParaRPr lang="en-US" sz="10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a:endParaRPr>
                        </a:p>
                      </a:txBody>
                      <a:tcPr marL="9525" marR="9525" marT="9525" marB="0" anchor="b"/>
                    </a:tc>
                    <a:tc>
                      <a:txBody>
                        <a:bodyPr/>
                        <a:lstStyle/>
                        <a:p>
                          <a:pPr algn="ctr" fontAlgn="b"/>
                          <a:r>
                            <a:rPr lang="en-US" sz="1000" u="none" strike="noStrike">
                              <a:effectLst/>
                            </a:rPr>
                            <a:t>0</a:t>
                          </a:r>
                          <a:endParaRPr lang="en-US" sz="1000" b="0" i="0" u="none" strike="noStrike">
                            <a:solidFill>
                              <a:srgbClr val="000000"/>
                            </a:solidFill>
                            <a:effectLst/>
                            <a:latin typeface="Calibri"/>
                          </a:endParaRPr>
                        </a:p>
                      </a:txBody>
                      <a:tcPr marL="9525" marR="9525" marT="9525" marB="0" anchor="b"/>
                    </a:tc>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445161" t="-589744" b="-30769"/>
                          </a:stretch>
                        </a:blipFill>
                      </a:tcPr>
                    </a:tc>
                  </a:tr>
                </a:tbl>
              </a:graphicData>
            </a:graphic>
          </p:graphicFrame>
        </mc:Fallback>
      </mc:AlternateContent>
      <mc:AlternateContent xmlns:mc="http://schemas.openxmlformats.org/markup-compatibility/2006" xmlns:a14="http://schemas.microsoft.com/office/drawing/2010/main">
        <mc:Choice Requires="a14">
          <p:sp>
            <p:nvSpPr>
              <p:cNvPr id="66" name="TextBox 65"/>
              <p:cNvSpPr txBox="1"/>
              <p:nvPr/>
            </p:nvSpPr>
            <p:spPr>
              <a:xfrm>
                <a:off x="2101333" y="3392178"/>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(1,2)=35</m:t>
                      </m:r>
                    </m:oMath>
                  </m:oMathPara>
                </a14:m>
                <a:endParaRPr lang="en-US" sz="1400" dirty="0"/>
              </a:p>
            </p:txBody>
          </p:sp>
        </mc:Choice>
        <mc:Fallback xmlns="">
          <p:sp>
            <p:nvSpPr>
              <p:cNvPr id="66" name="TextBox 65"/>
              <p:cNvSpPr txBox="1">
                <a:spLocks noRot="1" noChangeAspect="1" noMove="1" noResize="1" noEditPoints="1" noAdjustHandles="1" noChangeArrowheads="1" noChangeShapeType="1" noTextEdit="1"/>
              </p:cNvSpPr>
              <p:nvPr/>
            </p:nvSpPr>
            <p:spPr>
              <a:xfrm>
                <a:off x="2101333" y="3392178"/>
                <a:ext cx="1291925" cy="307777"/>
              </a:xfrm>
              <a:prstGeom prst="rect">
                <a:avLst/>
              </a:prstGeom>
              <a:blipFill rotWithShape="1">
                <a:blip r:embed="rId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393849" y="3378333"/>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(1,2)=53</m:t>
                      </m:r>
                    </m:oMath>
                  </m:oMathPara>
                </a14:m>
                <a:endParaRPr lang="en-US" sz="1400" dirty="0"/>
              </a:p>
            </p:txBody>
          </p:sp>
        </mc:Choice>
        <mc:Fallback xmlns="">
          <p:sp>
            <p:nvSpPr>
              <p:cNvPr id="68" name="TextBox 67"/>
              <p:cNvSpPr txBox="1">
                <a:spLocks noRot="1" noChangeAspect="1" noMove="1" noResize="1" noEditPoints="1" noAdjustHandles="1" noChangeArrowheads="1" noChangeShapeType="1" noTextEdit="1"/>
              </p:cNvSpPr>
              <p:nvPr/>
            </p:nvSpPr>
            <p:spPr>
              <a:xfrm>
                <a:off x="3393849" y="3378333"/>
                <a:ext cx="1291925" cy="307777"/>
              </a:xfrm>
              <a:prstGeom prst="rect">
                <a:avLst/>
              </a:prstGeom>
              <a:blipFill rotWithShape="1">
                <a:blip r:embed="rId7"/>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801812" y="3392177"/>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(1,4)=25</m:t>
                      </m:r>
                    </m:oMath>
                  </m:oMathPara>
                </a14:m>
                <a:endParaRPr lang="en-US" sz="1400" dirty="0"/>
              </a:p>
            </p:txBody>
          </p:sp>
        </mc:Choice>
        <mc:Fallback xmlns="">
          <p:sp>
            <p:nvSpPr>
              <p:cNvPr id="73" name="TextBox 72"/>
              <p:cNvSpPr txBox="1">
                <a:spLocks noRot="1" noChangeAspect="1" noMove="1" noResize="1" noEditPoints="1" noAdjustHandles="1" noChangeArrowheads="1" noChangeShapeType="1" noTextEdit="1"/>
              </p:cNvSpPr>
              <p:nvPr/>
            </p:nvSpPr>
            <p:spPr>
              <a:xfrm>
                <a:off x="4801812" y="3392177"/>
                <a:ext cx="1291925" cy="307777"/>
              </a:xfrm>
              <a:prstGeom prst="rect">
                <a:avLst/>
              </a:prstGeom>
              <a:blipFill rotWithShape="1">
                <a:blip r:embed="rId8"/>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440804" y="3378324"/>
                <a:ext cx="129192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(1,4)=31</m:t>
                      </m:r>
                    </m:oMath>
                  </m:oMathPara>
                </a14:m>
                <a:endParaRPr lang="en-US" sz="14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440804" y="3378324"/>
                <a:ext cx="1291925" cy="307777"/>
              </a:xfrm>
              <a:prstGeom prst="rect">
                <a:avLst/>
              </a:prstGeom>
              <a:blipFill rotWithShape="1">
                <a:blip r:embed="rId9"/>
                <a:stretch>
                  <a:fillRect b="-7843"/>
                </a:stretch>
              </a:blipFill>
            </p:spPr>
            <p:txBody>
              <a:bodyPr/>
              <a:lstStyle/>
              <a:p>
                <a:r>
                  <a:rPr lang="en-US">
                    <a:noFill/>
                  </a:rPr>
                  <a:t> </a:t>
                </a:r>
              </a:p>
            </p:txBody>
          </p:sp>
        </mc:Fallback>
      </mc:AlternateContent>
      <p:sp>
        <p:nvSpPr>
          <p:cNvPr id="34" name="Title 33"/>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41" name="TextBox 40"/>
              <p:cNvSpPr txBox="1"/>
              <p:nvPr/>
            </p:nvSpPr>
            <p:spPr>
              <a:xfrm>
                <a:off x="3597201" y="3746150"/>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(1,4,2)=28</m:t>
                      </m:r>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597201" y="3746150"/>
                <a:ext cx="1505427" cy="307777"/>
              </a:xfrm>
              <a:prstGeom prst="rect">
                <a:avLst/>
              </a:prstGeom>
              <a:blipFill rotWithShape="1">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130446" y="3729832"/>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(1,4,3)=50</m:t>
                      </m:r>
                    </m:oMath>
                  </m:oMathPara>
                </a14:m>
                <a:endParaRPr lang="en-US"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130446" y="3729832"/>
                <a:ext cx="1505427" cy="307777"/>
              </a:xfrm>
              <a:prstGeom prst="rect">
                <a:avLst/>
              </a:prstGeom>
              <a:blipFill rotWithShape="1">
                <a:blip r:embed="rId1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671709" y="3728343"/>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(1,4,5)=36</m:t>
                      </m:r>
                    </m:oMath>
                  </m:oMathPara>
                </a14:m>
                <a:endParaRPr lang="en-US"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671709" y="3728343"/>
                <a:ext cx="1505427" cy="307777"/>
              </a:xfrm>
              <a:prstGeom prst="rect">
                <a:avLst/>
              </a:prstGeom>
              <a:blipFill rotWithShape="1">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031230" y="5031348"/>
                <a:ext cx="1505427"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r>
                        <a:rPr lang="en-US" sz="1400" b="0" i="1" dirty="0" smtClean="0">
                          <a:latin typeface="Cambria Math"/>
                        </a:rPr>
                        <m:t>(1,4,2,3)=52</m:t>
                      </m:r>
                    </m:oMath>
                  </m:oMathPara>
                </a14:m>
                <a:endParaRPr lang="en-US"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3031230" y="5031348"/>
                <a:ext cx="1505427" cy="307777"/>
              </a:xfrm>
              <a:prstGeom prst="rect">
                <a:avLst/>
              </a:prstGeom>
              <a:blipFill rotWithShape="1">
                <a:blip r:embed="rId13"/>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2914197" y="5714999"/>
                <a:ext cx="2758085" cy="30777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a:rPr>
                          </m:ctrlPr>
                        </m:dPr>
                        <m:e>
                          <m:r>
                            <a:rPr lang="en-US" sz="1400" b="0" i="1" dirty="0" smtClean="0">
                              <a:latin typeface="Cambria Math"/>
                            </a:rPr>
                            <m:t>1,4,2,5</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2914197" y="5714999"/>
                <a:ext cx="2758085" cy="307777"/>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1819959116"/>
                  </p:ext>
                </p:extLst>
              </p:nvPr>
            </p:nvGraphicFramePr>
            <p:xfrm>
              <a:off x="274121" y="3815443"/>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val="1819959116"/>
                  </p:ext>
                </p:extLst>
              </p:nvPr>
            </p:nvGraphicFramePr>
            <p:xfrm>
              <a:off x="274121" y="3815443"/>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205556" r="-403390" b="-438889"/>
                          </a:stretch>
                        </a:blipFill>
                      </a:tcPr>
                    </a:tc>
                    <a:tc>
                      <a:txBody>
                        <a:bodyPr/>
                        <a:lstStyle/>
                        <a:p>
                          <a:endParaRPr lang="en-US"/>
                        </a:p>
                      </a:txBody>
                      <a:tcPr marL="9525" marR="9525" marT="9525" marB="0" anchor="b">
                        <a:blipFill rotWithShape="1">
                          <a:blip r:embed="rId15"/>
                          <a:stretch>
                            <a:fillRect l="-146667" t="-205556" r="-296667" b="-438889"/>
                          </a:stretch>
                        </a:blipFill>
                      </a:tcPr>
                    </a:tc>
                    <a:tc>
                      <a:txBody>
                        <a:bodyPr/>
                        <a:lstStyle/>
                        <a:p>
                          <a:endParaRPr lang="en-US"/>
                        </a:p>
                      </a:txBody>
                      <a:tcPr marL="9525" marR="9525" marT="9525" marB="0" anchor="b">
                        <a:blipFill rotWithShape="1">
                          <a:blip r:embed="rId15"/>
                          <a:stretch>
                            <a:fillRect l="-250847" t="-205556" r="-201695" b="-438889"/>
                          </a:stretch>
                        </a:blipFill>
                      </a:tcPr>
                    </a:tc>
                    <a:tc>
                      <a:txBody>
                        <a:bodyPr/>
                        <a:lstStyle/>
                        <a:p>
                          <a:endParaRPr lang="en-US"/>
                        </a:p>
                      </a:txBody>
                      <a:tcPr marL="9525" marR="9525" marT="9525" marB="0" anchor="b">
                        <a:blipFill rotWithShape="1">
                          <a:blip r:embed="rId15"/>
                          <a:stretch>
                            <a:fillRect l="-350847" t="-205556" r="-101695" b="-438889"/>
                          </a:stretch>
                        </a:blipFill>
                      </a:tcPr>
                    </a:tc>
                    <a:tc>
                      <a:txBody>
                        <a:bodyPr/>
                        <a:lstStyle/>
                        <a:p>
                          <a:endParaRPr lang="en-US"/>
                        </a:p>
                      </a:txBody>
                      <a:tcPr marL="9525" marR="9525" marT="9525" marB="0" anchor="b">
                        <a:blipFill rotWithShape="1">
                          <a:blip r:embed="rId15"/>
                          <a:stretch>
                            <a:fillRect l="-450847"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305556" r="-403390" b="-338889"/>
                          </a:stretch>
                        </a:blipFill>
                      </a:tcPr>
                    </a:tc>
                    <a:tc>
                      <a:txBody>
                        <a:bodyPr/>
                        <a:lstStyle/>
                        <a:p>
                          <a:endParaRPr lang="en-US"/>
                        </a:p>
                      </a:txBody>
                      <a:tcPr marL="9525" marR="9525" marT="9525" marB="0" anchor="b">
                        <a:blipFill rotWithShape="1">
                          <a:blip r:embed="rId15"/>
                          <a:stretch>
                            <a:fillRect l="-146667" t="-305556" r="-296667" b="-338889"/>
                          </a:stretch>
                        </a:blipFill>
                      </a:tcPr>
                    </a:tc>
                    <a:tc>
                      <a:txBody>
                        <a:bodyPr/>
                        <a:lstStyle/>
                        <a:p>
                          <a:endParaRPr lang="en-US"/>
                        </a:p>
                      </a:txBody>
                      <a:tcPr marL="9525" marR="9525" marT="9525" marB="0" anchor="b">
                        <a:blipFill rotWithShape="1">
                          <a:blip r:embed="rId15"/>
                          <a:stretch>
                            <a:fillRect l="-250847" t="-305556" r="-201695" b="-338889"/>
                          </a:stretch>
                        </a:blipFill>
                      </a:tcPr>
                    </a:tc>
                    <a:tc>
                      <a:txBody>
                        <a:bodyPr/>
                        <a:lstStyle/>
                        <a:p>
                          <a:endParaRPr lang="en-US"/>
                        </a:p>
                      </a:txBody>
                      <a:tcPr marL="9525" marR="9525" marT="9525" marB="0" anchor="b">
                        <a:blipFill rotWithShape="1">
                          <a:blip r:embed="rId15"/>
                          <a:stretch>
                            <a:fillRect l="-350847" t="-305556" r="-101695" b="-338889"/>
                          </a:stretch>
                        </a:blipFill>
                      </a:tcPr>
                    </a:tc>
                    <a:tc>
                      <a:txBody>
                        <a:bodyPr/>
                        <a:lstStyle/>
                        <a:p>
                          <a:endParaRPr lang="en-US"/>
                        </a:p>
                      </a:txBody>
                      <a:tcPr marL="9525" marR="9525" marT="9525" marB="0" anchor="b">
                        <a:blipFill rotWithShape="1">
                          <a:blip r:embed="rId15"/>
                          <a:stretch>
                            <a:fillRect l="-450847" t="-305556" r="-1695" b="-338889"/>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417143" r="-403390" b="-248571"/>
                          </a:stretch>
                        </a:blipFill>
                      </a:tcPr>
                    </a:tc>
                    <a:tc>
                      <a:txBody>
                        <a:bodyPr/>
                        <a:lstStyle/>
                        <a:p>
                          <a:endParaRPr lang="en-US"/>
                        </a:p>
                      </a:txBody>
                      <a:tcPr marL="9525" marR="9525" marT="9525" marB="0" anchor="b">
                        <a:blipFill rotWithShape="1">
                          <a:blip r:embed="rId15"/>
                          <a:stretch>
                            <a:fillRect l="-146667" t="-417143" r="-296667" b="-248571"/>
                          </a:stretch>
                        </a:blipFill>
                      </a:tcPr>
                    </a:tc>
                    <a:tc>
                      <a:txBody>
                        <a:bodyPr/>
                        <a:lstStyle/>
                        <a:p>
                          <a:endParaRPr lang="en-US"/>
                        </a:p>
                      </a:txBody>
                      <a:tcPr marL="9525" marR="9525" marT="9525" marB="0" anchor="b">
                        <a:blipFill rotWithShape="1">
                          <a:blip r:embed="rId15"/>
                          <a:stretch>
                            <a:fillRect l="-250847" t="-417143" r="-201695" b="-248571"/>
                          </a:stretch>
                        </a:blipFill>
                      </a:tcPr>
                    </a:tc>
                    <a:tc>
                      <a:txBody>
                        <a:bodyPr/>
                        <a:lstStyle/>
                        <a:p>
                          <a:endParaRPr lang="en-US"/>
                        </a:p>
                      </a:txBody>
                      <a:tcPr marL="9525" marR="9525" marT="9525" marB="0" anchor="b">
                        <a:blipFill rotWithShape="1">
                          <a:blip r:embed="rId15"/>
                          <a:stretch>
                            <a:fillRect l="-350847" t="-417143" r="-101695" b="-248571"/>
                          </a:stretch>
                        </a:blipFill>
                      </a:tcPr>
                    </a:tc>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5"/>
                          <a:stretch>
                            <a:fillRect l="-49153" t="-502778" r="-403390" b="-141667"/>
                          </a:stretch>
                        </a:blipFill>
                      </a:tcPr>
                    </a:tc>
                    <a:tc>
                      <a:txBody>
                        <a:bodyPr/>
                        <a:lstStyle/>
                        <a:p>
                          <a:endParaRPr lang="en-US"/>
                        </a:p>
                      </a:txBody>
                      <a:tcPr marL="9525" marR="9525" marT="9525" marB="0" anchor="b">
                        <a:blipFill rotWithShape="1">
                          <a:blip r:embed="rId15"/>
                          <a:stretch>
                            <a:fillRect l="-146667" t="-502778" r="-296667" b="-141667"/>
                          </a:stretch>
                        </a:blipFill>
                      </a:tcPr>
                    </a:tc>
                    <a:tc>
                      <a:txBody>
                        <a:bodyPr/>
                        <a:lstStyle/>
                        <a:p>
                          <a:endParaRPr lang="en-US"/>
                        </a:p>
                      </a:txBody>
                      <a:tcPr marL="9525" marR="9525" marT="9525" marB="0" anchor="b">
                        <a:blipFill rotWithShape="1">
                          <a:blip r:embed="rId15"/>
                          <a:stretch>
                            <a:fillRect l="-250847" t="-502778" r="-201695" b="-141667"/>
                          </a:stretch>
                        </a:blipFill>
                      </a:tcPr>
                    </a:tc>
                    <a:tc>
                      <a:txBody>
                        <a:bodyPr/>
                        <a:lstStyle/>
                        <a:p>
                          <a:endParaRPr lang="en-US"/>
                        </a:p>
                      </a:txBody>
                      <a:tcPr marL="9525" marR="9525" marT="9525" marB="0" anchor="b">
                        <a:blipFill rotWithShape="1">
                          <a:blip r:embed="rId15"/>
                          <a:stretch>
                            <a:fillRect l="-350847" t="-502778" r="-101695" b="-141667"/>
                          </a:stretch>
                        </a:blipFill>
                      </a:tcPr>
                    </a:tc>
                    <a:tc>
                      <a:txBody>
                        <a:bodyPr/>
                        <a:lstStyle/>
                        <a:p>
                          <a:endParaRPr lang="en-US"/>
                        </a:p>
                      </a:txBody>
                      <a:tcPr marL="9525" marR="9525" marT="9525" marB="0" anchor="b">
                        <a:blipFill rotWithShape="1">
                          <a:blip r:embed="rId15"/>
                          <a:stretch>
                            <a:fillRect l="-450847"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a:effectLst/>
                            </a:rPr>
                            <a:t>11</a:t>
                          </a:r>
                          <a:endParaRPr lang="en-US" sz="12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5"/>
                          <a:stretch>
                            <a:fillRect l="-146667" t="-602778" r="-296667" b="-41667"/>
                          </a:stretch>
                        </a:blipFill>
                      </a:tcPr>
                    </a:tc>
                    <a:tc>
                      <a:txBody>
                        <a:bodyPr/>
                        <a:lstStyle/>
                        <a:p>
                          <a:endParaRPr lang="en-US"/>
                        </a:p>
                      </a:txBody>
                      <a:tcPr marL="9525" marR="9525" marT="9525" marB="0" anchor="b">
                        <a:blipFill rotWithShape="1">
                          <a:blip r:embed="rId15"/>
                          <a:stretch>
                            <a:fillRect l="-250847" t="-602778" r="-201695" b="-41667"/>
                          </a:stretch>
                        </a:blipFill>
                      </a:tcPr>
                    </a:tc>
                    <a:tc>
                      <a:txBody>
                        <a:bodyPr/>
                        <a:lstStyle/>
                        <a:p>
                          <a:endParaRPr lang="en-US"/>
                        </a:p>
                      </a:txBody>
                      <a:tcPr marL="9525" marR="9525" marT="9525" marB="0" anchor="b">
                        <a:blipFill rotWithShape="1">
                          <a:blip r:embed="rId15"/>
                          <a:stretch>
                            <a:fillRect l="-350847" t="-602778" r="-101695" b="-41667"/>
                          </a:stretch>
                        </a:blipFill>
                      </a:tcPr>
                    </a:tc>
                    <a:tc>
                      <a:txBody>
                        <a:bodyPr/>
                        <a:lstStyle/>
                        <a:p>
                          <a:endParaRPr lang="en-US"/>
                        </a:p>
                      </a:txBody>
                      <a:tcPr marL="9525" marR="9525" marT="9525" marB="0" anchor="b">
                        <a:blipFill rotWithShape="1">
                          <a:blip r:embed="rId15"/>
                          <a:stretch>
                            <a:fillRect l="-450847" t="-602778" r="-1695" b="-41667"/>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4" name="Table 53"/>
              <p:cNvGraphicFramePr>
                <a:graphicFrameLocks noGrp="1"/>
              </p:cNvGraphicFramePr>
              <p:nvPr>
                <p:extLst>
                  <p:ext uri="{D42A27DB-BD31-4B8C-83A1-F6EECF244321}">
                    <p14:modId xmlns:p14="http://schemas.microsoft.com/office/powerpoint/2010/main" val="3844636675"/>
                  </p:ext>
                </p:extLst>
              </p:nvPr>
            </p:nvGraphicFramePr>
            <p:xfrm>
              <a:off x="5756466" y="467946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a:ea typeface="Cambria Math"/>
                                  </a:rPr>
                                  <m:t>∞</m:t>
                                </m:r>
                              </m:oMath>
                            </m:oMathPara>
                          </a14:m>
                          <a:endParaRPr lang="en-US" sz="12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54" name="Table 53"/>
              <p:cNvGraphicFramePr>
                <a:graphicFrameLocks noGrp="1"/>
              </p:cNvGraphicFramePr>
              <p:nvPr>
                <p:extLst>
                  <p:ext uri="{D42A27DB-BD31-4B8C-83A1-F6EECF244321}">
                    <p14:modId xmlns:p14="http://schemas.microsoft.com/office/powerpoint/2010/main" val="3844636675"/>
                  </p:ext>
                </p:extLst>
              </p:nvPr>
            </p:nvGraphicFramePr>
            <p:xfrm>
              <a:off x="5756466" y="4679468"/>
              <a:ext cx="1976263" cy="1523998"/>
            </p:xfrm>
            <a:graphic>
              <a:graphicData uri="http://schemas.openxmlformats.org/drawingml/2006/table">
                <a:tbl>
                  <a:tblPr>
                    <a:tableStyleId>{5C22544A-7EE6-4342-B048-85BDC9FD1C3A}</a:tableStyleId>
                  </a:tblPr>
                  <a:tblGrid>
                    <a:gridCol w="172653"/>
                    <a:gridCol w="360722"/>
                    <a:gridCol w="360722"/>
                    <a:gridCol w="360722"/>
                    <a:gridCol w="360722"/>
                    <a:gridCol w="360722"/>
                  </a:tblGrid>
                  <a:tr h="213370">
                    <a:tc gridSpan="6">
                      <a:txBody>
                        <a:bodyPr/>
                        <a:lstStyle/>
                        <a:p>
                          <a:pPr algn="ctr" fontAlgn="b"/>
                          <a:r>
                            <a:rPr lang="en-US" sz="1200" u="none" strike="noStrike" dirty="0" smtClean="0">
                              <a:effectLst/>
                            </a:rPr>
                            <a:t>Cost matrix</a:t>
                          </a:r>
                          <a:endParaRPr lang="en-US" sz="1200" b="0" i="0" u="none" strike="noStrike" dirty="0">
                            <a:solidFill>
                              <a:srgbClr val="000000"/>
                            </a:solidFill>
                            <a:effectLst/>
                            <a:latin typeface="Calibri"/>
                          </a:endParaRPr>
                        </a:p>
                      </a:txBody>
                      <a:tcPr marL="9525" marR="9525" marT="9525" marB="0" anchor="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38">
                    <a:tc>
                      <a:txBody>
                        <a:bodyPr/>
                        <a:lstStyle/>
                        <a:p>
                          <a:pPr algn="ctr" fontAlgn="ctr"/>
                          <a:r>
                            <a:rPr lang="en-US" sz="1200" u="none" strike="noStrike" dirty="0">
                              <a:effectLst/>
                            </a:rPr>
                            <a:t>C</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1</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2</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r>
                  <a:tr h="218438">
                    <a:tc>
                      <a:txBody>
                        <a:bodyPr/>
                        <a:lstStyle/>
                        <a:p>
                          <a:pPr algn="ctr" fontAlgn="ctr"/>
                          <a:r>
                            <a:rPr lang="en-US" sz="1200" u="none" strike="noStrike">
                              <a:effectLst/>
                            </a:rPr>
                            <a:t>1</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205556" r="-403390" b="-438889"/>
                          </a:stretch>
                        </a:blipFill>
                      </a:tcPr>
                    </a:tc>
                    <a:tc>
                      <a:txBody>
                        <a:bodyPr/>
                        <a:lstStyle/>
                        <a:p>
                          <a:endParaRPr lang="en-US"/>
                        </a:p>
                      </a:txBody>
                      <a:tcPr marL="9525" marR="9525" marT="9525" marB="0" anchor="b">
                        <a:blipFill rotWithShape="1">
                          <a:blip r:embed="rId16"/>
                          <a:stretch>
                            <a:fillRect l="-145000" t="-205556" r="-296667" b="-438889"/>
                          </a:stretch>
                        </a:blipFill>
                      </a:tcPr>
                    </a:tc>
                    <a:tc>
                      <a:txBody>
                        <a:bodyPr/>
                        <a:lstStyle/>
                        <a:p>
                          <a:endParaRPr lang="en-US"/>
                        </a:p>
                      </a:txBody>
                      <a:tcPr marL="9525" marR="9525" marT="9525" marB="0" anchor="b">
                        <a:blipFill rotWithShape="1">
                          <a:blip r:embed="rId16"/>
                          <a:stretch>
                            <a:fillRect l="-249153" t="-205556" r="-201695" b="-438889"/>
                          </a:stretch>
                        </a:blipFill>
                      </a:tcPr>
                    </a:tc>
                    <a:tc>
                      <a:txBody>
                        <a:bodyPr/>
                        <a:lstStyle/>
                        <a:p>
                          <a:endParaRPr lang="en-US"/>
                        </a:p>
                      </a:txBody>
                      <a:tcPr marL="9525" marR="9525" marT="9525" marB="0" anchor="b">
                        <a:blipFill rotWithShape="1">
                          <a:blip r:embed="rId16"/>
                          <a:stretch>
                            <a:fillRect l="-349153" t="-205556" r="-101695" b="-438889"/>
                          </a:stretch>
                        </a:blipFill>
                      </a:tcPr>
                    </a:tc>
                    <a:tc>
                      <a:txBody>
                        <a:bodyPr/>
                        <a:lstStyle/>
                        <a:p>
                          <a:endParaRPr lang="en-US"/>
                        </a:p>
                      </a:txBody>
                      <a:tcPr marL="9525" marR="9525" marT="9525" marB="0" anchor="b">
                        <a:blipFill rotWithShape="1">
                          <a:blip r:embed="rId16"/>
                          <a:stretch>
                            <a:fillRect l="-449153" t="-205556" r="-1695" b="-438889"/>
                          </a:stretch>
                        </a:blipFill>
                      </a:tcPr>
                    </a:tc>
                  </a:tr>
                  <a:tr h="218438">
                    <a:tc>
                      <a:txBody>
                        <a:bodyPr/>
                        <a:lstStyle/>
                        <a:p>
                          <a:pPr algn="ctr" fontAlgn="ctr"/>
                          <a:r>
                            <a:rPr lang="en-US" sz="1200" u="none" strike="noStrike">
                              <a:effectLst/>
                            </a:rPr>
                            <a:t>2</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305556" r="-403390" b="-338889"/>
                          </a:stretch>
                        </a:blipFill>
                      </a:tcPr>
                    </a:tc>
                    <a:tc>
                      <a:txBody>
                        <a:bodyPr/>
                        <a:lstStyle/>
                        <a:p>
                          <a:endParaRPr lang="en-US"/>
                        </a:p>
                      </a:txBody>
                      <a:tcPr marL="9525" marR="9525" marT="9525" marB="0" anchor="b">
                        <a:blipFill rotWithShape="1">
                          <a:blip r:embed="rId16"/>
                          <a:stretch>
                            <a:fillRect l="-145000" t="-305556" r="-296667" b="-338889"/>
                          </a:stretch>
                        </a:blipFill>
                      </a:tcPr>
                    </a:tc>
                    <a:tc>
                      <a:txBody>
                        <a:bodyPr/>
                        <a:lstStyle/>
                        <a:p>
                          <a:endParaRPr lang="en-US"/>
                        </a:p>
                      </a:txBody>
                      <a:tcPr marL="9525" marR="9525" marT="9525" marB="0" anchor="b">
                        <a:blipFill rotWithShape="1">
                          <a:blip r:embed="rId16"/>
                          <a:stretch>
                            <a:fillRect l="-249153" t="-305556" r="-201695" b="-338889"/>
                          </a:stretch>
                        </a:blipFill>
                      </a:tcPr>
                    </a:tc>
                    <a:tc>
                      <a:txBody>
                        <a:bodyPr/>
                        <a:lstStyle/>
                        <a:p>
                          <a:endParaRPr lang="en-US"/>
                        </a:p>
                      </a:txBody>
                      <a:tcPr marL="9525" marR="9525" marT="9525" marB="0" anchor="b">
                        <a:blipFill rotWithShape="1">
                          <a:blip r:embed="rId16"/>
                          <a:stretch>
                            <a:fillRect l="-349153" t="-305556" r="-101695" b="-338889"/>
                          </a:stretch>
                        </a:blipFill>
                      </a:tcPr>
                    </a:tc>
                    <a:tc>
                      <a:txBody>
                        <a:bodyPr/>
                        <a:lstStyle/>
                        <a:p>
                          <a:endParaRPr lang="en-US"/>
                        </a:p>
                      </a:txBody>
                      <a:tcPr marL="9525" marR="9525" marT="9525" marB="0" anchor="b">
                        <a:blipFill rotWithShape="1">
                          <a:blip r:embed="rId16"/>
                          <a:stretch>
                            <a:fillRect l="-449153" t="-305556" r="-1695" b="-338889"/>
                          </a:stretch>
                        </a:blipFill>
                      </a:tcPr>
                    </a:tc>
                  </a:tr>
                  <a:tr h="218438">
                    <a:tc>
                      <a:txBody>
                        <a:bodyPr/>
                        <a:lstStyle/>
                        <a:p>
                          <a:pPr algn="ctr" fontAlgn="ctr"/>
                          <a:r>
                            <a:rPr lang="en-US" sz="1200" u="none" strike="noStrike">
                              <a:effectLst/>
                            </a:rPr>
                            <a:t>3</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6"/>
                          <a:stretch>
                            <a:fillRect l="-145000" t="-417143" r="-296667" b="-248571"/>
                          </a:stretch>
                        </a:blipFill>
                      </a:tcPr>
                    </a:tc>
                    <a:tc>
                      <a:txBody>
                        <a:bodyPr/>
                        <a:lstStyle/>
                        <a:p>
                          <a:endParaRPr lang="en-US"/>
                        </a:p>
                      </a:txBody>
                      <a:tcPr marL="9525" marR="9525" marT="9525" marB="0" anchor="b">
                        <a:blipFill rotWithShape="1">
                          <a:blip r:embed="rId16"/>
                          <a:stretch>
                            <a:fillRect l="-249153" t="-417143" r="-201695" b="-248571"/>
                          </a:stretch>
                        </a:blipFill>
                      </a:tcPr>
                    </a:tc>
                    <a:tc>
                      <a:txBody>
                        <a:bodyPr/>
                        <a:lstStyle/>
                        <a:p>
                          <a:endParaRPr lang="en-US"/>
                        </a:p>
                      </a:txBody>
                      <a:tcPr marL="9525" marR="9525" marT="9525" marB="0" anchor="b">
                        <a:blipFill rotWithShape="1">
                          <a:blip r:embed="rId16"/>
                          <a:stretch>
                            <a:fillRect l="-349153" t="-417143" r="-101695" b="-248571"/>
                          </a:stretch>
                        </a:blipFill>
                      </a:tcPr>
                    </a:tc>
                    <a:tc>
                      <a:txBody>
                        <a:bodyPr/>
                        <a:lstStyle/>
                        <a:p>
                          <a:endParaRPr lang="en-US"/>
                        </a:p>
                      </a:txBody>
                      <a:tcPr marL="9525" marR="9525" marT="9525" marB="0" anchor="b">
                        <a:blipFill rotWithShape="1">
                          <a:blip r:embed="rId16"/>
                          <a:stretch>
                            <a:fillRect l="-449153" t="-417143" r="-1695" b="-248571"/>
                          </a:stretch>
                        </a:blipFill>
                      </a:tcPr>
                    </a:tc>
                  </a:tr>
                  <a:tr h="218438">
                    <a:tc>
                      <a:txBody>
                        <a:bodyPr/>
                        <a:lstStyle/>
                        <a:p>
                          <a:pPr algn="ctr" fontAlgn="ctr"/>
                          <a:r>
                            <a:rPr lang="en-US" sz="1200" u="none" strike="noStrike">
                              <a:effectLst/>
                            </a:rPr>
                            <a:t>4</a:t>
                          </a:r>
                          <a:endParaRPr lang="en-US" sz="12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502778" r="-403390" b="-141667"/>
                          </a:stretch>
                        </a:blipFill>
                      </a:tcPr>
                    </a:tc>
                    <a:tc>
                      <a:txBody>
                        <a:bodyPr/>
                        <a:lstStyle/>
                        <a:p>
                          <a:endParaRPr lang="en-US"/>
                        </a:p>
                      </a:txBody>
                      <a:tcPr marL="9525" marR="9525" marT="9525" marB="0" anchor="b">
                        <a:blipFill rotWithShape="1">
                          <a:blip r:embed="rId16"/>
                          <a:stretch>
                            <a:fillRect l="-145000" t="-502778" r="-296667" b="-141667"/>
                          </a:stretch>
                        </a:blipFill>
                      </a:tcPr>
                    </a:tc>
                    <a:tc>
                      <a:txBody>
                        <a:bodyPr/>
                        <a:lstStyle/>
                        <a:p>
                          <a:endParaRPr lang="en-US"/>
                        </a:p>
                      </a:txBody>
                      <a:tcPr marL="9525" marR="9525" marT="9525" marB="0" anchor="b">
                        <a:blipFill rotWithShape="1">
                          <a:blip r:embed="rId16"/>
                          <a:stretch>
                            <a:fillRect l="-249153" t="-502778" r="-201695" b="-141667"/>
                          </a:stretch>
                        </a:blipFill>
                      </a:tcPr>
                    </a:tc>
                    <a:tc>
                      <a:txBody>
                        <a:bodyPr/>
                        <a:lstStyle/>
                        <a:p>
                          <a:endParaRPr lang="en-US"/>
                        </a:p>
                      </a:txBody>
                      <a:tcPr marL="9525" marR="9525" marT="9525" marB="0" anchor="b">
                        <a:blipFill rotWithShape="1">
                          <a:blip r:embed="rId16"/>
                          <a:stretch>
                            <a:fillRect l="-349153" t="-502778" r="-101695" b="-141667"/>
                          </a:stretch>
                        </a:blipFill>
                      </a:tcPr>
                    </a:tc>
                    <a:tc>
                      <a:txBody>
                        <a:bodyPr/>
                        <a:lstStyle/>
                        <a:p>
                          <a:endParaRPr lang="en-US"/>
                        </a:p>
                      </a:txBody>
                      <a:tcPr marL="9525" marR="9525" marT="9525" marB="0" anchor="b">
                        <a:blipFill rotWithShape="1">
                          <a:blip r:embed="rId16"/>
                          <a:stretch>
                            <a:fillRect l="-449153" t="-502778" r="-1695" b="-141667"/>
                          </a:stretch>
                        </a:blipFill>
                      </a:tcPr>
                    </a:tc>
                  </a:tr>
                  <a:tr h="218438">
                    <a:tc>
                      <a:txBody>
                        <a:bodyPr/>
                        <a:lstStyle/>
                        <a:p>
                          <a:pPr algn="ctr" fontAlgn="ctr"/>
                          <a:r>
                            <a:rPr lang="en-US" sz="1200" u="none" strike="noStrike" dirty="0">
                              <a:effectLst/>
                            </a:rPr>
                            <a:t>5</a:t>
                          </a:r>
                          <a:endParaRPr lang="en-US" sz="12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16"/>
                          <a:stretch>
                            <a:fillRect l="-47458" t="-602778" r="-403390" b="-41667"/>
                          </a:stretch>
                        </a:blipFill>
                      </a:tcPr>
                    </a:tc>
                    <a:tc>
                      <a:txBody>
                        <a:bodyPr/>
                        <a:lstStyle/>
                        <a:p>
                          <a:endParaRPr lang="en-US"/>
                        </a:p>
                      </a:txBody>
                      <a:tcPr marL="9525" marR="9525" marT="9525" marB="0" anchor="b">
                        <a:blipFill rotWithShape="1">
                          <a:blip r:embed="rId16"/>
                          <a:stretch>
                            <a:fillRect l="-145000" t="-602778" r="-296667" b="-41667"/>
                          </a:stretch>
                        </a:blipFill>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16"/>
                          <a:stretch>
                            <a:fillRect l="-349153" t="-602778" r="-101695" b="-41667"/>
                          </a:stretch>
                        </a:blipFill>
                      </a:tcPr>
                    </a:tc>
                    <a:tc>
                      <a:txBody>
                        <a:bodyPr/>
                        <a:lstStyle/>
                        <a:p>
                          <a:endParaRPr lang="en-US"/>
                        </a:p>
                      </a:txBody>
                      <a:tcPr marL="9525" marR="9525" marT="9525" marB="0" anchor="b">
                        <a:blipFill rotWithShape="1">
                          <a:blip r:embed="rId16"/>
                          <a:stretch>
                            <a:fillRect l="-449153" t="-602778" r="-1695" b="-41667"/>
                          </a:stretch>
                        </a:blipFill>
                      </a:tcPr>
                    </a:tc>
                  </a:tr>
                </a:tbl>
              </a:graphicData>
            </a:graphic>
          </p:graphicFrame>
        </mc:Fallback>
      </mc:AlternateContent>
      <p:grpSp>
        <p:nvGrpSpPr>
          <p:cNvPr id="19" name="Group 18"/>
          <p:cNvGrpSpPr/>
          <p:nvPr/>
        </p:nvGrpSpPr>
        <p:grpSpPr>
          <a:xfrm>
            <a:off x="2447319" y="1981200"/>
            <a:ext cx="4621976" cy="3093136"/>
            <a:chOff x="2447319" y="1981200"/>
            <a:chExt cx="4621976" cy="3093136"/>
          </a:xfrm>
        </p:grpSpPr>
        <p:grpSp>
          <p:nvGrpSpPr>
            <p:cNvPr id="30" name="Group 29"/>
            <p:cNvGrpSpPr/>
            <p:nvPr/>
          </p:nvGrpSpPr>
          <p:grpSpPr>
            <a:xfrm>
              <a:off x="2447319" y="1981200"/>
              <a:ext cx="4429138" cy="1382039"/>
              <a:chOff x="1828800" y="1905000"/>
              <a:chExt cx="4648200" cy="1600200"/>
            </a:xfrm>
          </p:grpSpPr>
          <p:sp>
            <p:nvSpPr>
              <p:cNvPr id="3" name="Oval 2"/>
              <p:cNvSpPr/>
              <p:nvPr/>
            </p:nvSpPr>
            <p:spPr bwMode="auto">
              <a:xfrm>
                <a:off x="3962400" y="1905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a:t>
                </a:r>
              </a:p>
            </p:txBody>
          </p:sp>
          <p:sp>
            <p:nvSpPr>
              <p:cNvPr id="45" name="Oval 44"/>
              <p:cNvSpPr/>
              <p:nvPr/>
            </p:nvSpPr>
            <p:spPr bwMode="auto">
              <a:xfrm>
                <a:off x="1828800" y="3048000"/>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47" name="Oval 46"/>
              <p:cNvSpPr/>
              <p:nvPr/>
            </p:nvSpPr>
            <p:spPr bwMode="auto">
              <a:xfrm>
                <a:off x="3200400"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48" name="Oval 47"/>
              <p:cNvSpPr/>
              <p:nvPr/>
            </p:nvSpPr>
            <p:spPr bwMode="auto">
              <a:xfrm>
                <a:off x="4562104" y="3033156"/>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a:t>
                </a:r>
              </a:p>
            </p:txBody>
          </p:sp>
          <p:sp>
            <p:nvSpPr>
              <p:cNvPr id="50" name="Oval 49"/>
              <p:cNvSpPr/>
              <p:nvPr/>
            </p:nvSpPr>
            <p:spPr bwMode="auto">
              <a:xfrm>
                <a:off x="6019800" y="3030187"/>
                <a:ext cx="457200" cy="4572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cxnSp>
            <p:nvCxnSpPr>
              <p:cNvPr id="5" name="Straight Arrow Connector 4"/>
              <p:cNvCxnSpPr>
                <a:stCxn id="3" idx="2"/>
                <a:endCxn id="45" idx="0"/>
              </p:cNvCxnSpPr>
              <p:nvPr/>
            </p:nvCxnSpPr>
            <p:spPr bwMode="auto">
              <a:xfrm flipH="1">
                <a:off x="2057400" y="2133600"/>
                <a:ext cx="1905000" cy="914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3" idx="3"/>
                <a:endCxn id="47" idx="0"/>
              </p:cNvCxnSpPr>
              <p:nvPr/>
            </p:nvCxnSpPr>
            <p:spPr bwMode="auto">
              <a:xfrm flipH="1">
                <a:off x="3429000" y="2295245"/>
                <a:ext cx="600355"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3" idx="5"/>
                <a:endCxn id="48" idx="0"/>
              </p:cNvCxnSpPr>
              <p:nvPr/>
            </p:nvCxnSpPr>
            <p:spPr bwMode="auto">
              <a:xfrm>
                <a:off x="4352645" y="2295245"/>
                <a:ext cx="438059" cy="73791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3" idx="6"/>
                <a:endCxn id="50" idx="0"/>
              </p:cNvCxnSpPr>
              <p:nvPr/>
            </p:nvCxnSpPr>
            <p:spPr bwMode="auto">
              <a:xfrm>
                <a:off x="4419600" y="2133600"/>
                <a:ext cx="1828800" cy="89658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Oval 30"/>
            <p:cNvSpPr/>
            <p:nvPr/>
          </p:nvSpPr>
          <p:spPr bwMode="auto">
            <a:xfrm>
              <a:off x="4262539" y="4021354"/>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a:t>
              </a:r>
            </a:p>
          </p:txBody>
        </p:sp>
        <p:sp>
          <p:nvSpPr>
            <p:cNvPr id="32" name="Oval 31"/>
            <p:cNvSpPr/>
            <p:nvPr/>
          </p:nvSpPr>
          <p:spPr bwMode="auto">
            <a:xfrm>
              <a:off x="5454456" y="4021783"/>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35" name="Oval 34"/>
            <p:cNvSpPr/>
            <p:nvPr/>
          </p:nvSpPr>
          <p:spPr bwMode="auto">
            <a:xfrm>
              <a:off x="6633642" y="4021783"/>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cxnSp>
          <p:nvCxnSpPr>
            <p:cNvPr id="4" name="Straight Arrow Connector 3"/>
            <p:cNvCxnSpPr>
              <a:stCxn id="48" idx="3"/>
              <a:endCxn id="31" idx="0"/>
            </p:cNvCxnSpPr>
            <p:nvPr/>
          </p:nvCxnSpPr>
          <p:spPr bwMode="auto">
            <a:xfrm flipH="1">
              <a:off x="4480366" y="3292592"/>
              <a:ext cx="635240" cy="72876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48" idx="4"/>
              <a:endCxn id="32" idx="0"/>
            </p:cNvCxnSpPr>
            <p:nvPr/>
          </p:nvCxnSpPr>
          <p:spPr bwMode="auto">
            <a:xfrm>
              <a:off x="5269633" y="3350419"/>
              <a:ext cx="402649" cy="67136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a:stCxn id="48" idx="5"/>
              <a:endCxn id="35" idx="0"/>
            </p:cNvCxnSpPr>
            <p:nvPr/>
          </p:nvCxnSpPr>
          <p:spPr bwMode="auto">
            <a:xfrm>
              <a:off x="5423660" y="3292592"/>
              <a:ext cx="1427808" cy="72919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35"/>
            <p:cNvSpPr/>
            <p:nvPr/>
          </p:nvSpPr>
          <p:spPr bwMode="auto">
            <a:xfrm>
              <a:off x="3631840"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37" name="Oval 36"/>
            <p:cNvSpPr/>
            <p:nvPr/>
          </p:nvSpPr>
          <p:spPr bwMode="auto">
            <a:xfrm>
              <a:off x="4870768"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cxnSp>
          <p:nvCxnSpPr>
            <p:cNvPr id="6" name="Straight Arrow Connector 5"/>
            <p:cNvCxnSpPr>
              <a:stCxn id="31" idx="3"/>
              <a:endCxn id="36" idx="0"/>
            </p:cNvCxnSpPr>
            <p:nvPr/>
          </p:nvCxnSpPr>
          <p:spPr bwMode="auto">
            <a:xfrm flipH="1">
              <a:off x="3849667" y="4358395"/>
              <a:ext cx="476672" cy="3210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31" idx="5"/>
              <a:endCxn id="37" idx="0"/>
            </p:cNvCxnSpPr>
            <p:nvPr/>
          </p:nvCxnSpPr>
          <p:spPr bwMode="auto">
            <a:xfrm>
              <a:off x="4634393" y="4358395"/>
              <a:ext cx="454201" cy="3210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5" name="Oval 54"/>
          <p:cNvSpPr/>
          <p:nvPr/>
        </p:nvSpPr>
        <p:spPr bwMode="auto">
          <a:xfrm>
            <a:off x="4878058" y="5296139"/>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cxnSp>
        <p:nvCxnSpPr>
          <p:cNvPr id="15" name="Straight Arrow Connector 14"/>
          <p:cNvCxnSpPr>
            <a:stCxn id="37" idx="4"/>
            <a:endCxn id="55" idx="0"/>
          </p:cNvCxnSpPr>
          <p:nvPr/>
        </p:nvCxnSpPr>
        <p:spPr bwMode="auto">
          <a:xfrm>
            <a:off x="5088594" y="5074336"/>
            <a:ext cx="7290" cy="22180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56" name="TextBox 55"/>
              <p:cNvSpPr txBox="1"/>
              <p:nvPr/>
            </p:nvSpPr>
            <p:spPr>
              <a:xfrm>
                <a:off x="1905000" y="6022776"/>
                <a:ext cx="3075897" cy="307777"/>
              </a:xfrm>
              <a:prstGeom prst="rect">
                <a:avLst/>
              </a:prstGeom>
              <a:solidFill>
                <a:schemeClr val="bg1"/>
              </a:solid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a:rPr>
                          </m:ctrlPr>
                        </m:dPr>
                        <m:e>
                          <m:r>
                            <a:rPr lang="en-US" sz="1400" b="0" i="1" dirty="0" smtClean="0">
                              <a:latin typeface="Cambria Math"/>
                            </a:rPr>
                            <m:t>1,4,2,5,3,1</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905000" y="6022776"/>
                <a:ext cx="3075897" cy="307777"/>
              </a:xfrm>
              <a:prstGeom prst="rect">
                <a:avLst/>
              </a:prstGeom>
              <a:blipFill rotWithShape="1">
                <a:blip r:embed="rId17"/>
                <a:stretch>
                  <a:fillRect/>
                </a:stretch>
              </a:blipFill>
            </p:spPr>
            <p:txBody>
              <a:bodyPr/>
              <a:lstStyle/>
              <a:p>
                <a:r>
                  <a:rPr lang="en-US">
                    <a:noFill/>
                  </a:rPr>
                  <a:t> </a:t>
                </a:r>
              </a:p>
            </p:txBody>
          </p:sp>
        </mc:Fallback>
      </mc:AlternateContent>
      <p:sp>
        <p:nvSpPr>
          <p:cNvPr id="57" name="Oval 56"/>
          <p:cNvSpPr/>
          <p:nvPr/>
        </p:nvSpPr>
        <p:spPr bwMode="auto">
          <a:xfrm>
            <a:off x="3631839" y="4679468"/>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58" name="Oval 57"/>
          <p:cNvSpPr/>
          <p:nvPr/>
        </p:nvSpPr>
        <p:spPr bwMode="auto">
          <a:xfrm>
            <a:off x="4873095" y="4679468"/>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p:sp>
        <p:nvSpPr>
          <p:cNvPr id="59" name="Oval 58"/>
          <p:cNvSpPr/>
          <p:nvPr/>
        </p:nvSpPr>
        <p:spPr bwMode="auto">
          <a:xfrm>
            <a:off x="3631840" y="4679468"/>
            <a:ext cx="435653" cy="39486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60" name="Oval 59"/>
          <p:cNvSpPr/>
          <p:nvPr/>
        </p:nvSpPr>
        <p:spPr bwMode="auto">
          <a:xfrm>
            <a:off x="4884801" y="5296139"/>
            <a:ext cx="435653" cy="394868"/>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a:t>
            </a:r>
          </a:p>
        </p:txBody>
      </p:sp>
      <p:sp>
        <p:nvSpPr>
          <p:cNvPr id="61" name="Oval 60"/>
          <p:cNvSpPr/>
          <p:nvPr/>
        </p:nvSpPr>
        <p:spPr bwMode="auto">
          <a:xfrm>
            <a:off x="4867063" y="4679468"/>
            <a:ext cx="435653" cy="394868"/>
          </a:xfrm>
          <a:prstGeom prst="ellipse">
            <a:avLst/>
          </a:prstGeom>
          <a:solidFill>
            <a:schemeClr val="accent5">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a:t>
            </a:r>
          </a:p>
        </p:txBody>
      </p:sp>
      <mc:AlternateContent xmlns:mc="http://schemas.openxmlformats.org/markup-compatibility/2006" xmlns:a14="http://schemas.microsoft.com/office/drawing/2010/main">
        <mc:Choice Requires="a14">
          <p:sp>
            <p:nvSpPr>
              <p:cNvPr id="62" name="TextBox 61"/>
              <p:cNvSpPr txBox="1"/>
              <p:nvPr/>
            </p:nvSpPr>
            <p:spPr>
              <a:xfrm>
                <a:off x="2101333" y="6035165"/>
                <a:ext cx="3075897" cy="307777"/>
              </a:xfrm>
              <a:prstGeom prst="rect">
                <a:avLst/>
              </a:prstGeom>
              <a:solidFill>
                <a:srgbClr val="FF0000"/>
              </a:solid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400" b="0" i="1" dirty="0" smtClean="0">
                          <a:latin typeface="Cambria Math"/>
                        </a:rPr>
                        <m:t>𝐿𝐵</m:t>
                      </m:r>
                      <m:d>
                        <m:dPr>
                          <m:ctrlPr>
                            <a:rPr lang="en-US" sz="1400" b="0" i="1" dirty="0" smtClean="0">
                              <a:latin typeface="Cambria Math"/>
                            </a:rPr>
                          </m:ctrlPr>
                        </m:dPr>
                        <m:e>
                          <m:r>
                            <a:rPr lang="en-US" sz="1400" b="0" i="1" dirty="0" smtClean="0">
                              <a:latin typeface="Cambria Math"/>
                            </a:rPr>
                            <m:t>1,4,2,5,3,1</m:t>
                          </m:r>
                        </m:e>
                      </m:d>
                      <m:r>
                        <a:rPr lang="en-US" sz="1400" i="1" dirty="0" smtClean="0">
                          <a:latin typeface="Cambria Math"/>
                        </a:rPr>
                        <m:t>=</m:t>
                      </m:r>
                      <m:r>
                        <a:rPr lang="en-US" sz="1400" b="0" i="1" dirty="0" smtClean="0">
                          <a:latin typeface="Cambria Math"/>
                        </a:rPr>
                        <m:t>28+0+0=28</m:t>
                      </m:r>
                    </m:oMath>
                  </m:oMathPara>
                </a14:m>
                <a:endParaRPr lang="en-US" sz="1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2101333" y="6035165"/>
                <a:ext cx="3075897" cy="307777"/>
              </a:xfrm>
              <a:prstGeom prst="rect">
                <a:avLst/>
              </a:prstGeom>
              <a:blipFill rotWithShape="1">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455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63" grpId="0"/>
      <p:bldP spid="66" grpId="0"/>
      <p:bldP spid="68" grpId="0"/>
      <p:bldP spid="73" grpId="0"/>
      <p:bldP spid="75" grpId="0"/>
      <p:bldP spid="41" grpId="0"/>
      <p:bldP spid="46" grpId="0"/>
      <p:bldP spid="49" grpId="0"/>
      <p:bldP spid="42" grpId="0"/>
      <p:bldP spid="52" grpId="0"/>
      <p:bldP spid="55" grpId="0" animBg="1"/>
      <p:bldP spid="56" grpId="0" animBg="1"/>
      <p:bldP spid="57" grpId="0" animBg="1"/>
      <p:bldP spid="58" grpId="0" animBg="1"/>
      <p:bldP spid="59" grpId="0" animBg="1"/>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TSP</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64151247"/>
                  </p:ext>
                </p:extLst>
              </p:nvPr>
            </p:nvGraphicFramePr>
            <p:xfrm>
              <a:off x="462150" y="2155375"/>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14:m>
                            <m:oMath xmlns:m="http://schemas.openxmlformats.org/officeDocument/2006/math">
                              <m:r>
                                <a:rPr lang="en-US" sz="1800" i="1" smtClean="0">
                                  <a:effectLst/>
                                  <a:latin typeface="Cambria Math"/>
                                  <a:ea typeface="Cambria Math"/>
                                </a:rPr>
                                <m:t>∞</m:t>
                              </m:r>
                            </m:oMath>
                          </a14:m>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 </a:t>
                          </a:r>
                          <a14:m>
                            <m:oMath xmlns:m="http://schemas.openxmlformats.org/officeDocument/2006/math">
                              <m:r>
                                <a:rPr lang="en-US" sz="1800" i="1" smtClean="0">
                                  <a:effectLst/>
                                  <a:latin typeface="Cambria Math"/>
                                  <a:ea typeface="Cambria Math"/>
                                </a:rPr>
                                <m:t>∞</m:t>
                              </m:r>
                            </m:oMath>
                          </a14:m>
                          <a:endParaRPr lang="en-US" sz="1800" dirty="0">
                            <a:effectLst/>
                            <a:latin typeface="Times New Roman"/>
                            <a:ea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64151247"/>
                  </p:ext>
                </p:extLst>
              </p:nvPr>
            </p:nvGraphicFramePr>
            <p:xfrm>
              <a:off x="462150" y="2155375"/>
              <a:ext cx="2679065" cy="1645920"/>
            </p:xfrm>
            <a:graphic>
              <a:graphicData uri="http://schemas.openxmlformats.org/drawingml/2006/table">
                <a:tbl>
                  <a:tblPr>
                    <a:tableStyleId>{5C22544A-7EE6-4342-B048-85BDC9FD1C3A}</a:tableStyleId>
                  </a:tblPr>
                  <a:tblGrid>
                    <a:gridCol w="428625"/>
                    <a:gridCol w="450215"/>
                    <a:gridCol w="450215"/>
                    <a:gridCol w="449580"/>
                    <a:gridCol w="450215"/>
                    <a:gridCol w="450215"/>
                  </a:tblGrid>
                  <a:tr h="274320">
                    <a:tc>
                      <a:txBody>
                        <a:bodyPr/>
                        <a:lstStyle/>
                        <a:p>
                          <a:pPr marL="0" marR="0" algn="ctr">
                            <a:spcBef>
                              <a:spcPts val="0"/>
                            </a:spcBef>
                            <a:spcAft>
                              <a:spcPts val="0"/>
                            </a:spcAft>
                          </a:pPr>
                          <a:r>
                            <a:rPr lang="en-US" sz="1800" dirty="0">
                              <a:effectLst/>
                            </a:rPr>
                            <a:t>C</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2</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3</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4</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r>
                  <a:tr h="274320">
                    <a:tc>
                      <a:txBody>
                        <a:bodyPr/>
                        <a:lstStyle/>
                        <a:p>
                          <a:pPr marL="0" marR="0" algn="ctr">
                            <a:spcBef>
                              <a:spcPts val="0"/>
                            </a:spcBef>
                            <a:spcAft>
                              <a:spcPts val="0"/>
                            </a:spcAft>
                          </a:pPr>
                          <a:r>
                            <a:rPr lang="en-US" sz="1800" dirty="0">
                              <a:effectLst/>
                            </a:rPr>
                            <a:t>1</a:t>
                          </a:r>
                          <a:endParaRPr lang="en-US" sz="1800" dirty="0">
                            <a:effectLst/>
                            <a:latin typeface="Times New Roman"/>
                            <a:ea typeface="Times New Roman"/>
                          </a:endParaRPr>
                        </a:p>
                      </a:txBody>
                      <a:tcPr marL="68580" marR="68580" marT="0" marB="0">
                        <a:solidFill>
                          <a:srgbClr val="FFC000"/>
                        </a:solidFill>
                      </a:tcPr>
                    </a:tc>
                    <a:tc>
                      <a:txBody>
                        <a:bodyPr/>
                        <a:lstStyle/>
                        <a:p>
                          <a:endParaRPr lang="en-US"/>
                        </a:p>
                      </a:txBody>
                      <a:tcPr marL="68580" marR="68580" marT="0" marB="0">
                        <a:blipFill rotWithShape="1">
                          <a:blip r:embed="rId2"/>
                          <a:stretch>
                            <a:fillRect l="-95946" t="-131111" r="-400000" b="-448889"/>
                          </a:stretch>
                        </a:blipFill>
                      </a:tcPr>
                    </a:tc>
                    <a:tc>
                      <a:txBody>
                        <a:bodyPr/>
                        <a:lstStyle/>
                        <a:p>
                          <a:pPr marL="0" marR="0" algn="ctr">
                            <a:spcBef>
                              <a:spcPts val="0"/>
                            </a:spcBef>
                            <a:spcAft>
                              <a:spcPts val="0"/>
                            </a:spcAft>
                          </a:pPr>
                          <a:r>
                            <a:rPr lang="en-US" sz="1800" dirty="0">
                              <a:effectLst/>
                            </a:rPr>
                            <a:t>25</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40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effectLst/>
                            </a:rPr>
                            <a:t>31</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27</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2</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195946" t="-231111" r="-300000" b="-348889"/>
                          </a:stretch>
                        </a:blipFill>
                      </a:tcPr>
                    </a:tc>
                    <a:tc>
                      <a:txBody>
                        <a:bodyPr/>
                        <a:lstStyle/>
                        <a:p>
                          <a:pPr marL="0" marR="0" algn="ctr">
                            <a:spcBef>
                              <a:spcPts val="0"/>
                            </a:spcBef>
                            <a:spcAft>
                              <a:spcPts val="0"/>
                            </a:spcAft>
                          </a:pPr>
                          <a:r>
                            <a:rPr lang="en-US" sz="1800">
                              <a:effectLst/>
                            </a:rPr>
                            <a:t>17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30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25</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3</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19</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15</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00000" t="-331111" r="-204110" b="-2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a:effectLst/>
                            </a:rPr>
                            <a:t>4</a:t>
                          </a:r>
                          <a:endParaRPr lang="en-US" sz="18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dirty="0">
                              <a:effectLst/>
                            </a:rPr>
                            <a:t>9</a:t>
                          </a:r>
                          <a:endParaRPr lang="en-US" sz="18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50</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24</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394595" t="-431111" r="-101351" b="-148889"/>
                          </a:stretch>
                        </a:blipFill>
                      </a:tcPr>
                    </a:tc>
                    <a:tc>
                      <a:txBody>
                        <a:bodyPr/>
                        <a:lstStyle/>
                        <a:p>
                          <a:pPr marL="0" marR="0" algn="ctr">
                            <a:spcBef>
                              <a:spcPts val="0"/>
                            </a:spcBef>
                            <a:spcAft>
                              <a:spcPts val="0"/>
                            </a:spcAft>
                          </a:pPr>
                          <a:r>
                            <a:rPr lang="en-US" sz="1800" dirty="0">
                              <a:effectLst/>
                            </a:rPr>
                            <a:t>6</a:t>
                          </a:r>
                          <a:endParaRPr lang="en-US" sz="1800" dirty="0">
                            <a:effectLst/>
                            <a:latin typeface="Times New Roman"/>
                            <a:ea typeface="Times New Roman"/>
                          </a:endParaRPr>
                        </a:p>
                      </a:txBody>
                      <a:tcPr marL="68580" marR="68580" marT="0" marB="0"/>
                    </a:tc>
                  </a:tr>
                  <a:tr h="274320">
                    <a:tc>
                      <a:txBody>
                        <a:bodyPr/>
                        <a:lstStyle/>
                        <a:p>
                          <a:pPr marL="0" marR="0" algn="ctr">
                            <a:spcBef>
                              <a:spcPts val="0"/>
                            </a:spcBef>
                            <a:spcAft>
                              <a:spcPts val="0"/>
                            </a:spcAft>
                          </a:pPr>
                          <a:r>
                            <a:rPr lang="en-US" sz="1800" dirty="0">
                              <a:effectLst/>
                            </a:rPr>
                            <a:t>5</a:t>
                          </a:r>
                          <a:endParaRPr lang="en-US" sz="18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1800">
                              <a:effectLst/>
                            </a:rPr>
                            <a:t>22</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8</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7</a:t>
                          </a:r>
                          <a:endParaRPr lang="en-US" sz="1800">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effectLst/>
                            </a:rPr>
                            <a:t>10</a:t>
                          </a:r>
                          <a:endParaRPr lang="en-US" sz="1800">
                            <a:effectLst/>
                            <a:latin typeface="Times New Roman"/>
                            <a:ea typeface="Times New Roman"/>
                          </a:endParaRPr>
                        </a:p>
                      </a:txBody>
                      <a:tcPr marL="68580" marR="68580" marT="0" marB="0"/>
                    </a:tc>
                    <a:tc>
                      <a:txBody>
                        <a:bodyPr/>
                        <a:lstStyle/>
                        <a:p>
                          <a:endParaRPr lang="en-US"/>
                        </a:p>
                      </a:txBody>
                      <a:tcPr marL="68580" marR="68580" marT="0" marB="0">
                        <a:blipFill rotWithShape="1">
                          <a:blip r:embed="rId2"/>
                          <a:stretch>
                            <a:fillRect l="-494595" t="-531111" r="-1351" b="-4888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64980822"/>
                  </p:ext>
                </p:extLst>
              </p:nvPr>
            </p:nvGraphicFramePr>
            <p:xfrm>
              <a:off x="3433950" y="1850575"/>
              <a:ext cx="2590797" cy="1986915"/>
            </p:xfrm>
            <a:graphic>
              <a:graphicData uri="http://schemas.openxmlformats.org/drawingml/2006/table">
                <a:tbl>
                  <a:tblPr>
                    <a:tableStyleId>{5C22544A-7EE6-4342-B048-85BDC9FD1C3A}</a:tableStyleId>
                  </a:tblPr>
                  <a:tblGrid>
                    <a:gridCol w="365222"/>
                    <a:gridCol w="445115"/>
                    <a:gridCol w="445115"/>
                    <a:gridCol w="445115"/>
                    <a:gridCol w="445115"/>
                    <a:gridCol w="445115"/>
                  </a:tblGrid>
                  <a:tr h="239486">
                    <a:tc gridSpan="6">
                      <a:txBody>
                        <a:bodyPr/>
                        <a:lstStyle/>
                        <a:p>
                          <a:pPr algn="ctr" fontAlgn="b"/>
                          <a:r>
                            <a:rPr lang="en-US" sz="1800" u="none" strike="noStrike" dirty="0">
                              <a:effectLst/>
                            </a:rPr>
                            <a:t>Row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9486">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39486">
                    <a:tc>
                      <a:txBody>
                        <a:bodyPr/>
                        <a:lstStyle/>
                        <a:p>
                          <a:pPr algn="ctr" fontAlgn="ctr"/>
                          <a:r>
                            <a:rPr lang="en-US" sz="1800" u="none" strike="noStrike">
                              <a:effectLst/>
                            </a:rPr>
                            <a:t>1</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6</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39486">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39486">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39486">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r>
                  <a:tr h="239486">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64980822"/>
                  </p:ext>
                </p:extLst>
              </p:nvPr>
            </p:nvGraphicFramePr>
            <p:xfrm>
              <a:off x="3433950" y="1850575"/>
              <a:ext cx="2590797" cy="1986915"/>
            </p:xfrm>
            <a:graphic>
              <a:graphicData uri="http://schemas.openxmlformats.org/drawingml/2006/table">
                <a:tbl>
                  <a:tblPr>
                    <a:tableStyleId>{5C22544A-7EE6-4342-B048-85BDC9FD1C3A}</a:tableStyleId>
                  </a:tblPr>
                  <a:tblGrid>
                    <a:gridCol w="365222"/>
                    <a:gridCol w="445115"/>
                    <a:gridCol w="445115"/>
                    <a:gridCol w="445115"/>
                    <a:gridCol w="445115"/>
                    <a:gridCol w="445115"/>
                  </a:tblGrid>
                  <a:tr h="283845">
                    <a:tc gridSpan="6">
                      <a:txBody>
                        <a:bodyPr/>
                        <a:lstStyle/>
                        <a:p>
                          <a:pPr algn="ctr" fontAlgn="b"/>
                          <a:r>
                            <a:rPr lang="en-US" sz="1800" u="none" strike="noStrike" dirty="0">
                              <a:effectLst/>
                            </a:rPr>
                            <a:t>Row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3"/>
                          <a:stretch>
                            <a:fillRect l="-82192" t="-223404" r="-401370" b="-446809"/>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6</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182192" t="-330435" r="-301370" b="-356522"/>
                          </a:stretch>
                        </a:blipFill>
                      </a:tcPr>
                    </a:tc>
                    <a:tc>
                      <a:txBody>
                        <a:bodyPr/>
                        <a:lstStyle/>
                        <a:p>
                          <a:pPr algn="ctr" fontAlgn="b"/>
                          <a:r>
                            <a:rPr lang="en-US" sz="1800" u="none" strike="noStrike" dirty="0">
                              <a:effectLst/>
                            </a:rPr>
                            <a:t>12</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282192" t="-421277" r="-201370" b="-248936"/>
                          </a:stretch>
                        </a:blipFill>
                      </a:tcPr>
                    </a:tc>
                    <a:tc>
                      <a:txBody>
                        <a:bodyPr/>
                        <a:lstStyle/>
                        <a:p>
                          <a:pPr algn="ctr" fontAlgn="b"/>
                          <a:r>
                            <a:rPr lang="en-US" sz="1800" u="none" strike="noStrike" dirty="0">
                              <a:effectLst/>
                            </a:rPr>
                            <a:t>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382192" t="-532609" r="-101370" b="-154348"/>
                          </a:stretch>
                        </a:blipFill>
                      </a:tcPr>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effectLst/>
                            </a:rPr>
                            <a:t>15</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3"/>
                          <a:stretch>
                            <a:fillRect l="-482192" t="-619149" r="-1370" b="-5106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31165867"/>
                  </p:ext>
                </p:extLst>
              </p:nvPr>
            </p:nvGraphicFramePr>
            <p:xfrm>
              <a:off x="6329550" y="1850575"/>
              <a:ext cx="2438402" cy="1986915"/>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190500">
                    <a:tc gridSpan="6">
                      <a:txBody>
                        <a:bodyPr/>
                        <a:lstStyle/>
                        <a:p>
                          <a:pPr algn="ctr" fontAlgn="b"/>
                          <a:r>
                            <a:rPr lang="en-US" sz="1800" u="none" strike="noStrike" dirty="0">
                              <a:effectLst/>
                            </a:rPr>
                            <a:t>Column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31165867"/>
                  </p:ext>
                </p:extLst>
              </p:nvPr>
            </p:nvGraphicFramePr>
            <p:xfrm>
              <a:off x="6329550" y="1850575"/>
              <a:ext cx="2438402" cy="1986915"/>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gridSpan="6">
                      <a:txBody>
                        <a:bodyPr/>
                        <a:lstStyle/>
                        <a:p>
                          <a:pPr algn="ctr" fontAlgn="b"/>
                          <a:r>
                            <a:rPr lang="en-US" sz="1800" u="none" strike="noStrike" dirty="0">
                              <a:effectLst/>
                            </a:rPr>
                            <a:t>Column reduction</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223404" r="-401370" b="-446809"/>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330435" r="-301370" b="-356522"/>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421277" r="-201370" b="-248936"/>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532609" r="-101370" b="-154348"/>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619149" r="-1370" b="-51064"/>
                          </a:stretch>
                        </a:blipFill>
                      </a:tcPr>
                    </a:tc>
                  </a:tr>
                </a:tbl>
              </a:graphicData>
            </a:graphic>
          </p:graphicFrame>
        </mc:Fallback>
      </mc:AlternateContent>
      <mc:AlternateContent xmlns:mc="http://schemas.openxmlformats.org/markup-compatibility/2006" xmlns:a14="http://schemas.microsoft.com/office/drawing/2010/main">
        <mc:Choice Requires="a14">
          <p:sp>
            <p:nvSpPr>
              <p:cNvPr id="59" name="TextBox 58"/>
              <p:cNvSpPr txBox="1"/>
              <p:nvPr/>
            </p:nvSpPr>
            <p:spPr>
              <a:xfrm>
                <a:off x="498764" y="3886200"/>
                <a:ext cx="3810000" cy="1200329"/>
              </a:xfrm>
              <a:prstGeom prst="rect">
                <a:avLst/>
              </a:prstGeom>
              <a:noFill/>
            </p:spPr>
            <p:txBody>
              <a:bodyPr wrap="square" rtlCol="0">
                <a:spAutoFit/>
              </a:bodyPr>
              <a:lstStyle/>
              <a:p>
                <a:pPr algn="l"/>
                <a14:m>
                  <m:oMathPara xmlns:m="http://schemas.openxmlformats.org/officeDocument/2006/math">
                    <m:oMathParaPr>
                      <m:jc m:val="left"/>
                    </m:oMathParaPr>
                    <m:oMath xmlns:m="http://schemas.openxmlformats.org/officeDocument/2006/math">
                      <m:r>
                        <a:rPr lang="en-US" b="0" i="1" dirty="0" smtClean="0">
                          <a:latin typeface="Cambria Math"/>
                        </a:rPr>
                        <m:t>𝑇𝑜𝑡𝑎𝑙</m:t>
                      </m:r>
                      <m:r>
                        <a:rPr lang="en-US" b="0" i="1" dirty="0" smtClean="0">
                          <a:latin typeface="Cambria Math"/>
                        </a:rPr>
                        <m:t> </m:t>
                      </m:r>
                      <m:r>
                        <a:rPr lang="en-US" i="1" dirty="0" smtClean="0">
                          <a:latin typeface="Cambria Math"/>
                        </a:rPr>
                        <m:t>𝑅</m:t>
                      </m:r>
                      <m:r>
                        <a:rPr lang="en-US" b="0" i="1" dirty="0" smtClean="0">
                          <a:latin typeface="Cambria Math"/>
                        </a:rPr>
                        <m:t>𝑒𝑑𝑢𝑐𝑡𝑖𝑜𝑛</m:t>
                      </m:r>
                      <m:r>
                        <a:rPr lang="en-US" b="0" i="1" dirty="0" smtClean="0">
                          <a:latin typeface="Cambria Math"/>
                        </a:rPr>
                        <m:t>=</m:t>
                      </m:r>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𝑅</m:t>
                          </m:r>
                        </m:sub>
                      </m:sSub>
                      <m:r>
                        <a:rPr lang="en-US" b="0" i="1" dirty="0" smtClean="0">
                          <a:latin typeface="Cambria Math"/>
                        </a:rPr>
                        <m:t>+ </m:t>
                      </m:r>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𝐶</m:t>
                          </m:r>
                        </m:sub>
                      </m:sSub>
                    </m:oMath>
                  </m:oMathPara>
                </a14:m>
                <a:endParaRPr lang="en-US" b="0" i="1" dirty="0" smtClean="0">
                  <a:latin typeface="Cambria Math"/>
                </a:endParaRPr>
              </a:p>
              <a:p>
                <a:pPr algn="l"/>
                <a14:m>
                  <m:oMathPara xmlns:m="http://schemas.openxmlformats.org/officeDocument/2006/math">
                    <m:oMathParaPr>
                      <m:jc m:val="left"/>
                    </m:oMathParaPr>
                    <m:oMath xmlns:m="http://schemas.openxmlformats.org/officeDocument/2006/math">
                      <m:sSub>
                        <m:sSubPr>
                          <m:ctrlPr>
                            <a:rPr lang="en-US" i="1" dirty="0" smtClean="0">
                              <a:latin typeface="Cambria Math"/>
                            </a:rPr>
                          </m:ctrlPr>
                        </m:sSubPr>
                        <m:e>
                          <m:r>
                            <a:rPr lang="en-US" b="0" i="1" dirty="0" smtClean="0">
                              <a:latin typeface="Cambria Math"/>
                            </a:rPr>
                            <m:t>𝐶</m:t>
                          </m:r>
                        </m:e>
                        <m:sub>
                          <m:r>
                            <a:rPr lang="en-US" b="0" i="1" dirty="0" smtClean="0">
                              <a:latin typeface="Cambria Math"/>
                            </a:rPr>
                            <m:t>𝑅</m:t>
                          </m:r>
                        </m:sub>
                      </m:sSub>
                      <m:r>
                        <a:rPr lang="en-US" i="1" dirty="0" smtClean="0">
                          <a:latin typeface="Cambria Math"/>
                        </a:rPr>
                        <m:t>=</m:t>
                      </m:r>
                      <m:r>
                        <a:rPr lang="en-US" b="0" i="1" dirty="0" smtClean="0">
                          <a:latin typeface="Cambria Math"/>
                        </a:rPr>
                        <m:t>25</m:t>
                      </m:r>
                      <m:r>
                        <a:rPr lang="en-US" i="1" dirty="0" smtClean="0">
                          <a:latin typeface="Cambria Math"/>
                        </a:rPr>
                        <m:t> +</m:t>
                      </m:r>
                      <m:r>
                        <a:rPr lang="en-US" b="0" i="1" dirty="0" smtClean="0">
                          <a:latin typeface="Cambria Math"/>
                        </a:rPr>
                        <m:t>5</m:t>
                      </m:r>
                      <m:r>
                        <a:rPr lang="en-US" i="1" dirty="0" smtClean="0">
                          <a:latin typeface="Cambria Math"/>
                        </a:rPr>
                        <m:t> +</m:t>
                      </m:r>
                      <m:r>
                        <a:rPr lang="en-US" b="0" i="1" dirty="0" smtClean="0">
                          <a:latin typeface="Cambria Math"/>
                        </a:rPr>
                        <m:t>1</m:t>
                      </m:r>
                      <m:r>
                        <a:rPr lang="en-US" i="1" dirty="0" smtClean="0">
                          <a:latin typeface="Cambria Math"/>
                        </a:rPr>
                        <m:t> +</m:t>
                      </m:r>
                      <m:r>
                        <a:rPr lang="en-US" b="0" i="1" dirty="0" smtClean="0">
                          <a:latin typeface="Cambria Math"/>
                        </a:rPr>
                        <m:t>6</m:t>
                      </m:r>
                      <m:r>
                        <a:rPr lang="en-US" i="1" dirty="0" smtClean="0">
                          <a:latin typeface="Cambria Math"/>
                        </a:rPr>
                        <m:t> +</m:t>
                      </m:r>
                      <m:r>
                        <a:rPr lang="en-US" b="0" i="1" dirty="0" smtClean="0">
                          <a:latin typeface="Cambria Math"/>
                        </a:rPr>
                        <m:t>7=44</m:t>
                      </m:r>
                    </m:oMath>
                  </m:oMathPara>
                </a14:m>
                <a:endParaRPr lang="en-US" b="0" dirty="0" smtClean="0"/>
              </a:p>
              <a:p>
                <a:pPr algn="l"/>
                <a14:m>
                  <m:oMathPara xmlns:m="http://schemas.openxmlformats.org/officeDocument/2006/math">
                    <m:oMathParaPr>
                      <m:jc m:val="left"/>
                    </m:oMathParaPr>
                    <m:oMath xmlns:m="http://schemas.openxmlformats.org/officeDocument/2006/math">
                      <m:sSub>
                        <m:sSubPr>
                          <m:ctrlPr>
                            <a:rPr lang="en-US" i="1" dirty="0">
                              <a:latin typeface="Cambria Math"/>
                            </a:rPr>
                          </m:ctrlPr>
                        </m:sSubPr>
                        <m:e>
                          <m:r>
                            <a:rPr lang="en-US" i="1" dirty="0">
                              <a:latin typeface="Cambria Math"/>
                            </a:rPr>
                            <m:t>𝐶</m:t>
                          </m:r>
                        </m:e>
                        <m:sub>
                          <m:r>
                            <a:rPr lang="en-US" b="0" i="1" dirty="0" smtClean="0">
                              <a:latin typeface="Cambria Math"/>
                            </a:rPr>
                            <m:t>𝐶</m:t>
                          </m:r>
                        </m:sub>
                      </m:sSub>
                      <m:r>
                        <a:rPr lang="en-US" i="1" dirty="0">
                          <a:latin typeface="Cambria Math"/>
                        </a:rPr>
                        <m:t>=</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0</m:t>
                      </m:r>
                      <m:r>
                        <a:rPr lang="en-US" i="1" dirty="0">
                          <a:latin typeface="Cambria Math"/>
                        </a:rPr>
                        <m:t> +</m:t>
                      </m:r>
                      <m:r>
                        <a:rPr lang="en-US" b="0" i="1" dirty="0" smtClean="0">
                          <a:latin typeface="Cambria Math"/>
                        </a:rPr>
                        <m:t>3</m:t>
                      </m:r>
                      <m:r>
                        <a:rPr lang="en-US" i="1" dirty="0">
                          <a:latin typeface="Cambria Math"/>
                        </a:rPr>
                        <m:t> +</m:t>
                      </m:r>
                      <m:r>
                        <a:rPr lang="en-US" b="0" i="1" dirty="0" smtClean="0">
                          <a:latin typeface="Cambria Math"/>
                        </a:rPr>
                        <m:t>0</m:t>
                      </m:r>
                      <m:r>
                        <a:rPr lang="en-US" i="1" dirty="0">
                          <a:latin typeface="Cambria Math"/>
                        </a:rPr>
                        <m:t>=</m:t>
                      </m:r>
                      <m:r>
                        <a:rPr lang="en-US" b="0" i="1" dirty="0" smtClean="0">
                          <a:latin typeface="Cambria Math"/>
                        </a:rPr>
                        <m:t>3</m:t>
                      </m:r>
                    </m:oMath>
                  </m:oMathPara>
                </a14:m>
                <a:endParaRPr lang="en-US" dirty="0" smtClean="0"/>
              </a:p>
              <a:p>
                <a:pPr algn="l"/>
                <a14:m>
                  <m:oMath xmlns:m="http://schemas.openxmlformats.org/officeDocument/2006/math">
                    <m:r>
                      <a:rPr lang="en-US" b="0" i="1" dirty="0" smtClean="0">
                        <a:latin typeface="Cambria Math"/>
                      </a:rPr>
                      <m:t>𝑇</m:t>
                    </m:r>
                    <m:r>
                      <a:rPr lang="en-US" i="1" dirty="0" smtClean="0">
                        <a:latin typeface="Cambria Math"/>
                      </a:rPr>
                      <m:t>𝑅</m:t>
                    </m:r>
                    <m:r>
                      <a:rPr lang="en-US" b="0" i="1" dirty="0" smtClean="0">
                        <a:latin typeface="Cambria Math"/>
                      </a:rPr>
                      <m:t>=47</m:t>
                    </m:r>
                  </m:oMath>
                </a14:m>
                <a:r>
                  <a:rPr lang="en-US" dirty="0" smtClean="0"/>
                  <a:t>  </a:t>
                </a:r>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498764" y="3886200"/>
                <a:ext cx="3810000" cy="1200329"/>
              </a:xfrm>
              <a:prstGeom prst="rect">
                <a:avLst/>
              </a:prstGeom>
              <a:blipFill rotWithShape="1">
                <a:blip r:embed="rId5"/>
                <a:stretch>
                  <a:fillRect/>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933198043"/>
              </p:ext>
            </p:extLst>
          </p:nvPr>
        </p:nvGraphicFramePr>
        <p:xfrm>
          <a:off x="6324600" y="4038600"/>
          <a:ext cx="2438400" cy="1986915"/>
        </p:xfrm>
        <a:graphic>
          <a:graphicData uri="http://schemas.openxmlformats.org/drawingml/2006/table">
            <a:tbl>
              <a:tblPr>
                <a:tableStyleId>{5C22544A-7EE6-4342-B048-85BDC9FD1C3A}</a:tableStyleId>
              </a:tblPr>
              <a:tblGrid>
                <a:gridCol w="406400"/>
                <a:gridCol w="406400"/>
                <a:gridCol w="406400"/>
                <a:gridCol w="406400"/>
                <a:gridCol w="406400"/>
                <a:gridCol w="406400"/>
              </a:tblGrid>
              <a:tr h="190500">
                <a:tc gridSpan="6">
                  <a:txBody>
                    <a:bodyPr/>
                    <a:lstStyle/>
                    <a:p>
                      <a:pPr algn="ctr" fontAlgn="b"/>
                      <a:r>
                        <a:rPr lang="en-US" sz="1800" u="none" strike="noStrike" dirty="0" smtClean="0">
                          <a:effectLst/>
                        </a:rPr>
                        <a:t>Best-Node</a:t>
                      </a:r>
                      <a:endParaRPr lang="en-US" sz="18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3</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15</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3</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12</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2</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r>
            </a:tbl>
          </a:graphicData>
        </a:graphic>
      </p:graphicFrame>
      <p:sp>
        <p:nvSpPr>
          <p:cNvPr id="9" name="TextBox 8"/>
          <p:cNvSpPr txBox="1"/>
          <p:nvPr/>
        </p:nvSpPr>
        <p:spPr>
          <a:xfrm>
            <a:off x="498764" y="5090350"/>
            <a:ext cx="5715000" cy="1200329"/>
          </a:xfrm>
          <a:prstGeom prst="rect">
            <a:avLst/>
          </a:prstGeom>
          <a:noFill/>
        </p:spPr>
        <p:txBody>
          <a:bodyPr wrap="square" rtlCol="0">
            <a:spAutoFit/>
          </a:bodyPr>
          <a:lstStyle/>
          <a:p>
            <a:pPr algn="just"/>
            <a:r>
              <a:rPr lang="en-US" dirty="0" smtClean="0"/>
              <a:t>Find Best Node Table by changing all non zero value from column reduction table to zero and zero value by adding the lowest two value from row and column respectively. Best node is largest value from that table.</a:t>
            </a:r>
            <a:endParaRPr lang="en-US" dirty="0"/>
          </a:p>
        </p:txBody>
      </p:sp>
    </p:spTree>
    <p:extLst>
      <p:ext uri="{BB962C8B-B14F-4D97-AF65-F5344CB8AC3E}">
        <p14:creationId xmlns:p14="http://schemas.microsoft.com/office/powerpoint/2010/main" val="183159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7" name="Group 16"/>
          <p:cNvGrpSpPr/>
          <p:nvPr/>
        </p:nvGrpSpPr>
        <p:grpSpPr>
          <a:xfrm>
            <a:off x="3038548" y="1827555"/>
            <a:ext cx="1965181" cy="1676400"/>
            <a:chOff x="1788512" y="1828800"/>
            <a:chExt cx="1965181" cy="1676400"/>
          </a:xfrm>
        </p:grpSpPr>
        <p:sp>
          <p:nvSpPr>
            <p:cNvPr id="4" name="Oval 3"/>
            <p:cNvSpPr/>
            <p:nvPr/>
          </p:nvSpPr>
          <p:spPr bwMode="auto">
            <a:xfrm>
              <a:off x="2514600" y="1828800"/>
              <a:ext cx="580560" cy="56014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X</a:t>
              </a:r>
              <a:endParaRPr kumimoji="0" lang="en-US" sz="1800" b="0" i="0" u="none" strike="noStrike" cap="none" normalizeH="0" baseline="0" dirty="0" smtClean="0">
                <a:ln>
                  <a:noFill/>
                </a:ln>
                <a:solidFill>
                  <a:schemeClr val="tx1"/>
                </a:solidFill>
                <a:effectLst/>
                <a:latin typeface="Arial" charset="0"/>
              </a:endParaRPr>
            </a:p>
          </p:txBody>
        </p:sp>
        <p:sp>
          <p:nvSpPr>
            <p:cNvPr id="5" name="Oval 4"/>
            <p:cNvSpPr/>
            <p:nvPr/>
          </p:nvSpPr>
          <p:spPr bwMode="auto">
            <a:xfrm>
              <a:off x="1788512" y="2968428"/>
              <a:ext cx="658533"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Y</a:t>
              </a:r>
            </a:p>
          </p:txBody>
        </p:sp>
        <p:sp>
          <p:nvSpPr>
            <p:cNvPr id="6" name="Oval 5"/>
            <p:cNvSpPr/>
            <p:nvPr/>
          </p:nvSpPr>
          <p:spPr bwMode="auto">
            <a:xfrm>
              <a:off x="3086041" y="2968428"/>
              <a:ext cx="647759" cy="53677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Z</a:t>
              </a:r>
            </a:p>
          </p:txBody>
        </p:sp>
        <p:cxnSp>
          <p:nvCxnSpPr>
            <p:cNvPr id="7" name="Straight Arrow Connector 6"/>
            <p:cNvCxnSpPr>
              <a:stCxn id="4" idx="3"/>
              <a:endCxn id="5" idx="0"/>
            </p:cNvCxnSpPr>
            <p:nvPr/>
          </p:nvCxnSpPr>
          <p:spPr bwMode="auto">
            <a:xfrm flipH="1">
              <a:off x="2117779" y="2306915"/>
              <a:ext cx="481842" cy="6615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a:stCxn id="4" idx="5"/>
              <a:endCxn id="6" idx="0"/>
            </p:cNvCxnSpPr>
            <p:nvPr/>
          </p:nvCxnSpPr>
          <p:spPr bwMode="auto">
            <a:xfrm>
              <a:off x="3010139" y="2306915"/>
              <a:ext cx="399782" cy="661513"/>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0" name="TextBox 9"/>
                <p:cNvSpPr txBox="1"/>
                <p:nvPr/>
              </p:nvSpPr>
              <p:spPr>
                <a:xfrm>
                  <a:off x="3095160" y="2389523"/>
                  <a:ext cx="658533"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b="0" i="1" dirty="0" smtClean="0">
                            <a:latin typeface="Cambria Math"/>
                          </a:rPr>
                          <m:t>2,1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095160" y="2389523"/>
                  <a:ext cx="658533"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88512" y="2388946"/>
                  <a:ext cx="658533" cy="369909"/>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acc>
                          <m:accPr>
                            <m:chr m:val="̅"/>
                            <m:ctrlPr>
                              <a:rPr lang="en-US" i="1" dirty="0" smtClean="0">
                                <a:latin typeface="Cambria Math"/>
                              </a:rPr>
                            </m:ctrlPr>
                          </m:accPr>
                          <m:e>
                            <m:r>
                              <a:rPr lang="en-US" b="0" i="1" dirty="0" smtClean="0">
                                <a:latin typeface="Cambria Math"/>
                              </a:rPr>
                              <m:t>2,1</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788512" y="2388946"/>
                  <a:ext cx="658533" cy="369909"/>
                </a:xfrm>
                <a:prstGeom prst="rect">
                  <a:avLst/>
                </a:prstGeom>
                <a:blipFill rotWithShape="1">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9" name="Table 18"/>
              <p:cNvGraphicFramePr>
                <a:graphicFrameLocks noGrp="1"/>
              </p:cNvGraphicFramePr>
              <p:nvPr>
                <p:extLst>
                  <p:ext uri="{D42A27DB-BD31-4B8C-83A1-F6EECF244321}">
                    <p14:modId xmlns:p14="http://schemas.microsoft.com/office/powerpoint/2010/main" val="2777502970"/>
                  </p:ext>
                </p:extLst>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19" name="Table 18"/>
              <p:cNvGraphicFramePr>
                <a:graphicFrameLocks noGrp="1"/>
              </p:cNvGraphicFramePr>
              <p:nvPr>
                <p:extLst>
                  <p:ext uri="{D42A27DB-BD31-4B8C-83A1-F6EECF244321}">
                    <p14:modId xmlns:p14="http://schemas.microsoft.com/office/powerpoint/2010/main" val="2777502970"/>
                  </p:ext>
                </p:extLst>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123913" r="-400000" b="-456522"/>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219149" r="-300000" b="-346809"/>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326087" r="-200000" b="-254348"/>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417021" r="-100000" b="-1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528261" b="-5217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21" name="Table 20"/>
              <p:cNvGraphicFramePr>
                <a:graphicFrameLocks noGrp="1"/>
              </p:cNvGraphicFramePr>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4"/>
                          <a:stretch>
                            <a:fillRect l="-47945" t="-123913" r="-400000" b="-456522"/>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147945" t="-219149" r="-300000" b="-346809"/>
                          </a:stretch>
                        </a:blipFill>
                      </a:tcPr>
                    </a:tc>
                    <a:tc>
                      <a:txBody>
                        <a:bodyPr/>
                        <a:lstStyle/>
                        <a:p>
                          <a:pPr algn="ctr" fontAlgn="b"/>
                          <a:r>
                            <a:rPr lang="en-US" sz="1800" u="none" strike="noStrike">
                              <a:effectLst/>
                            </a:rPr>
                            <a:t>12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20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14</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247945" t="-326087" r="-200000" b="-254348"/>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18</a:t>
                          </a:r>
                          <a:endParaRPr lang="en-US" sz="18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347945" t="-417021" r="-100000" b="-148936"/>
                          </a:stretch>
                        </a:blipFill>
                      </a:tcPr>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effectLst/>
                            </a:rPr>
                            <a:t>15</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solidFill>
                                <a:srgbClr val="FF0000"/>
                              </a:solidFill>
                              <a:effectLst/>
                            </a:rPr>
                            <a:t>0</a:t>
                          </a:r>
                          <a:endParaRPr lang="en-US" sz="1800" b="0" i="0" u="none" strike="noStrike">
                            <a:solidFill>
                              <a:srgbClr val="FF0000"/>
                            </a:solidFill>
                            <a:effectLst/>
                            <a:latin typeface="Calibri"/>
                          </a:endParaRPr>
                        </a:p>
                      </a:txBody>
                      <a:tcPr marL="9525" marR="9525" marT="9525" marB="0" anchor="b"/>
                    </a:tc>
                    <a:tc>
                      <a:txBody>
                        <a:bodyPr/>
                        <a:lstStyle/>
                        <a:p>
                          <a:pPr algn="ctr" fontAlgn="b"/>
                          <a:r>
                            <a:rPr lang="en-US" sz="1800" u="none" strike="noStrike" dirty="0">
                              <a:solidFill>
                                <a:srgbClr val="FF0000"/>
                              </a:solidFill>
                              <a:effectLst/>
                            </a:rPr>
                            <a:t>0</a:t>
                          </a:r>
                          <a:endParaRPr lang="en-US" sz="1800" b="0" i="0" u="none" strike="noStrike" dirty="0">
                            <a:solidFill>
                              <a:srgbClr val="FF0000"/>
                            </a:solidFill>
                            <a:effectLst/>
                            <a:latin typeface="Calibri"/>
                          </a:endParaRPr>
                        </a:p>
                      </a:txBody>
                      <a:tcPr marL="9525" marR="9525" marT="9525" marB="0" anchor="b"/>
                    </a:tc>
                    <a:tc>
                      <a:txBody>
                        <a:bodyPr/>
                        <a:lstStyle/>
                        <a:p>
                          <a:endParaRPr lang="en-US"/>
                        </a:p>
                      </a:txBody>
                      <a:tcPr marL="9525" marR="9525" marT="9525" marB="0" anchor="b">
                        <a:blipFill rotWithShape="1">
                          <a:blip r:embed="rId4"/>
                          <a:stretch>
                            <a:fillRect l="-447945" t="-528261" b="-5217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2" name="Table 21"/>
              <p:cNvGraphicFramePr>
                <a:graphicFrameLocks noGrp="1"/>
              </p:cNvGraphicFramePr>
              <p:nvPr>
                <p:extLst>
                  <p:ext uri="{D42A27DB-BD31-4B8C-83A1-F6EECF244321}">
                    <p14:modId xmlns:p14="http://schemas.microsoft.com/office/powerpoint/2010/main" val="1639868600"/>
                  </p:ext>
                </p:extLst>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r>
                </a:tbl>
              </a:graphicData>
            </a:graphic>
          </p:graphicFrame>
        </mc:Choice>
        <mc:Fallback xmlns="">
          <p:graphicFrame>
            <p:nvGraphicFramePr>
              <p:cNvPr id="22" name="Table 21"/>
              <p:cNvGraphicFramePr>
                <a:graphicFrameLocks noGrp="1"/>
              </p:cNvGraphicFramePr>
              <p:nvPr>
                <p:extLst>
                  <p:ext uri="{D42A27DB-BD31-4B8C-83A1-F6EECF244321}">
                    <p14:modId xmlns:p14="http://schemas.microsoft.com/office/powerpoint/2010/main" val="1639868600"/>
                  </p:ext>
                </p:extLst>
              </p:nvPr>
            </p:nvGraphicFramePr>
            <p:xfrm>
              <a:off x="304800" y="1752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5"/>
                          <a:stretch>
                            <a:fillRect l="-47945" t="-123913" r="-400000" b="-456522"/>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147945" t="-219149" r="-300000" b="-346809"/>
                          </a:stretch>
                        </a:blipFill>
                      </a:tcPr>
                    </a:tc>
                    <a:tc>
                      <a:txBody>
                        <a:bodyPr/>
                        <a:lstStyle/>
                        <a:p>
                          <a:pPr algn="ctr" fontAlgn="b"/>
                          <a:r>
                            <a:rPr lang="en-US" sz="1800" u="none" strike="noStrike">
                              <a:solidFill>
                                <a:schemeClr val="tx1"/>
                              </a:solidFill>
                              <a:effectLst/>
                            </a:rPr>
                            <a:t>12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20</a:t>
                          </a:r>
                          <a:endParaRPr lang="en-US" sz="1800" b="0" i="0" u="none" strike="noStrike">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247945" t="-326087" r="-200000" b="-254348"/>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347945" t="-417021" r="-100000" b="-148936"/>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5"/>
                          <a:stretch>
                            <a:fillRect l="-447945" t="-528261" b="-5217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3924177176"/>
                  </p:ext>
                </p:extLst>
              </p:nvPr>
            </p:nvGraphicFramePr>
            <p:xfrm>
              <a:off x="304800" y="3657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0002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0002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r>
                  <a:tr h="20002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r>
                  <a:tr h="20002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0002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0002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3924177176"/>
                  </p:ext>
                </p:extLst>
              </p:nvPr>
            </p:nvGraphicFramePr>
            <p:xfrm>
              <a:off x="304800" y="3657600"/>
              <a:ext cx="2438402" cy="1703070"/>
            </p:xfrm>
            <a:graphic>
              <a:graphicData uri="http://schemas.openxmlformats.org/drawingml/2006/table">
                <a:tbl>
                  <a:tblPr>
                    <a:tableStyleId>{5C22544A-7EE6-4342-B048-85BDC9FD1C3A}</a:tableStyleId>
                  </a:tblPr>
                  <a:tblGrid>
                    <a:gridCol w="213027"/>
                    <a:gridCol w="445075"/>
                    <a:gridCol w="445075"/>
                    <a:gridCol w="445075"/>
                    <a:gridCol w="445075"/>
                    <a:gridCol w="445075"/>
                  </a:tblGrid>
                  <a:tr h="283845">
                    <a:tc>
                      <a:txBody>
                        <a:bodyPr/>
                        <a:lstStyle/>
                        <a:p>
                          <a:pPr algn="ctr" fontAlgn="ctr"/>
                          <a:r>
                            <a:rPr lang="en-US" sz="1800" u="none" strike="noStrike" dirty="0">
                              <a:effectLst/>
                            </a:rPr>
                            <a:t>C</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a:effectLst/>
                            </a:rPr>
                            <a:t>1</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123913" r="-400000" b="-458696"/>
                          </a:stretch>
                        </a:blipFill>
                      </a:tcPr>
                    </a:tc>
                    <a:tc>
                      <a:txBody>
                        <a:bodyPr/>
                        <a:lstStyle/>
                        <a:p>
                          <a:endParaRPr lang="en-US"/>
                        </a:p>
                      </a:txBody>
                      <a:tcPr marL="9525" marR="9525" marT="9525" marB="0" anchor="b">
                        <a:blipFill rotWithShape="1">
                          <a:blip r:embed="rId6"/>
                          <a:stretch>
                            <a:fillRect l="-147945" t="-123913" r="-300000" b="-458696"/>
                          </a:stretch>
                        </a:blipFill>
                      </a:tcPr>
                    </a:tc>
                    <a:tc>
                      <a:txBody>
                        <a:bodyPr/>
                        <a:lstStyle/>
                        <a:p>
                          <a:pPr algn="ctr" fontAlgn="b"/>
                          <a:r>
                            <a:rPr lang="en-US" sz="1800" u="none" strike="noStrike">
                              <a:solidFill>
                                <a:schemeClr val="tx1"/>
                              </a:solidFill>
                              <a:effectLst/>
                            </a:rPr>
                            <a:t>15</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3</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219149" r="-400000" b="-348936"/>
                          </a:stretch>
                        </a:blipFill>
                      </a:tcPr>
                    </a:tc>
                    <a:tc>
                      <a:txBody>
                        <a:bodyPr/>
                        <a:lstStyle/>
                        <a:p>
                          <a:endParaRPr lang="en-US"/>
                        </a:p>
                      </a:txBody>
                      <a:tcPr marL="9525" marR="9525" marT="9525" marB="0" anchor="b">
                        <a:blipFill rotWithShape="1">
                          <a:blip r:embed="rId6"/>
                          <a:stretch>
                            <a:fillRect l="-147945" t="-219149" r="-300000" b="-348936"/>
                          </a:stretch>
                        </a:blipFill>
                      </a:tcPr>
                    </a:tc>
                    <a:tc>
                      <a:txBody>
                        <a:bodyPr/>
                        <a:lstStyle/>
                        <a:p>
                          <a:endParaRPr lang="en-US"/>
                        </a:p>
                      </a:txBody>
                      <a:tcPr marL="9525" marR="9525" marT="9525" marB="0" anchor="b">
                        <a:blipFill rotWithShape="1">
                          <a:blip r:embed="rId6"/>
                          <a:stretch>
                            <a:fillRect l="-247945" t="-219149" r="-200000" b="-348936"/>
                          </a:stretch>
                        </a:blipFill>
                      </a:tcPr>
                    </a:tc>
                    <a:tc>
                      <a:txBody>
                        <a:bodyPr/>
                        <a:lstStyle/>
                        <a:p>
                          <a:endParaRPr lang="en-US"/>
                        </a:p>
                      </a:txBody>
                      <a:tcPr marL="9525" marR="9525" marT="9525" marB="0" anchor="b">
                        <a:blipFill rotWithShape="1">
                          <a:blip r:embed="rId6"/>
                          <a:stretch>
                            <a:fillRect l="-347945" t="-219149" r="-100000" b="-348936"/>
                          </a:stretch>
                        </a:blipFill>
                      </a:tcPr>
                    </a:tc>
                    <a:tc>
                      <a:txBody>
                        <a:bodyPr/>
                        <a:lstStyle/>
                        <a:p>
                          <a:endParaRPr lang="en-US"/>
                        </a:p>
                      </a:txBody>
                      <a:tcPr marL="9525" marR="9525" marT="9525" marB="0" anchor="b">
                        <a:blipFill rotWithShape="1">
                          <a:blip r:embed="rId6"/>
                          <a:stretch>
                            <a:fillRect l="-447945" t="-219149" b="-348936"/>
                          </a:stretch>
                        </a:blipFill>
                      </a:tcPr>
                    </a:tc>
                  </a:tr>
                  <a:tr h="283845">
                    <a:tc>
                      <a:txBody>
                        <a:bodyPr/>
                        <a:lstStyle/>
                        <a:p>
                          <a:pPr algn="ctr" fontAlgn="ctr"/>
                          <a:r>
                            <a:rPr lang="en-US" sz="1800" u="none" strike="noStrike">
                              <a:effectLst/>
                            </a:rPr>
                            <a:t>3</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326087" r="-400000" b="-256522"/>
                          </a:stretch>
                        </a:blipFill>
                      </a:tcPr>
                    </a:tc>
                    <a:tc>
                      <a:txBody>
                        <a:bodyPr/>
                        <a:lstStyle/>
                        <a:p>
                          <a:pPr algn="ctr" fontAlgn="b"/>
                          <a:r>
                            <a:rPr lang="en-US" sz="1800" u="none" strike="noStrike">
                              <a:solidFill>
                                <a:schemeClr val="tx1"/>
                              </a:solidFill>
                              <a:effectLst/>
                            </a:rPr>
                            <a:t>14</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247945" t="-326087" r="-200000" b="-256522"/>
                          </a:stretch>
                        </a:blipFill>
                      </a:tcPr>
                    </a:tc>
                    <a:tc>
                      <a:txBody>
                        <a:bodyPr/>
                        <a:lstStyle/>
                        <a:p>
                          <a:pPr algn="ctr" fontAlgn="b"/>
                          <a:r>
                            <a:rPr lang="en-US" sz="1800" u="none" strike="noStrike">
                              <a:solidFill>
                                <a:schemeClr val="tx1"/>
                              </a:solidFill>
                              <a:effectLst/>
                            </a:rPr>
                            <a:t>2</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0"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417021" r="-400000" b="-151064"/>
                          </a:stretch>
                        </a:blipFill>
                      </a:tcPr>
                    </a:tc>
                    <a:tc>
                      <a:txBody>
                        <a:bodyPr/>
                        <a:lstStyle/>
                        <a:p>
                          <a:pPr algn="ctr" fontAlgn="b"/>
                          <a:r>
                            <a:rPr lang="en-US" sz="1800" u="none" strike="noStrike">
                              <a:solidFill>
                                <a:schemeClr val="tx1"/>
                              </a:solidFill>
                              <a:effectLst/>
                            </a:rPr>
                            <a:t>44</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18</a:t>
                          </a:r>
                          <a:endParaRPr lang="en-US" sz="1800" b="0" i="0" u="none" strike="noStrike">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347945" t="-417021" r="-100000" b="-151064"/>
                          </a:stretch>
                        </a:blipFill>
                      </a:tcPr>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0"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6"/>
                          <a:stretch>
                            <a:fillRect l="-47945" t="-528261" r="-400000" b="-54348"/>
                          </a:stretch>
                        </a:blipFill>
                      </a:tcPr>
                    </a:tc>
                    <a:tc>
                      <a:txBody>
                        <a:bodyPr/>
                        <a:lstStyle/>
                        <a:p>
                          <a:pPr algn="ctr" fontAlgn="b"/>
                          <a:r>
                            <a:rPr lang="en-US" sz="1800" u="none" strike="noStrike">
                              <a:solidFill>
                                <a:schemeClr val="tx1"/>
                              </a:solidFill>
                              <a:effectLst/>
                            </a:rPr>
                            <a:t>1</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a:solidFill>
                                <a:schemeClr val="tx1"/>
                              </a:solidFill>
                              <a:effectLst/>
                            </a:rPr>
                            <a:t>0</a:t>
                          </a:r>
                          <a:endParaRPr lang="en-US" sz="1800" b="0" i="0" u="none" strike="noStrike">
                            <a:solidFill>
                              <a:schemeClr val="tx1"/>
                            </a:solidFill>
                            <a:effectLst/>
                            <a:latin typeface="Calibri"/>
                          </a:endParaRPr>
                        </a:p>
                      </a:txBody>
                      <a:tcPr marL="9525" marR="9525" marT="9525" marB="0" anchor="b"/>
                    </a:tc>
                    <a:tc>
                      <a:txBody>
                        <a:bodyPr/>
                        <a:lstStyle/>
                        <a:p>
                          <a:pPr algn="ctr" fontAlgn="b"/>
                          <a:r>
                            <a:rPr lang="en-US" sz="1800" u="none" strike="noStrike" dirty="0">
                              <a:solidFill>
                                <a:schemeClr val="tx1"/>
                              </a:solidFill>
                              <a:effectLst/>
                            </a:rPr>
                            <a:t>0</a:t>
                          </a:r>
                          <a:endParaRPr lang="en-US" sz="1800" b="0" i="0" u="none" strike="noStrike" dirty="0">
                            <a:solidFill>
                              <a:schemeClr val="tx1"/>
                            </a:solidFill>
                            <a:effectLst/>
                            <a:latin typeface="Calibri"/>
                          </a:endParaRPr>
                        </a:p>
                      </a:txBody>
                      <a:tcPr marL="9525" marR="9525" marT="9525" marB="0" anchor="b"/>
                    </a:tc>
                    <a:tc>
                      <a:txBody>
                        <a:bodyPr/>
                        <a:lstStyle/>
                        <a:p>
                          <a:endParaRPr lang="en-US"/>
                        </a:p>
                      </a:txBody>
                      <a:tcPr marL="9525" marR="9525" marT="9525" marB="0" anchor="b">
                        <a:blipFill rotWithShape="1">
                          <a:blip r:embed="rId6"/>
                          <a:stretch>
                            <a:fillRect l="-447945" t="-528261" b="-5434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3359660226"/>
                  </p:ext>
                </p:extLst>
              </p:nvPr>
            </p:nvGraphicFramePr>
            <p:xfrm>
              <a:off x="2857429"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279400">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3359660226"/>
                  </p:ext>
                </p:extLst>
              </p:nvPr>
            </p:nvGraphicFramePr>
            <p:xfrm>
              <a:off x="2857429"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123913" r="-400000" b="-458696"/>
                          </a:stretch>
                        </a:blipFill>
                      </a:tcPr>
                    </a:tc>
                    <a:tc>
                      <a:txBody>
                        <a:bodyPr/>
                        <a:lstStyle/>
                        <a:p>
                          <a:endParaRPr lang="en-US"/>
                        </a:p>
                      </a:txBody>
                      <a:tcPr marL="9525" marR="9525" marT="9525" marB="0" anchor="b">
                        <a:blipFill rotWithShape="1">
                          <a:blip r:embed="rId7"/>
                          <a:stretch>
                            <a:fillRect l="-183333" t="-123913" r="-300000" b="-458696"/>
                          </a:stretch>
                        </a:blipFill>
                      </a:tcPr>
                    </a:tc>
                    <a:tc>
                      <a:txBody>
                        <a:bodyPr/>
                        <a:lstStyle/>
                        <a:p>
                          <a:pPr algn="ctr" fontAlgn="b"/>
                          <a:r>
                            <a:rPr lang="en-US" sz="1800" u="none" strike="noStrike">
                              <a:effectLst/>
                            </a:rPr>
                            <a:t>13</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219149" r="-400000" b="-348936"/>
                          </a:stretch>
                        </a:blipFill>
                      </a:tcPr>
                    </a:tc>
                    <a:tc>
                      <a:txBody>
                        <a:bodyPr/>
                        <a:lstStyle/>
                        <a:p>
                          <a:endParaRPr lang="en-US"/>
                        </a:p>
                      </a:txBody>
                      <a:tcPr marL="9525" marR="9525" marT="9525" marB="0" anchor="b">
                        <a:blipFill rotWithShape="1">
                          <a:blip r:embed="rId7"/>
                          <a:stretch>
                            <a:fillRect l="-183333" t="-219149" r="-300000" b="-348936"/>
                          </a:stretch>
                        </a:blipFill>
                      </a:tcPr>
                    </a:tc>
                    <a:tc>
                      <a:txBody>
                        <a:bodyPr/>
                        <a:lstStyle/>
                        <a:p>
                          <a:endParaRPr lang="en-US"/>
                        </a:p>
                      </a:txBody>
                      <a:tcPr marL="9525" marR="9525" marT="9525" marB="0" anchor="b">
                        <a:blipFill rotWithShape="1">
                          <a:blip r:embed="rId7"/>
                          <a:stretch>
                            <a:fillRect l="-283333" t="-219149" r="-200000" b="-348936"/>
                          </a:stretch>
                        </a:blipFill>
                      </a:tcPr>
                    </a:tc>
                    <a:tc>
                      <a:txBody>
                        <a:bodyPr/>
                        <a:lstStyle/>
                        <a:p>
                          <a:endParaRPr lang="en-US"/>
                        </a:p>
                      </a:txBody>
                      <a:tcPr marL="9525" marR="9525" marT="9525" marB="0" anchor="b">
                        <a:blipFill rotWithShape="1">
                          <a:blip r:embed="rId7"/>
                          <a:stretch>
                            <a:fillRect l="-383333" t="-219149" r="-100000" b="-348936"/>
                          </a:stretch>
                        </a:blipFill>
                      </a:tcPr>
                    </a:tc>
                    <a:tc>
                      <a:txBody>
                        <a:bodyPr/>
                        <a:lstStyle/>
                        <a:p>
                          <a:endParaRPr lang="en-US"/>
                        </a:p>
                      </a:txBody>
                      <a:tcPr marL="9525" marR="9525" marT="9525" marB="0" anchor="b">
                        <a:blipFill rotWithShape="1">
                          <a:blip r:embed="rId7"/>
                          <a:stretch>
                            <a:fillRect l="-483333" t="-219149" b="-348936"/>
                          </a:stretch>
                        </a:blipFill>
                      </a:tcPr>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326087" r="-400000" b="-256522"/>
                          </a:stretch>
                        </a:blipFill>
                      </a:tcPr>
                    </a:tc>
                    <a:tc>
                      <a:txBody>
                        <a:bodyPr/>
                        <a:lstStyle/>
                        <a:p>
                          <a:pPr algn="ctr" fontAlgn="b"/>
                          <a:r>
                            <a:rPr lang="en-US" sz="1800" u="none" strike="noStrike" dirty="0">
                              <a:effectLst/>
                            </a:rPr>
                            <a:t>14</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283333" t="-326087" r="-200000"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417021" r="-400000" b="-151064"/>
                          </a:stretch>
                        </a:blipFill>
                      </a:tcPr>
                    </a:tc>
                    <a:tc>
                      <a:txBody>
                        <a:bodyPr/>
                        <a:lstStyle/>
                        <a:p>
                          <a:pPr algn="ctr" fontAlgn="b"/>
                          <a:r>
                            <a:rPr lang="en-US" sz="1800" u="none" strike="noStrike">
                              <a:effectLst/>
                            </a:rPr>
                            <a:t>44</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383333" t="-417021" r="-100000"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7"/>
                          <a:stretch>
                            <a:fillRect l="-83333" t="-528261" r="-400000" b="-54348"/>
                          </a:stretch>
                        </a:blipFill>
                      </a:tcPr>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7"/>
                          <a:stretch>
                            <a:fillRect l="-483333" t="-528261" b="-54348"/>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25" name="Table 24"/>
              <p:cNvGraphicFramePr>
                <a:graphicFrameLocks noGrp="1"/>
              </p:cNvGraphicFramePr>
              <p:nvPr>
                <p:extLst>
                  <p:ext uri="{D42A27DB-BD31-4B8C-83A1-F6EECF244321}">
                    <p14:modId xmlns:p14="http://schemas.microsoft.com/office/powerpoint/2010/main" val="2025912610"/>
                  </p:ext>
                </p:extLst>
              </p:nvPr>
            </p:nvGraphicFramePr>
            <p:xfrm>
              <a:off x="5562600"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552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79400">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79400">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solidFill>
                                      <a:schemeClr val="tx1"/>
                                    </a:solidFill>
                                    <a:effectLst/>
                                    <a:latin typeface="Cambria Math"/>
                                    <a:ea typeface="Cambria Math"/>
                                  </a:rPr>
                                  <m:t>∞</m:t>
                                </m:r>
                              </m:oMath>
                            </m:oMathPara>
                          </a14:m>
                          <a:endParaRPr lang="en-US" sz="1800" b="0" i="0" u="none" strike="noStrike" dirty="0">
                            <a:solidFill>
                              <a:schemeClr val="tx1"/>
                            </a:solidFill>
                            <a:effectLst/>
                            <a:latin typeface="Calibri"/>
                          </a:endParaRPr>
                        </a:p>
                      </a:txBody>
                      <a:tcPr marL="9525" marR="9525" marT="9525" marB="0" anchor="b"/>
                    </a:tc>
                  </a:tr>
                  <a:tr h="279400">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79400">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79400">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14:m>
                            <m:oMathPara xmlns:m="http://schemas.openxmlformats.org/officeDocument/2006/math">
                              <m:oMathParaPr>
                                <m:jc m:val="centerGroup"/>
                              </m:oMathParaPr>
                              <m:oMath xmlns:m="http://schemas.openxmlformats.org/officeDocument/2006/math">
                                <m:r>
                                  <a:rPr lang="en-US" sz="1800" i="1" u="none" strike="noStrike" dirty="0" smtClean="0">
                                    <a:effectLst/>
                                    <a:latin typeface="Cambria Math"/>
                                    <a:ea typeface="Cambria Math"/>
                                  </a:rPr>
                                  <m:t>∞</m:t>
                                </m:r>
                              </m:oMath>
                            </m:oMathPara>
                          </a14:m>
                          <a:endParaRPr lang="en-US" sz="1800" b="0" i="0" u="none" strike="noStrike" dirty="0">
                            <a:solidFill>
                              <a:srgbClr val="000000"/>
                            </a:solidFill>
                            <a:effectLst/>
                            <a:latin typeface="Calibri"/>
                          </a:endParaRPr>
                        </a:p>
                      </a:txBody>
                      <a:tcPr marL="9525" marR="9525" marT="9525" marB="0" anchor="b"/>
                    </a:tc>
                  </a:tr>
                </a:tbl>
              </a:graphicData>
            </a:graphic>
          </p:graphicFrame>
        </mc:Choice>
        <mc:Fallback>
          <p:graphicFrame>
            <p:nvGraphicFramePr>
              <p:cNvPr id="25" name="Table 24"/>
              <p:cNvGraphicFramePr>
                <a:graphicFrameLocks noGrp="1"/>
              </p:cNvGraphicFramePr>
              <p:nvPr>
                <p:extLst>
                  <p:ext uri="{D42A27DB-BD31-4B8C-83A1-F6EECF244321}">
                    <p14:modId xmlns:p14="http://schemas.microsoft.com/office/powerpoint/2010/main" val="2025912610"/>
                  </p:ext>
                </p:extLst>
              </p:nvPr>
            </p:nvGraphicFramePr>
            <p:xfrm>
              <a:off x="5562600" y="3657600"/>
              <a:ext cx="2552772" cy="1703070"/>
            </p:xfrm>
            <a:graphic>
              <a:graphicData uri="http://schemas.openxmlformats.org/drawingml/2006/table">
                <a:tbl>
                  <a:tblPr>
                    <a:tableStyleId>{5C22544A-7EE6-4342-B048-85BDC9FD1C3A}</a:tableStyleId>
                  </a:tblPr>
                  <a:tblGrid>
                    <a:gridCol w="359862"/>
                    <a:gridCol w="438582"/>
                    <a:gridCol w="438582"/>
                    <a:gridCol w="438582"/>
                    <a:gridCol w="438582"/>
                    <a:gridCol w="438582"/>
                  </a:tblGrid>
                  <a:tr h="283845">
                    <a:tc>
                      <a:txBody>
                        <a:bodyPr/>
                        <a:lstStyle/>
                        <a:p>
                          <a:pPr algn="ctr" fontAlgn="ctr"/>
                          <a:r>
                            <a:rPr lang="en-US" sz="1800" u="none" strike="noStrike" dirty="0">
                              <a:effectLst/>
                            </a:rPr>
                            <a:t>C</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2</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3</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4</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r>
                  <a:tr h="283845">
                    <a:tc>
                      <a:txBody>
                        <a:bodyPr/>
                        <a:lstStyle/>
                        <a:p>
                          <a:pPr algn="ctr" fontAlgn="ctr"/>
                          <a:r>
                            <a:rPr lang="en-US" sz="1800" u="none" strike="noStrike" dirty="0">
                              <a:effectLst/>
                            </a:rPr>
                            <a:t>1</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123913" r="-400000" b="-458696"/>
                          </a:stretch>
                        </a:blipFill>
                      </a:tcPr>
                    </a:tc>
                    <a:tc>
                      <a:txBody>
                        <a:bodyPr/>
                        <a:lstStyle/>
                        <a:p>
                          <a:endParaRPr lang="en-US"/>
                        </a:p>
                      </a:txBody>
                      <a:tcPr marL="9525" marR="9525" marT="9525" marB="0" anchor="b">
                        <a:blipFill rotWithShape="1">
                          <a:blip r:embed="rId8"/>
                          <a:stretch>
                            <a:fillRect l="-183333" t="-123913" r="-300000" b="-458696"/>
                          </a:stretch>
                        </a:blipFill>
                      </a:tcPr>
                    </a:tc>
                    <a:tc>
                      <a:txBody>
                        <a:bodyPr/>
                        <a:lstStyle/>
                        <a:p>
                          <a:pPr algn="ctr" fontAlgn="b"/>
                          <a:r>
                            <a:rPr lang="en-US" sz="1800" u="none" strike="noStrike" dirty="0">
                              <a:effectLst/>
                            </a:rPr>
                            <a:t>13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2</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219149" r="-400000" b="-348936"/>
                          </a:stretch>
                        </a:blipFill>
                      </a:tcPr>
                    </a:tc>
                    <a:tc>
                      <a:txBody>
                        <a:bodyPr/>
                        <a:lstStyle/>
                        <a:p>
                          <a:endParaRPr lang="en-US"/>
                        </a:p>
                      </a:txBody>
                      <a:tcPr marL="9525" marR="9525" marT="9525" marB="0" anchor="b">
                        <a:blipFill rotWithShape="1">
                          <a:blip r:embed="rId8"/>
                          <a:stretch>
                            <a:fillRect l="-183333" t="-219149" r="-300000" b="-348936"/>
                          </a:stretch>
                        </a:blipFill>
                      </a:tcPr>
                    </a:tc>
                    <a:tc>
                      <a:txBody>
                        <a:bodyPr/>
                        <a:lstStyle/>
                        <a:p>
                          <a:endParaRPr lang="en-US"/>
                        </a:p>
                      </a:txBody>
                      <a:tcPr marL="9525" marR="9525" marT="9525" marB="0" anchor="b">
                        <a:blipFill rotWithShape="1">
                          <a:blip r:embed="rId8"/>
                          <a:stretch>
                            <a:fillRect l="-287324" t="-219149" r="-204225" b="-348936"/>
                          </a:stretch>
                        </a:blipFill>
                      </a:tcPr>
                    </a:tc>
                    <a:tc>
                      <a:txBody>
                        <a:bodyPr/>
                        <a:lstStyle/>
                        <a:p>
                          <a:endParaRPr lang="en-US"/>
                        </a:p>
                      </a:txBody>
                      <a:tcPr marL="9525" marR="9525" marT="9525" marB="0" anchor="b">
                        <a:blipFill rotWithShape="1">
                          <a:blip r:embed="rId8"/>
                          <a:stretch>
                            <a:fillRect l="-381944" t="-219149" r="-101389" b="-348936"/>
                          </a:stretch>
                        </a:blipFill>
                      </a:tcPr>
                    </a:tc>
                    <a:tc>
                      <a:txBody>
                        <a:bodyPr/>
                        <a:lstStyle/>
                        <a:p>
                          <a:endParaRPr lang="en-US"/>
                        </a:p>
                      </a:txBody>
                      <a:tcPr marL="9525" marR="9525" marT="9525" marB="0" anchor="b">
                        <a:blipFill rotWithShape="1">
                          <a:blip r:embed="rId8"/>
                          <a:stretch>
                            <a:fillRect l="-481944" t="-219149" r="-1389" b="-348936"/>
                          </a:stretch>
                        </a:blipFill>
                      </a:tcPr>
                    </a:tc>
                  </a:tr>
                  <a:tr h="283845">
                    <a:tc>
                      <a:txBody>
                        <a:bodyPr/>
                        <a:lstStyle/>
                        <a:p>
                          <a:pPr algn="ctr" fontAlgn="ctr"/>
                          <a:r>
                            <a:rPr lang="en-US" sz="1800" u="none" strike="noStrike">
                              <a:effectLst/>
                            </a:rPr>
                            <a:t>3</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326087" r="-400000" b="-256522"/>
                          </a:stretch>
                        </a:blipFill>
                      </a:tcPr>
                    </a:tc>
                    <a:tc>
                      <a:txBody>
                        <a:bodyPr/>
                        <a:lstStyle/>
                        <a:p>
                          <a:pPr algn="ctr" fontAlgn="b"/>
                          <a:r>
                            <a:rPr lang="en-US" sz="1800" u="none" strike="noStrike" dirty="0" smtClean="0">
                              <a:effectLst/>
                            </a:rPr>
                            <a:t>13</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287324" t="-326087" r="-204225" b="-256522"/>
                          </a:stretch>
                        </a:blipFill>
                      </a:tcPr>
                    </a:tc>
                    <a:tc>
                      <a:txBody>
                        <a:bodyPr/>
                        <a:lstStyle/>
                        <a:p>
                          <a:pPr algn="ctr" fontAlgn="b"/>
                          <a:r>
                            <a:rPr lang="en-US" sz="1800" u="none" strike="noStrike">
                              <a:effectLst/>
                            </a:rPr>
                            <a:t>2</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a:effectLst/>
                            </a:rPr>
                            <a:t>4</a:t>
                          </a:r>
                          <a:endParaRPr lang="en-US" sz="1800" b="1" i="0" u="none" strike="noStrike">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417021" r="-400000" b="-151064"/>
                          </a:stretch>
                        </a:blipFill>
                      </a:tcPr>
                    </a:tc>
                    <a:tc>
                      <a:txBody>
                        <a:bodyPr/>
                        <a:lstStyle/>
                        <a:p>
                          <a:pPr algn="ctr" fontAlgn="b"/>
                          <a:r>
                            <a:rPr lang="en-US" sz="1800" u="none" strike="noStrike" dirty="0" smtClean="0">
                              <a:effectLst/>
                            </a:rPr>
                            <a:t>43</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18</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381944" t="-417021" r="-101389" b="-151064"/>
                          </a:stretch>
                        </a:blipFill>
                      </a:tcPr>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r>
                  <a:tr h="283845">
                    <a:tc>
                      <a:txBody>
                        <a:bodyPr/>
                        <a:lstStyle/>
                        <a:p>
                          <a:pPr algn="ctr" fontAlgn="ctr"/>
                          <a:r>
                            <a:rPr lang="en-US" sz="1800" u="none" strike="noStrike" dirty="0">
                              <a:effectLst/>
                            </a:rPr>
                            <a:t>5</a:t>
                          </a:r>
                          <a:endParaRPr lang="en-US" sz="1800" b="1" i="0" u="none" strike="noStrike" dirty="0">
                            <a:solidFill>
                              <a:srgbClr val="000000"/>
                            </a:solidFill>
                            <a:effectLst/>
                            <a:latin typeface="Times New Roman"/>
                          </a:endParaRPr>
                        </a:p>
                      </a:txBody>
                      <a:tcPr marL="9525" marR="9525" marT="9525" marB="0" anchor="ctr">
                        <a:solidFill>
                          <a:srgbClr val="FFC000"/>
                        </a:solidFill>
                      </a:tcPr>
                    </a:tc>
                    <a:tc>
                      <a:txBody>
                        <a:bodyPr/>
                        <a:lstStyle/>
                        <a:p>
                          <a:endParaRPr lang="en-US"/>
                        </a:p>
                      </a:txBody>
                      <a:tcPr marL="9525" marR="9525" marT="9525" marB="0" anchor="b">
                        <a:blipFill rotWithShape="1">
                          <a:blip r:embed="rId8"/>
                          <a:stretch>
                            <a:fillRect l="-83333" t="-528261" r="-400000" b="-54348"/>
                          </a:stretch>
                        </a:blipFill>
                      </a:tcPr>
                    </a:tc>
                    <a:tc>
                      <a:txBody>
                        <a:bodyPr/>
                        <a:lstStyle/>
                        <a:p>
                          <a:pPr algn="ctr" fontAlgn="b"/>
                          <a:r>
                            <a:rPr lang="en-US" sz="1800" u="none" strike="noStrike" dirty="0" smtClean="0">
                              <a:effectLst/>
                            </a:rPr>
                            <a:t>0</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0</a:t>
                          </a:r>
                          <a:endParaRPr lang="en-US" sz="1800" b="0" i="0" u="none" strike="noStrike">
                            <a:solidFill>
                              <a:srgbClr val="000000"/>
                            </a:solidFill>
                            <a:effectLst/>
                            <a:latin typeface="Calibri"/>
                          </a:endParaRPr>
                        </a:p>
                      </a:txBody>
                      <a:tcPr marL="9525" marR="9525" marT="9525" marB="0" anchor="b"/>
                    </a:tc>
                    <a:tc>
                      <a:txBody>
                        <a:bodyPr/>
                        <a:lstStyle/>
                        <a:p>
                          <a:pPr algn="ctr" fontAlgn="b"/>
                          <a:r>
                            <a:rPr lang="en-US" sz="1800" u="none" strike="noStrike" dirty="0">
                              <a:effectLst/>
                            </a:rPr>
                            <a:t>0</a:t>
                          </a:r>
                          <a:endParaRPr lang="en-US" sz="1800" b="0" i="0" u="none" strike="noStrike" dirty="0">
                            <a:solidFill>
                              <a:srgbClr val="000000"/>
                            </a:solidFill>
                            <a:effectLst/>
                            <a:latin typeface="Calibri"/>
                          </a:endParaRPr>
                        </a:p>
                      </a:txBody>
                      <a:tcPr marL="9525" marR="9525" marT="9525" marB="0" anchor="b"/>
                    </a:tc>
                    <a:tc>
                      <a:txBody>
                        <a:bodyPr/>
                        <a:lstStyle/>
                        <a:p>
                          <a:endParaRPr lang="en-US"/>
                        </a:p>
                      </a:txBody>
                      <a:tcPr marL="9525" marR="9525" marT="9525" marB="0" anchor="b">
                        <a:blipFill rotWithShape="1">
                          <a:blip r:embed="rId8"/>
                          <a:stretch>
                            <a:fillRect l="-481944" t="-528261" r="-1389" b="-54348"/>
                          </a:stretch>
                        </a:blipFill>
                      </a:tcPr>
                    </a:tc>
                  </a:tr>
                </a:tbl>
              </a:graphicData>
            </a:graphic>
          </p:graphicFrame>
        </mc:Fallback>
      </mc:AlternateContent>
      <p:sp>
        <p:nvSpPr>
          <p:cNvPr id="28" name="Oval 27"/>
          <p:cNvSpPr/>
          <p:nvPr/>
        </p:nvSpPr>
        <p:spPr bwMode="auto">
          <a:xfrm>
            <a:off x="4336076" y="2967183"/>
            <a:ext cx="647759" cy="536772"/>
          </a:xfrm>
          <a:prstGeom prst="ellipse">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charset="0"/>
              </a:rPr>
              <a:t>Z</a:t>
            </a:r>
          </a:p>
        </p:txBody>
      </p:sp>
      <mc:AlternateContent xmlns:mc="http://schemas.openxmlformats.org/markup-compatibility/2006" xmlns:a14="http://schemas.microsoft.com/office/drawing/2010/main">
        <mc:Choice Requires="a14">
          <p:sp>
            <p:nvSpPr>
              <p:cNvPr id="31" name="TextBox 30"/>
              <p:cNvSpPr txBox="1"/>
              <p:nvPr/>
            </p:nvSpPr>
            <p:spPr>
              <a:xfrm>
                <a:off x="2988288" y="5385069"/>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𝑅</m:t>
                          </m:r>
                        </m:sub>
                      </m:sSub>
                      <m:r>
                        <a:rPr lang="en-US" b="0" i="1" smtClean="0">
                          <a:latin typeface="Cambria Math"/>
                        </a:rPr>
                        <m:t>=2+0+0+0+0</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2988288" y="5385069"/>
                <a:ext cx="2543773"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568677" y="5391813"/>
                <a:ext cx="25437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𝐶</m:t>
                          </m:r>
                        </m:sub>
                      </m:sSub>
                      <m:r>
                        <a:rPr lang="en-US" b="0" i="1" smtClean="0">
                          <a:latin typeface="Cambria Math"/>
                        </a:rPr>
                        <m:t>=0+1+0+0+0</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568677" y="5391813"/>
                <a:ext cx="2543773"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988288" y="5791640"/>
                <a:ext cx="2040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𝑇</m:t>
                      </m:r>
                      <m:r>
                        <a:rPr lang="en-US" b="0" i="1" smtClean="0">
                          <a:latin typeface="Cambria Math"/>
                        </a:rPr>
                        <m:t>𝑅</m:t>
                      </m:r>
                      <m:r>
                        <a:rPr lang="en-US" b="0" i="1" smtClean="0">
                          <a:latin typeface="Cambria Math"/>
                        </a:rPr>
                        <m:t>=</m:t>
                      </m:r>
                      <m:sSub>
                        <m:sSubPr>
                          <m:ctrlPr>
                            <a:rPr lang="en-US" b="0" i="1" smtClean="0">
                              <a:latin typeface="Cambria Math"/>
                            </a:rPr>
                          </m:ctrlPr>
                        </m:sSubPr>
                        <m:e>
                          <m:r>
                            <a:rPr lang="en-US" b="0" i="1" smtClean="0">
                              <a:latin typeface="Cambria Math"/>
                            </a:rPr>
                            <m:t>𝐶</m:t>
                          </m:r>
                        </m:e>
                        <m:sub>
                          <m:r>
                            <a:rPr lang="en-US" b="0" i="1" smtClean="0">
                              <a:latin typeface="Cambria Math"/>
                            </a:rPr>
                            <m:t>𝑅</m:t>
                          </m:r>
                        </m:sub>
                      </m:sSub>
                      <m:r>
                        <a:rPr lang="en-US" b="0" i="1" smtClean="0">
                          <a:latin typeface="Cambria Math"/>
                        </a:rPr>
                        <m:t>+</m:t>
                      </m:r>
                      <m:sSub>
                        <m:sSubPr>
                          <m:ctrlPr>
                            <a:rPr lang="en-US" b="0" i="1" smtClean="0">
                              <a:latin typeface="Cambria Math"/>
                            </a:rPr>
                          </m:ctrlPr>
                        </m:sSubPr>
                        <m:e>
                          <m:r>
                            <a:rPr lang="en-US" b="0" i="1" smtClean="0">
                              <a:latin typeface="Cambria Math"/>
                            </a:rPr>
                            <m:t>𝐶</m:t>
                          </m:r>
                        </m:e>
                        <m:sub>
                          <m:r>
                            <a:rPr lang="en-US" b="0" i="1" smtClean="0">
                              <a:latin typeface="Cambria Math"/>
                            </a:rPr>
                            <m:t>𝐶</m:t>
                          </m:r>
                        </m:sub>
                      </m:sSub>
                      <m:r>
                        <a:rPr lang="en-US" b="0" i="1" smtClean="0">
                          <a:latin typeface="Cambria Math"/>
                        </a:rPr>
                        <m:t>=3</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2988288" y="5791640"/>
                <a:ext cx="2040943"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648249" y="5791640"/>
                <a:ext cx="23846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𝐿</m:t>
                      </m:r>
                      <m:r>
                        <a:rPr lang="en-US" b="0" i="1" smtClean="0">
                          <a:latin typeface="Cambria Math"/>
                        </a:rPr>
                        <m:t>𝐵</m:t>
                      </m:r>
                      <m:r>
                        <a:rPr lang="en-US" b="0" i="1" smtClean="0">
                          <a:latin typeface="Cambria Math"/>
                        </a:rPr>
                        <m:t>(</m:t>
                      </m:r>
                      <m:r>
                        <a:rPr lang="en-US" b="0" i="1" smtClean="0">
                          <a:latin typeface="Cambria Math"/>
                        </a:rPr>
                        <m:t>𝑍</m:t>
                      </m:r>
                      <m:r>
                        <a:rPr lang="en-US" b="0" i="1" smtClean="0">
                          <a:latin typeface="Cambria Math"/>
                        </a:rPr>
                        <m:t>)=47+3=50</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648249" y="5791640"/>
                <a:ext cx="2384627" cy="369332"/>
              </a:xfrm>
              <a:prstGeom prst="rect">
                <a:avLst/>
              </a:prstGeom>
              <a:blipFill rotWithShape="1">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45196" y="1849887"/>
                <a:ext cx="14348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a:rPr>
                          </m:ctrlPr>
                        </m:dPr>
                        <m:e>
                          <m:r>
                            <a:rPr lang="en-US" b="0" i="1" smtClean="0">
                              <a:latin typeface="Cambria Math"/>
                            </a:rPr>
                            <m:t>𝑋</m:t>
                          </m:r>
                        </m:e>
                      </m:d>
                      <m:r>
                        <a:rPr lang="en-US" b="0" i="1" smtClean="0">
                          <a:latin typeface="Cambria Math"/>
                        </a:rPr>
                        <m:t>=47</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345196" y="1849887"/>
                <a:ext cx="1434880" cy="369332"/>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162177" y="2267094"/>
                <a:ext cx="37294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a:rPr>
                          </m:ctrlPr>
                        </m:dPr>
                        <m:e>
                          <m:r>
                            <a:rPr lang="en-US" b="0" i="1" smtClean="0">
                              <a:latin typeface="Cambria Math"/>
                            </a:rPr>
                            <m:t>𝑌</m:t>
                          </m:r>
                        </m:e>
                      </m:d>
                      <m:r>
                        <a:rPr lang="en-US" b="0" i="1" smtClean="0">
                          <a:latin typeface="Cambria Math"/>
                        </a:rPr>
                        <m:t>=</m:t>
                      </m:r>
                      <m:r>
                        <a:rPr lang="en-US" b="0" i="1" smtClean="0">
                          <a:latin typeface="Cambria Math"/>
                        </a:rPr>
                        <m:t>𝐿𝐵</m:t>
                      </m:r>
                      <m:d>
                        <m:dPr>
                          <m:ctrlPr>
                            <a:rPr lang="en-US" b="0" i="1" smtClean="0">
                              <a:latin typeface="Cambria Math"/>
                            </a:rPr>
                          </m:ctrlPr>
                        </m:dPr>
                        <m:e>
                          <m:r>
                            <a:rPr lang="en-US" b="0" i="1" smtClean="0">
                              <a:latin typeface="Cambria Math"/>
                            </a:rPr>
                            <m:t>𝑋</m:t>
                          </m:r>
                        </m:e>
                      </m:d>
                      <m:r>
                        <a:rPr lang="en-US" b="0" i="1" smtClean="0">
                          <a:latin typeface="Cambria Math"/>
                        </a:rPr>
                        <m:t>+</m:t>
                      </m:r>
                      <m:r>
                        <a:rPr lang="en-US" b="0" i="1" smtClean="0">
                          <a:latin typeface="Cambria Math"/>
                        </a:rPr>
                        <m:t>𝑀𝑎𝑥</m:t>
                      </m:r>
                      <m:r>
                        <a:rPr lang="en-US" b="0" i="1" smtClean="0">
                          <a:latin typeface="Cambria Math"/>
                        </a:rPr>
                        <m:t>(</m:t>
                      </m:r>
                      <m:r>
                        <a:rPr lang="en-US" b="0" i="1" smtClean="0">
                          <a:latin typeface="Cambria Math"/>
                        </a:rPr>
                        <m:t>𝐵𝑒𝑠𝑡𝑁𝑜𝑑𝑒</m:t>
                      </m:r>
                      <m:r>
                        <a:rPr lang="en-US" b="0" i="1" smtClean="0">
                          <a:latin typeface="Cambria Math"/>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162177" y="2267094"/>
                <a:ext cx="3729482" cy="369332"/>
              </a:xfrm>
              <a:prstGeom prst="rect">
                <a:avLst/>
              </a:prstGeom>
              <a:blipFill rotWithShape="1">
                <a:blip r:embed="rId1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934200" y="2572655"/>
                <a:ext cx="19574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a:rPr>
                          </m:ctrlPr>
                        </m:dPr>
                        <m:e>
                          <m:r>
                            <a:rPr lang="en-US" b="0" i="1" smtClean="0">
                              <a:latin typeface="Cambria Math"/>
                            </a:rPr>
                            <m:t>𝑌</m:t>
                          </m:r>
                        </m:e>
                      </m:d>
                      <m:r>
                        <a:rPr lang="en-US" b="0" i="1" smtClean="0">
                          <a:latin typeface="Cambria Math"/>
                        </a:rPr>
                        <m:t>=47+15</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934200" y="2572655"/>
                <a:ext cx="1957459" cy="369332"/>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996659" y="3050903"/>
                <a:ext cx="1422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𝐿𝐵</m:t>
                      </m:r>
                      <m:d>
                        <m:dPr>
                          <m:ctrlPr>
                            <a:rPr lang="en-US" b="0" i="1" smtClean="0">
                              <a:latin typeface="Cambria Math"/>
                            </a:rPr>
                          </m:ctrlPr>
                        </m:dPr>
                        <m:e>
                          <m:r>
                            <a:rPr lang="en-US" b="0" i="1" smtClean="0">
                              <a:latin typeface="Cambria Math"/>
                            </a:rPr>
                            <m:t>𝑍</m:t>
                          </m:r>
                        </m:e>
                      </m:d>
                      <m:r>
                        <a:rPr lang="en-US" b="0" i="1" smtClean="0">
                          <a:latin typeface="Cambria Math"/>
                        </a:rPr>
                        <m:t>=50</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4996659" y="3050903"/>
                <a:ext cx="1422056" cy="369332"/>
              </a:xfrm>
              <a:prstGeom prst="rect">
                <a:avLst/>
              </a:prstGeom>
              <a:blipFill rotWithShape="1">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992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p:bldP spid="32" grpId="0"/>
      <p:bldP spid="33" grpId="0"/>
      <p:bldP spid="34"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4999"/>
            <a:ext cx="7529617"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43000" y="5454134"/>
            <a:ext cx="4191000" cy="369332"/>
          </a:xfrm>
          <a:prstGeom prst="rect">
            <a:avLst/>
          </a:prstGeom>
          <a:noFill/>
        </p:spPr>
        <p:txBody>
          <a:bodyPr wrap="square" rtlCol="0">
            <a:spAutoFit/>
          </a:bodyPr>
          <a:lstStyle/>
          <a:p>
            <a:pPr algn="l"/>
            <a:r>
              <a:rPr lang="en-US" dirty="0" smtClean="0"/>
              <a:t>Final route is </a:t>
            </a:r>
            <a:r>
              <a:rPr lang="en-US" dirty="0"/>
              <a:t>1 2 3 5 4 1 </a:t>
            </a:r>
            <a:r>
              <a:rPr lang="en-US" dirty="0" smtClean="0"/>
              <a:t>with total = 62  </a:t>
            </a:r>
            <a:endParaRPr lang="en-US" dirty="0"/>
          </a:p>
        </p:txBody>
      </p:sp>
    </p:spTree>
    <p:extLst>
      <p:ext uri="{BB962C8B-B14F-4D97-AF65-F5344CB8AC3E}">
        <p14:creationId xmlns:p14="http://schemas.microsoft.com/office/powerpoint/2010/main" val="18904440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UPH4">
  <a:themeElements>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PH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PH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PH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PH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PH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PH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PH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PH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PH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PH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PH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PH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10917</TotalTime>
  <Words>1598</Words>
  <Application>Microsoft Office PowerPoint</Application>
  <PresentationFormat>On-screen Show (4:3)</PresentationFormat>
  <Paragraphs>1075</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UPH4</vt:lpstr>
      <vt:lpstr>PowerPoint Presentation</vt:lpstr>
      <vt:lpstr>Introduction</vt:lpstr>
      <vt:lpstr>Traveling salesmen Problem Example</vt:lpstr>
      <vt:lpstr>PowerPoint Presentation</vt:lpstr>
      <vt:lpstr>PowerPoint Presentation</vt:lpstr>
      <vt:lpstr>PowerPoint Presentation</vt:lpstr>
      <vt:lpstr>Exercise TSP</vt:lpstr>
      <vt:lpstr>PowerPoint Presentation</vt:lpstr>
      <vt:lpstr>PowerPoint Presentation</vt:lpstr>
      <vt:lpstr>Other Example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dc:creator>
  <cp:lastModifiedBy>lab-tif3</cp:lastModifiedBy>
  <cp:revision>508</cp:revision>
  <dcterms:created xsi:type="dcterms:W3CDTF">2008-06-16T09:38:38Z</dcterms:created>
  <dcterms:modified xsi:type="dcterms:W3CDTF">2015-07-13T02:22:01Z</dcterms:modified>
</cp:coreProperties>
</file>