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2"/>
  </p:notesMasterIdLst>
  <p:sldIdLst>
    <p:sldId id="257" r:id="rId2"/>
    <p:sldId id="309" r:id="rId3"/>
    <p:sldId id="259" r:id="rId4"/>
    <p:sldId id="281" r:id="rId5"/>
    <p:sldId id="282" r:id="rId6"/>
    <p:sldId id="297" r:id="rId7"/>
    <p:sldId id="298" r:id="rId8"/>
    <p:sldId id="299" r:id="rId9"/>
    <p:sldId id="300" r:id="rId10"/>
    <p:sldId id="288" r:id="rId11"/>
    <p:sldId id="283" r:id="rId12"/>
    <p:sldId id="302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30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132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21D02A-49A6-4300-AA38-941A6257BB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8032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FDC9C6-E152-4BDE-94FB-A841FE636858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454231-BD06-4DCD-8239-B4BA712A1F94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454231-BD06-4DCD-8239-B4BA712A1F94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538CA3-BA85-4536-8874-32554275B70E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dirty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91C739-DBD3-4642-B8AB-566EB3120BC6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"/>
          <p:cNvSpPr>
            <a:spLocks noChangeArrowheads="1"/>
          </p:cNvSpPr>
          <p:nvPr userDrawn="1"/>
        </p:nvSpPr>
        <p:spPr bwMode="auto">
          <a:xfrm>
            <a:off x="7086600" y="5292725"/>
            <a:ext cx="1474788" cy="33813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4" name="Rectangle 105"/>
          <p:cNvSpPr>
            <a:spLocks noChangeArrowheads="1"/>
          </p:cNvSpPr>
          <p:nvPr userDrawn="1"/>
        </p:nvSpPr>
        <p:spPr bwMode="auto">
          <a:xfrm>
            <a:off x="914400" y="1114425"/>
            <a:ext cx="342900" cy="13239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62000" y="1239838"/>
            <a:ext cx="4800600" cy="857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962400" y="5410200"/>
            <a:ext cx="4800600" cy="873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448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29436" y="1462840"/>
            <a:ext cx="7772400" cy="387826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7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FE016-27F5-40C6-8F63-B5D7A495C1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493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C8BD5-45CF-4138-BAD9-0D8D0BA8923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585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AEB47-0A0C-4B8B-BBBD-E14A1BABB5A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1303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E3AF6-1B24-49D0-AE80-F21544A5CD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0099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D6ACB-7E7D-43D5-90B2-1FA12C5FFDA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4438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DDAB4-0C6A-4427-8C77-6B7B6C0141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919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33400" y="228600"/>
            <a:ext cx="228600" cy="1219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543800" y="1257300"/>
            <a:ext cx="990600" cy="3048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57600" y="1371600"/>
            <a:ext cx="5029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304800"/>
            <a:ext cx="5029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730"/>
            <a:ext cx="8229600" cy="4530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4354B-3391-4FD4-9633-B9CE2931711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667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F364C-4FA1-4CFB-97E0-F618E65ABF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16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DFF88-DECF-45FA-86BD-FB50D5ACF5C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906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9934C-E184-4E58-8F5D-F2AAF6CE16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66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69F2A-BF87-4120-83A0-13DCE75D2C1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348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05D70-E2C9-4B92-9AE3-3D8544D6A3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31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481EE-6A8B-4539-AED1-1FED69AC3A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02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594E9-81CA-4696-B7E1-C67F71F895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67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6464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6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6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346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346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defRPr>
            </a:lvl1pPr>
          </a:lstStyle>
          <a:p>
            <a:pPr>
              <a:defRPr/>
            </a:pPr>
            <a:fld id="{4371F000-25CF-41B6-914C-A92735600AD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46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0"/>
            <a:ext cx="8001000" cy="1905000"/>
          </a:xfrm>
        </p:spPr>
        <p:txBody>
          <a:bodyPr/>
          <a:lstStyle/>
          <a:p>
            <a:pPr algn="r" eaLnBrk="1" hangingPunct="1"/>
            <a:r>
              <a:rPr lang="en-US" altLang="en-US" sz="4000" b="1" dirty="0">
                <a:effectLst/>
              </a:rPr>
              <a:t>              </a:t>
            </a:r>
            <a:r>
              <a:rPr lang="en-US" altLang="en-US" sz="4800" b="1" dirty="0">
                <a:effectLst/>
              </a:rPr>
              <a:t>Genetic Algorithm and Its Applications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47800" y="4343400"/>
            <a:ext cx="7162800" cy="1066800"/>
          </a:xfrm>
        </p:spPr>
        <p:txBody>
          <a:bodyPr/>
          <a:lstStyle/>
          <a:p>
            <a:pPr marL="0" indent="0" algn="r" eaLnBrk="1" hangingPunct="1">
              <a:buFont typeface="Wingdings" pitchFamily="2" charset="2"/>
              <a:buNone/>
              <a:defRPr/>
            </a:pPr>
            <a:r>
              <a:rPr lang="en-US" altLang="en-US" sz="1800" b="1" dirty="0">
                <a:solidFill>
                  <a:srgbClr val="C00000"/>
                </a:solidFill>
              </a:rPr>
              <a:t>Samuel Lukas  </a:t>
            </a:r>
          </a:p>
          <a:p>
            <a:pPr marL="0" indent="0" algn="r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en-US" sz="2100" b="1" dirty="0" err="1">
                <a:solidFill>
                  <a:schemeClr val="accent6"/>
                </a:solidFill>
              </a:rPr>
              <a:t>Universitas</a:t>
            </a:r>
            <a:r>
              <a:rPr lang="en-US" altLang="en-US" sz="2100" b="1" dirty="0">
                <a:solidFill>
                  <a:schemeClr val="accent6"/>
                </a:solidFill>
              </a:rPr>
              <a:t> </a:t>
            </a:r>
            <a:r>
              <a:rPr lang="en-US" altLang="en-US" sz="2100" b="1" dirty="0" err="1">
                <a:solidFill>
                  <a:schemeClr val="accent6"/>
                </a:solidFill>
              </a:rPr>
              <a:t>Pelita</a:t>
            </a:r>
            <a:r>
              <a:rPr lang="en-US" altLang="en-US" sz="2100" b="1" dirty="0">
                <a:solidFill>
                  <a:schemeClr val="accent6"/>
                </a:solidFill>
              </a:rPr>
              <a:t> </a:t>
            </a:r>
            <a:r>
              <a:rPr lang="en-US" altLang="en-US" sz="2100" b="1" dirty="0" err="1">
                <a:solidFill>
                  <a:schemeClr val="accent6"/>
                </a:solidFill>
              </a:rPr>
              <a:t>Harapan</a:t>
            </a:r>
            <a:endParaRPr lang="en-US" altLang="en-US" sz="2100" b="1" dirty="0">
              <a:solidFill>
                <a:schemeClr val="accent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148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008938" algn="r"/>
              </a:tabLst>
              <a:defRPr/>
            </a:pPr>
            <a:r>
              <a:rPr lang="en-US" altLang="en-US" sz="3800" dirty="0"/>
              <a:t> </a:t>
            </a:r>
            <a:r>
              <a:rPr lang="en-US" altLang="en-US" dirty="0">
                <a:effectLst/>
              </a:rPr>
              <a:t>One Point Crossover Process 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819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819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820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75397"/>
              </p:ext>
            </p:extLst>
          </p:nvPr>
        </p:nvGraphicFramePr>
        <p:xfrm>
          <a:off x="533398" y="5515884"/>
          <a:ext cx="8229602" cy="567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34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34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34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34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34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34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34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34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34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05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537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994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71.052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0.766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213.570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0.497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33400" y="1674674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Since they are 18 gens in one chromosome, then for each pair of parent, generate one random number between 1 to 17,. Suppose the random number of (5,6) is 4 then 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10463"/>
              </p:ext>
            </p:extLst>
          </p:nvPr>
        </p:nvGraphicFramePr>
        <p:xfrm>
          <a:off x="533400" y="3974676"/>
          <a:ext cx="8229602" cy="779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74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7850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1714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96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70.131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0.758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6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214.490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0.487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33400" y="3448340"/>
            <a:ext cx="5090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Old Parent’s Chromosome (5,6)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399" y="4979349"/>
            <a:ext cx="4882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Offspring’s Chromosome (5,6)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008938" algn="r"/>
              </a:tabLst>
              <a:defRPr/>
            </a:pPr>
            <a:r>
              <a:rPr lang="en-US" dirty="0"/>
              <a:t>         	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Temporary Population 2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23523"/>
              </p:ext>
            </p:extLst>
          </p:nvPr>
        </p:nvGraphicFramePr>
        <p:xfrm>
          <a:off x="769990" y="1752600"/>
          <a:ext cx="7840617" cy="4724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41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2753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87379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# </a:t>
                      </a:r>
                      <a:r>
                        <a:rPr lang="en-US" sz="1300" dirty="0" err="1">
                          <a:effectLst/>
                        </a:rPr>
                        <a:t>chrom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 gridSpan="1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Form of Chromosome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X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fitness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13.290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0.162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166.106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0.892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144.138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0.980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213.464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0.498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71.052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0.766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213.570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0.497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70.131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144.138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0.980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200.167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0.632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166.300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0.891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199.973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0.634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78.263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0.820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49.138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0.567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70.131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34.288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0.409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202.758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0.607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17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213.464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0.498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214.490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0.487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166.106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0.892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144.138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0.980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4745">
                <a:tc gridSpan="2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Total Fitness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13.709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008938" algn="r"/>
              </a:tabLst>
              <a:defRPr/>
            </a:pPr>
            <a:r>
              <a:rPr lang="en-US" dirty="0"/>
              <a:t>         	</a:t>
            </a:r>
            <a:r>
              <a:rPr lang="en-US" dirty="0">
                <a:effectLst/>
              </a:rPr>
              <a:t>Mutation Process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1600200"/>
                <a:ext cx="81534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/>
                  <a:t>Supose mutation probability is 1%, it means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0.01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20×18=4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bits will mutate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0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→1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00200"/>
                <a:ext cx="81534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97" t="-5882" r="-1122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33400" y="2667000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Create 360 random numbers from 1 to 360. It represents 360 available bits. Bit will mutate if the random number of that bit is less than 0.01. </a:t>
            </a:r>
          </a:p>
          <a:p>
            <a:pPr algn="just"/>
            <a:r>
              <a:rPr lang="en-US" sz="2400" dirty="0"/>
              <a:t>If the 20</a:t>
            </a:r>
            <a:r>
              <a:rPr lang="en-US" sz="2400" baseline="30000" dirty="0"/>
              <a:t>th</a:t>
            </a:r>
            <a:r>
              <a:rPr lang="en-US" sz="2400" dirty="0"/>
              <a:t> random number is 0.006 then bit number 20 will mutate. It means chromosome number 2 and bit number 2. Suppose the mutation bits are (2,2), (7,6), (11,9), (12,17), (13,1). Then the second generation is created  </a:t>
            </a:r>
          </a:p>
        </p:txBody>
      </p:sp>
    </p:spTree>
    <p:extLst>
      <p:ext uri="{BB962C8B-B14F-4D97-AF65-F5344CB8AC3E}">
        <p14:creationId xmlns:p14="http://schemas.microsoft.com/office/powerpoint/2010/main" val="317242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053388" algn="r"/>
              </a:tabLst>
              <a:defRPr/>
            </a:pPr>
            <a:r>
              <a:rPr lang="en-US" dirty="0"/>
              <a:t>   	</a:t>
            </a:r>
            <a:r>
              <a:rPr lang="en-US" dirty="0">
                <a:effectLst/>
              </a:rPr>
              <a:t>Second Generation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33330"/>
              </p:ext>
            </p:extLst>
          </p:nvPr>
        </p:nvGraphicFramePr>
        <p:xfrm>
          <a:off x="762009" y="1752600"/>
          <a:ext cx="7908810" cy="4571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6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3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364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88139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# </a:t>
                      </a:r>
                      <a:r>
                        <a:rPr lang="en-US" sz="1300" dirty="0" err="1">
                          <a:effectLst/>
                        </a:rPr>
                        <a:t>chrom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 gridSpan="1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Form of Chromosome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X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fitness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13.290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0.162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229.856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0.314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144.138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0.980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213.464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0.498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71.052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0.766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213.570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0.497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66.147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0.726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144.138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0.980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200.167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0.632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166.300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0.891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199.475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0.639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78.271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0.820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176.638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0.827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70.131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34.288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0.409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202.758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0.607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213.464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0.498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214.490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0.487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166.106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0.892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144.138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0.980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7818">
                <a:tc gridSpan="2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Total Fitness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13.362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dirty="0">
                <a:effectLst/>
              </a:rPr>
              <a:t>Last Generation (100)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011368"/>
              </p:ext>
            </p:extLst>
          </p:nvPr>
        </p:nvGraphicFramePr>
        <p:xfrm>
          <a:off x="990600" y="1828800"/>
          <a:ext cx="7604019" cy="4552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99652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84742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# </a:t>
                      </a:r>
                      <a:r>
                        <a:rPr lang="en-US" sz="1300" dirty="0" err="1">
                          <a:effectLst/>
                        </a:rPr>
                        <a:t>chrom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 gridSpan="1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Form of Chromosome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X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fitness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151.689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143.721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0.981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152.701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135.765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0.995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151.704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152.701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153.698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151.580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153.682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151.703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153.702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151.704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183.580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0.776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151.705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153.682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151.673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151.704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151.704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151.455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153.682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0.951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942">
                <a:tc gridSpan="2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Total Fitness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18.992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14600" y="3244419"/>
                <a:ext cx="4876800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i="1" dirty="0" smtClean="0">
                          <a:latin typeface="Cambria Math"/>
                        </a:rPr>
                        <m:t> = 135.765</m:t>
                      </m:r>
                      <m:r>
                        <a:rPr lang="en-US" sz="2400" b="0" i="1" dirty="0" smtClean="0">
                          <a:latin typeface="Cambria Math"/>
                        </a:rPr>
                        <m:t>  &amp;    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𝑓𝑖𝑡𝑛𝑒𝑠𝑠</m:t>
                      </m:r>
                      <m:r>
                        <a:rPr lang="en-US" sz="2400" b="0" i="1" dirty="0" smtClean="0">
                          <a:latin typeface="Cambria Math"/>
                        </a:rPr>
                        <m:t>=0.996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244419"/>
                <a:ext cx="48768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68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352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6" name="Title 1"/>
          <p:cNvSpPr txBox="1">
            <a:spLocks/>
          </p:cNvSpPr>
          <p:nvPr/>
        </p:nvSpPr>
        <p:spPr bwMode="auto">
          <a:xfrm>
            <a:off x="506364" y="297481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pPr>
              <a:tabLst>
                <a:tab pos="8008938" algn="r"/>
              </a:tabLst>
            </a:pPr>
            <a:r>
              <a:rPr lang="en-US" kern="0" dirty="0"/>
              <a:t> 	</a:t>
            </a:r>
            <a:r>
              <a:rPr lang="en-US" kern="0" dirty="0">
                <a:effectLst/>
              </a:rPr>
              <a:t>Case Problem 01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6364" y="16764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i-FI" altLang="en-US" sz="2400" dirty="0"/>
              <a:t>Komposisi Makanan Untuk Diet Dengan Algoritma Genetika</a:t>
            </a:r>
            <a:r>
              <a:rPr lang="en-US" altLang="en-US" sz="2400" dirty="0"/>
              <a:t> </a:t>
            </a:r>
            <a:endParaRPr lang="en-US" sz="2400" dirty="0"/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535860" y="2625216"/>
            <a:ext cx="83328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17  26  28  13  17  24  12  32  35  27  31  15 09  01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580104" y="2551248"/>
            <a:ext cx="533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884904" y="3259169"/>
            <a:ext cx="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10"/>
          <p:cNvSpPr txBox="1">
            <a:spLocks noChangeArrowheads="1"/>
          </p:cNvSpPr>
          <p:nvPr/>
        </p:nvSpPr>
        <p:spPr bwMode="auto">
          <a:xfrm>
            <a:off x="427704" y="3580951"/>
            <a:ext cx="729799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altLang="en-US" sz="2400" kern="0" dirty="0">
                <a:effectLst/>
              </a:rPr>
              <a:t>Gen : Code number of item food, stored in database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10896" y="4714091"/>
                <a:ext cx="3949158" cy="794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𝐹𝑖𝑡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896" y="4714091"/>
                <a:ext cx="3949158" cy="7944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7981" y="5546889"/>
                <a:ext cx="7788221" cy="85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𝑑𝑖h𝑎𝑠𝑖𝑙𝑘𝑎𝑛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𝑑𝑎𝑟𝑖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𝑠𝑒𝑙𝑢𝑟𝑢h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𝑔𝑒𝑛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𝑝𝑎𝑑𝑎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𝑐h𝑟𝑜𝑚𝑜𝑠𝑜𝑚𝑒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𝑦𝑎𝑛𝑔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𝑑𝑖𝑏𝑢𝑡𝑢h𝑘𝑎𝑛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𝑡𝑢𝑏𝑢h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81" y="5546889"/>
                <a:ext cx="7788221" cy="8583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4852" y="4149617"/>
                <a:ext cx="81706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𝑓𝑖𝑡𝑛𝑒𝑠𝑠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𝑑𝑖𝑡𝑒𝑛𝑡𝑢𝑘𝑎𝑛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𝑜𝑙𝑒h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𝑗𝑢𝑚𝑙𝑎h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𝑘𝑎𝑙𝑜𝑟𝑖</m:t>
                      </m:r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𝑝𝑟𝑜𝑡𝑒𝑖𝑛</m:t>
                      </m:r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r>
                        <a:rPr lang="en-US" sz="2400" i="1">
                          <a:latin typeface="Cambria Math"/>
                        </a:rPr>
                        <m:t>𝑙𝑒𝑚𝑎𝑘</m:t>
                      </m:r>
                      <m:r>
                        <a:rPr lang="en-US" sz="24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4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𝑑𝑎𝑛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𝑘𝑎𝑟𝑏𝑜𝑛h𝑖𝑑𝑟𝑎𝑡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52" y="4149617"/>
                <a:ext cx="8170608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63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2" grpId="0"/>
      <p:bldP spid="8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        </a:t>
            </a:r>
            <a:r>
              <a:rPr lang="en-US" sz="4000" dirty="0">
                <a:effectLst/>
              </a:rPr>
              <a:t>User Interface Of The System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01000" cy="508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008938" algn="r"/>
              </a:tabLst>
            </a:pPr>
            <a:r>
              <a:rPr lang="en-US" dirty="0"/>
              <a:t>               	</a:t>
            </a:r>
            <a:r>
              <a:rPr lang="en-US" dirty="0">
                <a:effectLst/>
              </a:rPr>
              <a:t>Case Problem 02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altLang="en-US" sz="2400" b="1" dirty="0">
                <a:solidFill>
                  <a:srgbClr val="FF0000"/>
                </a:solidFill>
              </a:rPr>
              <a:t>Implementation Of Heuristic technique and Genetic Algorithm in </a:t>
            </a:r>
            <a:r>
              <a:rPr lang="en-GB" altLang="en-US" sz="2400" b="1" dirty="0" err="1">
                <a:solidFill>
                  <a:srgbClr val="FF0000"/>
                </a:solidFill>
              </a:rPr>
              <a:t>Shikaku</a:t>
            </a:r>
            <a:r>
              <a:rPr lang="en-GB" altLang="en-US" sz="2400" b="1" dirty="0">
                <a:solidFill>
                  <a:srgbClr val="FF0000"/>
                </a:solidFill>
              </a:rPr>
              <a:t> puzzle Problem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59229"/>
            <a:ext cx="36417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72" y="2939736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05744" y="2512032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1972" y="2507396"/>
            <a:ext cx="2546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Problem solved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343400" y="3352800"/>
            <a:ext cx="533400" cy="297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                 </a:t>
            </a:r>
            <a:r>
              <a:rPr lang="en-US" dirty="0">
                <a:effectLst/>
              </a:rPr>
              <a:t>Heuristics Techniques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603580"/>
            <a:ext cx="13716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603580"/>
            <a:ext cx="29432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571830"/>
            <a:ext cx="3048000" cy="399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52450" y="4990542"/>
            <a:ext cx="8112234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1. Find out a grid that has only one possible partition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52450" y="4637754"/>
            <a:ext cx="369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Heuristics search is applied 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74566" y="5385386"/>
            <a:ext cx="81122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0988" indent="-280988">
              <a:spcBef>
                <a:spcPct val="50000"/>
              </a:spcBef>
            </a:pPr>
            <a:r>
              <a:rPr lang="en-US" altLang="en-US" dirty="0"/>
              <a:t>2. If there is then draw that partition and recalculating all possible partitions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74566" y="6009358"/>
            <a:ext cx="81122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0988" indent="-280988">
              <a:spcBef>
                <a:spcPct val="50000"/>
              </a:spcBef>
            </a:pPr>
            <a:r>
              <a:rPr lang="en-US" altLang="en-US" dirty="0"/>
              <a:t>3 Go to step 1 until there is no grid has only one possible partition</a:t>
            </a:r>
          </a:p>
        </p:txBody>
      </p:sp>
    </p:spTree>
    <p:extLst>
      <p:ext uri="{BB962C8B-B14F-4D97-AF65-F5344CB8AC3E}">
        <p14:creationId xmlns:p14="http://schemas.microsoft.com/office/powerpoint/2010/main" val="47086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dirty="0">
                <a:effectLst/>
              </a:rPr>
              <a:t>Design of The System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r>
              <a:rPr lang="en-US" altLang="en-US" sz="2800" kern="0" dirty="0">
                <a:effectLst/>
              </a:rPr>
              <a:t>A chromosome is a set of </a:t>
            </a:r>
            <a:r>
              <a:rPr lang="en-US" altLang="en-US" sz="2800" i="1" kern="0" dirty="0">
                <a:effectLst/>
              </a:rPr>
              <a:t>m </a:t>
            </a:r>
            <a:r>
              <a:rPr lang="en-US" altLang="en-US" sz="2800" kern="0" dirty="0">
                <a:effectLst/>
              </a:rPr>
              <a:t>gene that represents a code of possible partition of that position. </a:t>
            </a:r>
          </a:p>
          <a:p>
            <a:r>
              <a:rPr lang="en-US" altLang="en-US" sz="2800" kern="0" dirty="0">
                <a:effectLst/>
              </a:rPr>
              <a:t>Fitness is defines as               </a:t>
            </a:r>
          </a:p>
          <a:p>
            <a:r>
              <a:rPr lang="en-US" altLang="en-US" sz="2800" kern="0" dirty="0">
                <a:effectLst/>
              </a:rPr>
              <a:t>A solution is a chromosome with</a:t>
            </a:r>
          </a:p>
          <a:p>
            <a:r>
              <a:rPr lang="en-US" altLang="en-US" sz="2800" kern="0" dirty="0">
                <a:effectLst/>
              </a:rPr>
              <a:t>Single point crossover</a:t>
            </a:r>
          </a:p>
          <a:p>
            <a:r>
              <a:rPr lang="en-GB" altLang="en-US" sz="2800" kern="0" dirty="0">
                <a:effectLst/>
              </a:rPr>
              <a:t>Random point mutation  </a:t>
            </a:r>
            <a:endParaRPr lang="en-US" altLang="en-US" sz="2800" kern="0" dirty="0">
              <a:effectLst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222897"/>
              </p:ext>
            </p:extLst>
          </p:nvPr>
        </p:nvGraphicFramePr>
        <p:xfrm>
          <a:off x="4800600" y="2590800"/>
          <a:ext cx="1189703" cy="100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3" imgW="748975" imgH="634725" progId="Equation.3">
                  <p:embed/>
                </p:oleObj>
              </mc:Choice>
              <mc:Fallback>
                <p:oleObj name="Equation" r:id="rId3" imgW="748975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90800"/>
                        <a:ext cx="1189703" cy="1008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22377"/>
              </p:ext>
            </p:extLst>
          </p:nvPr>
        </p:nvGraphicFramePr>
        <p:xfrm>
          <a:off x="6400800" y="2743200"/>
          <a:ext cx="22860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5" imgW="1346200" imgH="482600" progId="Equation.3">
                  <p:embed/>
                </p:oleObj>
              </mc:Choice>
              <mc:Fallback>
                <p:oleObj name="Equation" r:id="rId5" imgW="1346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743200"/>
                        <a:ext cx="2286000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863511"/>
              </p:ext>
            </p:extLst>
          </p:nvPr>
        </p:nvGraphicFramePr>
        <p:xfrm>
          <a:off x="6781800" y="3505200"/>
          <a:ext cx="762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7" imgW="355320" imgH="203040" progId="Equation.3">
                  <p:embed/>
                </p:oleObj>
              </mc:Choice>
              <mc:Fallback>
                <p:oleObj name="Equation" r:id="rId7" imgW="355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505200"/>
                        <a:ext cx="7620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85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  </a:t>
            </a:r>
            <a:r>
              <a:rPr lang="en-US" altLang="en-US" sz="4000" dirty="0">
                <a:effectLst/>
              </a:rPr>
              <a:t>Introduction to Genetics Algorithm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676400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Introduced by John Holland, Michigan University (1975). He stated that genetics algorithm can imitate evolution Darwin’s process by genetic operation of chromosome.</a:t>
            </a:r>
          </a:p>
        </p:txBody>
      </p:sp>
      <p:sp>
        <p:nvSpPr>
          <p:cNvPr id="6" name="Rectangle 5"/>
          <p:cNvSpPr/>
          <p:nvPr/>
        </p:nvSpPr>
        <p:spPr>
          <a:xfrm>
            <a:off x="528484" y="2819400"/>
            <a:ext cx="8143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Population</a:t>
            </a:r>
            <a:r>
              <a:rPr lang="en-US" sz="2000" dirty="0"/>
              <a:t> is a collection of chromosome in one time </a:t>
            </a:r>
            <a:r>
              <a:rPr lang="en-US" sz="2000" b="1" dirty="0"/>
              <a:t>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28484" y="3219510"/>
            <a:ext cx="81312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Chromosome</a:t>
            </a:r>
            <a:r>
              <a:rPr lang="en-US" sz="2000" dirty="0"/>
              <a:t> is an encodes of a possible solution to a problem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7590" y="3923133"/>
            <a:ext cx="81288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/>
              <a:t>Offspring</a:t>
            </a:r>
            <a:r>
              <a:rPr lang="en-US" sz="2000" dirty="0"/>
              <a:t> is a pair chromosome which is created by a pair of chromosome through crossover process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" y="4661475"/>
            <a:ext cx="81030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Generation </a:t>
            </a:r>
            <a:r>
              <a:rPr lang="en-US" sz="2000" dirty="0"/>
              <a:t>is a next population after all chromosome have been processed fully (fitness calculation, Selection, Crossover and Mutation)   </a:t>
            </a:r>
          </a:p>
        </p:txBody>
      </p:sp>
    </p:spTree>
    <p:extLst>
      <p:ext uri="{BB962C8B-B14F-4D97-AF65-F5344CB8AC3E}">
        <p14:creationId xmlns:p14="http://schemas.microsoft.com/office/powerpoint/2010/main" val="182063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dirty="0">
                <a:effectLst/>
              </a:rPr>
              <a:t>Implementation and Result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74" y="2057400"/>
            <a:ext cx="4114800" cy="375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19" y="2057400"/>
            <a:ext cx="3962400" cy="375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8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         </a:t>
            </a:r>
            <a:r>
              <a:rPr lang="en-US" altLang="en-US" dirty="0">
                <a:effectLst/>
              </a:rPr>
              <a:t>Genetic Algorithm Concept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19" name="Picture 1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818968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                  </a:t>
            </a:r>
            <a:r>
              <a:rPr lang="en-US" altLang="en-US" dirty="0">
                <a:effectLst/>
              </a:rPr>
              <a:t>Basic Algorithm of GA</a:t>
            </a:r>
          </a:p>
        </p:txBody>
      </p:sp>
      <p:sp>
        <p:nvSpPr>
          <p:cNvPr id="614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200" y="1524000"/>
            <a:ext cx="784860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Encodes of a possible solution to a problem </a:t>
            </a:r>
          </a:p>
          <a:p>
            <a:pPr>
              <a:spcBef>
                <a:spcPct val="50000"/>
              </a:spcBef>
            </a:pPr>
            <a:r>
              <a:rPr lang="en-US" altLang="en-US" sz="2200" dirty="0"/>
              <a:t>Produce an initial population of individuals</a:t>
            </a:r>
          </a:p>
          <a:p>
            <a:pPr>
              <a:spcBef>
                <a:spcPct val="50000"/>
              </a:spcBef>
            </a:pPr>
            <a:r>
              <a:rPr lang="en-US" altLang="en-US" sz="2200" b="1" dirty="0"/>
              <a:t>while</a:t>
            </a:r>
            <a:r>
              <a:rPr lang="en-US" altLang="en-US" sz="2200" dirty="0"/>
              <a:t> termination condition not met </a:t>
            </a:r>
            <a:r>
              <a:rPr lang="en-US" altLang="en-US" sz="2200" b="1" dirty="0"/>
              <a:t>do</a:t>
            </a:r>
            <a:endParaRPr lang="en-US" altLang="en-US" sz="2200" dirty="0"/>
          </a:p>
          <a:p>
            <a:pPr>
              <a:spcBef>
                <a:spcPct val="50000"/>
              </a:spcBef>
            </a:pPr>
            <a:r>
              <a:rPr lang="en-US" altLang="en-US" sz="2200" dirty="0"/>
              <a:t>	evaluate the fitness of all individuals</a:t>
            </a:r>
          </a:p>
          <a:p>
            <a:pPr>
              <a:spcBef>
                <a:spcPct val="50000"/>
              </a:spcBef>
            </a:pPr>
            <a:r>
              <a:rPr lang="en-US" altLang="en-US" sz="2200" dirty="0"/>
              <a:t>	select fitter individuals for reproduction</a:t>
            </a:r>
          </a:p>
          <a:p>
            <a:pPr>
              <a:spcBef>
                <a:spcPct val="50000"/>
              </a:spcBef>
            </a:pPr>
            <a:r>
              <a:rPr lang="en-US" altLang="en-US" sz="2200" dirty="0"/>
              <a:t>	recombine between individuals</a:t>
            </a:r>
          </a:p>
          <a:p>
            <a:pPr>
              <a:spcBef>
                <a:spcPct val="50000"/>
              </a:spcBef>
            </a:pPr>
            <a:r>
              <a:rPr lang="en-US" altLang="en-US" sz="2200" dirty="0"/>
              <a:t>	mutate individuals</a:t>
            </a:r>
          </a:p>
          <a:p>
            <a:pPr>
              <a:spcBef>
                <a:spcPct val="50000"/>
              </a:spcBef>
            </a:pPr>
            <a:r>
              <a:rPr lang="en-US" altLang="en-US" sz="2200" dirty="0"/>
              <a:t>	generate a new population</a:t>
            </a:r>
          </a:p>
          <a:p>
            <a:pPr>
              <a:spcBef>
                <a:spcPct val="50000"/>
              </a:spcBef>
            </a:pPr>
            <a:r>
              <a:rPr lang="en-US" altLang="en-US" sz="2200" b="1" dirty="0"/>
              <a:t>End while</a:t>
            </a:r>
          </a:p>
          <a:p>
            <a:pPr>
              <a:spcBef>
                <a:spcPct val="50000"/>
              </a:spcBef>
            </a:pPr>
            <a:r>
              <a:rPr lang="en-US" altLang="en-US" sz="2200" dirty="0"/>
              <a:t>Interpret the best chromosome to solve the problem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008938" algn="r"/>
              </a:tabLst>
              <a:defRPr/>
            </a:pPr>
            <a:r>
              <a:rPr lang="en-US" sz="4000" dirty="0"/>
              <a:t>	</a:t>
            </a:r>
            <a:r>
              <a:rPr lang="en-US" dirty="0">
                <a:effectLst/>
              </a:rPr>
              <a:t>An Example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2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77"/>
              <p:cNvSpPr>
                <a:spLocks noChangeArrowheads="1"/>
              </p:cNvSpPr>
              <p:nvPr/>
            </p:nvSpPr>
            <p:spPr bwMode="auto">
              <a:xfrm>
                <a:off x="452284" y="1550744"/>
                <a:ext cx="8234516" cy="956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Times New Roman" pitchFamily="18" charset="0"/>
                    <a:cs typeface="Arial" pitchFamily="34" charset="0"/>
                  </a:rPr>
                  <a:t>Determine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Times New Roman" pitchFamily="18" charset="0"/>
                    <a:cs typeface="Arial" pitchFamily="34" charset="0"/>
                  </a:rPr>
                  <a:t> in [0 .. 255] so that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Arial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Arial" pitchFamily="34" charset="0"/>
                      </a:rPr>
                      <m:t>sin</m:t>
                    </m:r>
                    <m:r>
                      <a: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Arial" pitchFamily="34" charset="0"/>
                      </a:rPr>
                      <m:t>⁡(</m:t>
                    </m:r>
                    <m:f>
                      <m:fPr>
                        <m:ctrlP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</a:rPr>
                          <m:t>256</m:t>
                        </m:r>
                      </m:den>
                    </m:f>
                    <m:r>
                      <a: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Times New Roman" pitchFamily="18" charset="0"/>
                    <a:cs typeface="Arial" pitchFamily="34" charset="0"/>
                  </a:rPr>
                  <a:t> is maximum.  Mathematically  the value of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Arial" pitchFamily="34" charset="0"/>
                      </a:rPr>
                      <m:t>𝑥</m:t>
                    </m:r>
                    <m:r>
                      <a: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Times New Roman" pitchFamily="18" charset="0"/>
                        <a:cs typeface="Arial" pitchFamily="34" charset="0"/>
                      </a:rPr>
                      <m:t>=128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  <a:ea typeface="Times New Roman" pitchFamily="18" charset="0"/>
                    <a:cs typeface="Arial" pitchFamily="34" charset="0"/>
                  </a:rPr>
                  <a:t>  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284" y="1550744"/>
                <a:ext cx="8234516" cy="956224"/>
              </a:xfrm>
              <a:prstGeom prst="rect">
                <a:avLst/>
              </a:prstGeom>
              <a:blipFill rotWithShape="1">
                <a:blip r:embed="rId2"/>
                <a:stretch>
                  <a:fillRect l="-1110" t="-1274" r="-1184" b="-133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2284" y="2743200"/>
                <a:ext cx="82345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/>
                  <a:t>Possible solution is encoded by binary encoding with 18 bits such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𝐶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= 100000110011100000</m:t>
                    </m:r>
                  </m:oMath>
                </a14:m>
                <a:r>
                  <a:rPr lang="en-US" sz="2400" dirty="0"/>
                  <a:t> that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= 130,7067 </m:t>
                    </m:r>
                  </m:oMath>
                </a14:m>
                <a:r>
                  <a:rPr lang="en-US" sz="2400" dirty="0"/>
                  <a:t> calculated as follow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84" y="2743200"/>
                <a:ext cx="8234516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110" t="-4061" r="-1184" b="-10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54842" y="4114800"/>
            <a:ext cx="662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(100000110011100000)</a:t>
            </a:r>
            <a:r>
              <a:rPr lang="en-US" sz="2400" baseline="-25000" dirty="0"/>
              <a:t>2</a:t>
            </a:r>
            <a:r>
              <a:rPr lang="en-US" sz="2400" dirty="0"/>
              <a:t> = (134368)</a:t>
            </a:r>
            <a:r>
              <a:rPr lang="en-US" sz="2400" baseline="-25000" dirty="0"/>
              <a:t>10</a:t>
            </a:r>
            <a:endParaRPr lang="en-US" sz="2400" dirty="0"/>
          </a:p>
          <a:p>
            <a:r>
              <a:rPr lang="en-US" sz="2400" dirty="0"/>
              <a:t>X = 255/(2</a:t>
            </a:r>
            <a:r>
              <a:rPr lang="en-US" sz="2400" baseline="30000" dirty="0"/>
              <a:t>18</a:t>
            </a:r>
            <a:r>
              <a:rPr lang="en-US" sz="2400" dirty="0"/>
              <a:t>-1) * 134468 = 130,7067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008938" algn="r"/>
              </a:tabLst>
              <a:defRPr/>
            </a:pPr>
            <a:r>
              <a:rPr lang="en-US" sz="4000" dirty="0"/>
              <a:t>	</a:t>
            </a:r>
            <a:r>
              <a:rPr lang="en-US" dirty="0">
                <a:effectLst/>
              </a:rPr>
              <a:t>First Population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2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04650"/>
              </p:ext>
            </p:extLst>
          </p:nvPr>
        </p:nvGraphicFramePr>
        <p:xfrm>
          <a:off x="609600" y="1752600"/>
          <a:ext cx="8077196" cy="4648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17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93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581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89818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# Chromosome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 gridSpan="1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Form of Chromosome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X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fitness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166.106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0.892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200.167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0.632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5.158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0.063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34.288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0.409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88.953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0.888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49.138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0.567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144.138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0.980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208.202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0.553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165.941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0.893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70.131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213.464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0.498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232.450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0.284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78.263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0.820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239.173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0.204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30.343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0.364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202.758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0.607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13.290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0.162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214.490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0.487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185.663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0.759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225.186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0.368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1282">
                <a:tc gridSpan="2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Total Fitness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11.189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6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008938" algn="r"/>
              </a:tabLst>
            </a:pPr>
            <a:r>
              <a:rPr lang="en-US" sz="4000" dirty="0">
                <a:effectLst/>
              </a:rPr>
              <a:t> 	Roulette Wheel </a:t>
            </a:r>
            <a:r>
              <a:rPr lang="fi-FI" sz="4000" dirty="0">
                <a:effectLst/>
              </a:rPr>
              <a:t>Selection Process</a:t>
            </a:r>
            <a:endParaRPr lang="en-US" sz="4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87855"/>
              </p:ext>
            </p:extLst>
          </p:nvPr>
        </p:nvGraphicFramePr>
        <p:xfrm>
          <a:off x="990600" y="1600201"/>
          <a:ext cx="7239000" cy="4952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 </a:t>
                      </a:r>
                      <a:r>
                        <a:rPr lang="en-US" sz="1400" dirty="0" err="1">
                          <a:effectLst/>
                        </a:rPr>
                        <a:t>Chrom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fitrel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fitcum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Random</a:t>
                      </a:r>
                      <a:r>
                        <a:rPr lang="en-US" sz="1400" baseline="0" dirty="0">
                          <a:effectLst/>
                        </a:rPr>
                        <a:t> number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New Chromosome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0.852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0.352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0.178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0.079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0.308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0.888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0.396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0.445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0.377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0.525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0.593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0.025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0.663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0.730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0.736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0.298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0.754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0.559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0.787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0.054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0.841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0.799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0.015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0.856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0.899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5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11" marR="8111" marT="811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0.318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96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	    </a:t>
            </a:r>
            <a:r>
              <a:rPr lang="en-US" dirty="0">
                <a:effectLst/>
              </a:rPr>
              <a:t>Temporary Population 1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82420"/>
              </p:ext>
            </p:extLst>
          </p:nvPr>
        </p:nvGraphicFramePr>
        <p:xfrm>
          <a:off x="769990" y="1905000"/>
          <a:ext cx="7604019" cy="4552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99652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84742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# </a:t>
                      </a:r>
                      <a:r>
                        <a:rPr lang="en-US" sz="1300" dirty="0" err="1">
                          <a:effectLst/>
                        </a:rPr>
                        <a:t>chrom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 gridSpan="1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Form of Chromosome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X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fitness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13.290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0.162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166.106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0.892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144.138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0.980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213.464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0.498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70.131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214.490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0.487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70.131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144.138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0.980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200.167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0.632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166.106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0.892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200.167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0.632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78.263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0.820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49.138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0.567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70.131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0.758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34.288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0.409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202.758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0.607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214.490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0.487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213.464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0.498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166.106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0.892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144.138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0.980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942">
                <a:tc gridSpan="2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Total Fitness</a:t>
                      </a:r>
                      <a:endParaRPr lang="en-US" sz="9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13.691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801" marR="8801" marT="8801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7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8053388" algn="r"/>
              </a:tabLst>
            </a:pPr>
            <a:r>
              <a:rPr lang="en-US" dirty="0"/>
              <a:t>	</a:t>
            </a:r>
            <a:r>
              <a:rPr lang="en-US" dirty="0">
                <a:effectLst/>
              </a:rPr>
              <a:t>Crossover Process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63276"/>
              </p:ext>
            </p:extLst>
          </p:nvPr>
        </p:nvGraphicFramePr>
        <p:xfrm>
          <a:off x="457201" y="2438400"/>
          <a:ext cx="822959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2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Random number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0.383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0.475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0.849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0.125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0.209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0.968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0.462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0.481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0.112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0.241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0.597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0.908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0.807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0.961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0.497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0.062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0.106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0.051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0.857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07027" y="1752600"/>
            <a:ext cx="6064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Crossover probability is 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1000" y="4191000"/>
                <a:ext cx="838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Then seven chromosomes are possible to be become parents then choose 6 of them. They 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{(5,6),(10,11),(17,18)}.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191000"/>
                <a:ext cx="83820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164" t="-4082" r="-160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71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theme/theme1.xml><?xml version="1.0" encoding="utf-8"?>
<a:theme xmlns:a="http://schemas.openxmlformats.org/drawingml/2006/main" name="Glob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lob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3594</TotalTime>
  <Words>2923</Words>
  <Application>Microsoft Office PowerPoint</Application>
  <PresentationFormat>On-screen Show (4:3)</PresentationFormat>
  <Paragraphs>2423</Paragraphs>
  <Slides>20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Cambria Math</vt:lpstr>
      <vt:lpstr>Times New Roman</vt:lpstr>
      <vt:lpstr>Times New Roman (Hebrew)</vt:lpstr>
      <vt:lpstr>Verdana</vt:lpstr>
      <vt:lpstr>Wingdings</vt:lpstr>
      <vt:lpstr>Globe</vt:lpstr>
      <vt:lpstr>Equation</vt:lpstr>
      <vt:lpstr>              Genetic Algorithm and Its Applications</vt:lpstr>
      <vt:lpstr>  Introduction to Genetics Algorithm</vt:lpstr>
      <vt:lpstr>         Genetic Algorithm Concept</vt:lpstr>
      <vt:lpstr>                  Basic Algorithm of GA</vt:lpstr>
      <vt:lpstr> An Example</vt:lpstr>
      <vt:lpstr> First Population</vt:lpstr>
      <vt:lpstr>  Roulette Wheel Selection Process</vt:lpstr>
      <vt:lpstr>     Temporary Population 1</vt:lpstr>
      <vt:lpstr> Crossover Process</vt:lpstr>
      <vt:lpstr> One Point Crossover Process </vt:lpstr>
      <vt:lpstr>           Temporary Population 2</vt:lpstr>
      <vt:lpstr>          Mutation Process</vt:lpstr>
      <vt:lpstr>    Second Generation</vt:lpstr>
      <vt:lpstr>                Last Generation (100)</vt:lpstr>
      <vt:lpstr>          </vt:lpstr>
      <vt:lpstr>        User Interface Of The System</vt:lpstr>
      <vt:lpstr>                Case Problem 02</vt:lpstr>
      <vt:lpstr>                 Heuristics Techniques</vt:lpstr>
      <vt:lpstr>                Design of The System</vt:lpstr>
      <vt:lpstr>        Implementation and Result</vt:lpstr>
    </vt:vector>
  </TitlesOfParts>
  <Company>&lt;egyptian hak&gt;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Hasil Pertandingan Sepak Bola Menggunakan Jaringan Saraf Tiruan (ARTIFICIAL NEURAL NETWORK) dengan  Algoritma Pembelajaran Backpropagation</dc:title>
  <dc:creator>egyptian hak</dc:creator>
  <cp:lastModifiedBy>lab-tif3</cp:lastModifiedBy>
  <cp:revision>206</cp:revision>
  <dcterms:created xsi:type="dcterms:W3CDTF">2008-07-15T18:35:48Z</dcterms:created>
  <dcterms:modified xsi:type="dcterms:W3CDTF">2017-11-03T02:27:18Z</dcterms:modified>
</cp:coreProperties>
</file>