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03" r:id="rId3"/>
    <p:sldId id="257" r:id="rId4"/>
    <p:sldId id="258" r:id="rId5"/>
    <p:sldId id="293" r:id="rId6"/>
    <p:sldId id="294" r:id="rId7"/>
    <p:sldId id="295" r:id="rId8"/>
    <p:sldId id="296" r:id="rId9"/>
    <p:sldId id="297" r:id="rId10"/>
    <p:sldId id="272" r:id="rId11"/>
    <p:sldId id="282" r:id="rId12"/>
    <p:sldId id="284" r:id="rId13"/>
    <p:sldId id="298" r:id="rId14"/>
    <p:sldId id="299" r:id="rId15"/>
    <p:sldId id="300" r:id="rId16"/>
    <p:sldId id="301" r:id="rId17"/>
    <p:sldId id="302" r:id="rId18"/>
    <p:sldId id="263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94728" autoAdjust="0"/>
  </p:normalViewPr>
  <p:slideViewPr>
    <p:cSldViewPr>
      <p:cViewPr varScale="1">
        <p:scale>
          <a:sx n="65" d="100"/>
          <a:sy n="65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635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193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1237395-A204-4981-BD43-3862F5C84B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C8BFA-8F7E-4498-9D9E-C665EAA360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5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274638"/>
            <a:ext cx="1844675" cy="5668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713" y="274638"/>
            <a:ext cx="5383212" cy="5668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4ECFF-E160-495B-953E-20EE75538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22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3" y="274638"/>
            <a:ext cx="7227887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01713" y="1600200"/>
            <a:ext cx="361315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00200"/>
            <a:ext cx="3614737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5153142-F9DE-47D9-8D20-380AB947A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36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3" y="274638"/>
            <a:ext cx="7227887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01713" y="1600200"/>
            <a:ext cx="361315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7263" y="1600200"/>
            <a:ext cx="36147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7263" y="3848100"/>
            <a:ext cx="36147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F44B4AF-0BE1-44ED-A976-A86F2BA28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0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41585-AA0A-4E0E-9C78-55EE92BF22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BC517-0D43-4B24-B998-9D8D131AD2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5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713" y="1600200"/>
            <a:ext cx="36131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00200"/>
            <a:ext cx="36147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F781-8D1A-4646-A60B-951EFC7A95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40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40755-E5B7-434D-AC00-71493C8F4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1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0ADE-1DE0-41AC-B294-CE8B147DF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62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3BF50-137B-4EB9-85B5-062DBF998C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27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05FD-B985-4C71-9094-008FE3BA4F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4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BA4D3-A00D-4028-AE90-BAEB5FE99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1713" y="274638"/>
            <a:ext cx="72278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1600200"/>
            <a:ext cx="738028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A7A2AB-225C-4C55-92FB-F6ED207D99C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5" name="Picture 7" descr="pe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6" name="Line 8"/>
          <p:cNvSpPr>
            <a:spLocks noChangeShapeType="1"/>
          </p:cNvSpPr>
          <p:nvPr userDrawn="1"/>
        </p:nvSpPr>
        <p:spPr bwMode="auto">
          <a:xfrm>
            <a:off x="2057400" y="1219200"/>
            <a:ext cx="63246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10" Type="http://schemas.openxmlformats.org/officeDocument/2006/relationships/slide" Target="slide5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3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5.wmf"/><Relationship Id="rId42" Type="http://schemas.openxmlformats.org/officeDocument/2006/relationships/slide" Target="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" name="Picture 41" descr="p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1828800" cy="13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2362200"/>
          </a:xfrm>
        </p:spPr>
        <p:txBody>
          <a:bodyPr/>
          <a:lstStyle/>
          <a:p>
            <a:r>
              <a:rPr lang="en-US" altLang="en-US" sz="2400">
                <a:latin typeface="Times New Roman" pitchFamily="18" charset="0"/>
                <a:ea typeface="BatangChe" pitchFamily="49" charset="-127"/>
              </a:rPr>
              <a:t>Genetic Algorithm and Heuristic Search For Solving Timetable Problem</a:t>
            </a:r>
            <a:br>
              <a:rPr lang="en-US" altLang="en-US" sz="2400">
                <a:latin typeface="Times New Roman" pitchFamily="18" charset="0"/>
                <a:ea typeface="BatangChe" pitchFamily="49" charset="-127"/>
              </a:rPr>
            </a:br>
            <a:r>
              <a:rPr lang="en-US" altLang="en-US" sz="2400">
                <a:latin typeface="Times New Roman" pitchFamily="18" charset="0"/>
                <a:ea typeface="BatangChe" pitchFamily="49" charset="-127"/>
              </a:rPr>
              <a:t>Case Study : Universitas Pelita Harapan</a:t>
            </a:r>
            <a:r>
              <a:rPr lang="en-US" altLang="en-US" sz="3200">
                <a:latin typeface="Times New Roman" pitchFamily="18" charset="0"/>
                <a:ea typeface="BatangChe" pitchFamily="49" charset="-127"/>
              </a:rPr>
              <a:t> </a:t>
            </a:r>
            <a:endParaRPr lang="id-ID" altLang="en-US" sz="3200">
              <a:latin typeface="Times New Roman" pitchFamily="18" charset="0"/>
              <a:ea typeface="BatangChe" pitchFamily="49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latin typeface="Times New Roman" pitchFamily="18" charset="0"/>
              </a:rPr>
              <a:t>Samuel Lukas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Times New Roman" pitchFamily="18" charset="0"/>
              </a:rPr>
              <a:t>Arnold Aribowo</a:t>
            </a:r>
            <a:endParaRPr lang="id-ID" altLang="en-US" sz="24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Times New Roman" pitchFamily="18" charset="0"/>
              </a:rPr>
              <a:t>Milyandreana Muchri</a:t>
            </a:r>
            <a:endParaRPr lang="id-ID" altLang="en-US" sz="2400">
              <a:latin typeface="Times New Roman" pitchFamily="18" charset="0"/>
            </a:endParaRPr>
          </a:p>
        </p:txBody>
      </p:sp>
      <p:grpSp>
        <p:nvGrpSpPr>
          <p:cNvPr id="2092" name="Group 44"/>
          <p:cNvGrpSpPr>
            <a:grpSpLocks/>
          </p:cNvGrpSpPr>
          <p:nvPr/>
        </p:nvGrpSpPr>
        <p:grpSpPr bwMode="auto">
          <a:xfrm>
            <a:off x="0" y="6019800"/>
            <a:ext cx="9144000" cy="569913"/>
            <a:chOff x="0" y="3792"/>
            <a:chExt cx="5760" cy="359"/>
          </a:xfrm>
        </p:grpSpPr>
        <p:pic>
          <p:nvPicPr>
            <p:cNvPr id="2053" name="Picture 5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Picture 13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dn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</p:cSld>
  <p:clrMapOvr>
    <a:masterClrMapping/>
  </p:clrMapOvr>
  <p:transition advTm="369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i="1">
                <a:latin typeface="Times New Roman" pitchFamily="18" charset="0"/>
              </a:rPr>
              <a:t>Fitness</a:t>
            </a:r>
            <a:endParaRPr lang="id-ID" altLang="en-US" i="1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7685088" cy="4525963"/>
          </a:xfrm>
        </p:spPr>
        <p:txBody>
          <a:bodyPr/>
          <a:lstStyle/>
          <a:p>
            <a:r>
              <a:rPr lang="en-US" altLang="en-US" sz="2800">
                <a:latin typeface="Times New Roman" pitchFamily="18" charset="0"/>
              </a:rPr>
              <a:t>Determining the fitness of the chromosome</a:t>
            </a:r>
            <a:r>
              <a:rPr lang="id-ID" altLang="en-US" sz="2800">
                <a:latin typeface="Times New Roman" pitchFamily="18" charset="0"/>
              </a:rPr>
              <a:t>.</a:t>
            </a:r>
            <a:endParaRPr lang="en-US" altLang="en-US" sz="2800">
              <a:latin typeface="Times New Roman" pitchFamily="18" charset="0"/>
            </a:endParaRPr>
          </a:p>
        </p:txBody>
      </p:sp>
      <p:pic>
        <p:nvPicPr>
          <p:cNvPr id="44036" name="Picture 4" descr="p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990600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882900" y="2133600"/>
          <a:ext cx="33020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4" imgW="1396800" imgH="863280" progId="Equation.3">
                  <p:embed/>
                </p:oleObj>
              </mc:Choice>
              <mc:Fallback>
                <p:oleObj name="Equation" r:id="rId4" imgW="1396800" imgH="863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133600"/>
                        <a:ext cx="3302000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1371600" y="4114800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id-ID" altLang="en-US" sz="2000">
                <a:latin typeface="Times New Roman" pitchFamily="18" charset="0"/>
                <a:cs typeface="Times New Roman" pitchFamily="18" charset="0"/>
              </a:rPr>
              <a:t>dimana</a:t>
            </a:r>
            <a:endParaRPr lang="id-ID" altLang="en-US" sz="2000">
              <a:latin typeface="Times New Roman" pitchFamily="18" charset="0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1343025" y="4610100"/>
          <a:ext cx="990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6" imgW="457200" imgH="241200" progId="Equation.3">
                  <p:embed/>
                </p:oleObj>
              </mc:Choice>
              <mc:Fallback>
                <p:oleObj name="Equation" r:id="rId6" imgW="45720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610100"/>
                        <a:ext cx="990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286000" y="4513263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Unit credits of the j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course of the i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chromosome able to be scheduled.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1408113" y="5105400"/>
          <a:ext cx="8778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8" imgW="393480" imgH="228600" progId="Equation.3">
                  <p:embed/>
                </p:oleObj>
              </mc:Choice>
              <mc:Fallback>
                <p:oleObj name="Equation" r:id="rId8" imgW="39348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105400"/>
                        <a:ext cx="87788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2286000" y="5183188"/>
            <a:ext cx="4848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Unit credits of the k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course of the i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chromosome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10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id-ID" altLang="en-US">
                <a:latin typeface="Times New Roman" pitchFamily="18" charset="0"/>
              </a:rPr>
              <a:t>Heuristi</a:t>
            </a:r>
            <a:r>
              <a:rPr lang="en-US" altLang="en-US">
                <a:latin typeface="Times New Roman" pitchFamily="18" charset="0"/>
              </a:rPr>
              <a:t>c search</a:t>
            </a:r>
            <a:endParaRPr lang="id-ID" altLang="en-US">
              <a:latin typeface="Times New Roman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1713" y="1600200"/>
            <a:ext cx="3621087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 </a:t>
            </a:r>
            <a:endParaRPr lang="id-ID" altLang="en-US" sz="2800"/>
          </a:p>
        </p:txBody>
      </p:sp>
      <p:graphicFrame>
        <p:nvGraphicFramePr>
          <p:cNvPr id="63576" name="Group 2136"/>
          <p:cNvGraphicFramePr>
            <a:graphicFrameLocks noGrp="1"/>
          </p:cNvGraphicFramePr>
          <p:nvPr>
            <p:ph sz="quarter" idx="2"/>
          </p:nvPr>
        </p:nvGraphicFramePr>
        <p:xfrm>
          <a:off x="1447800" y="1358900"/>
          <a:ext cx="4343400" cy="1463040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ode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Type</a:t>
                      </a:r>
                      <a:endParaRPr kumimoji="0" lang="id-ID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Class</a:t>
                      </a:r>
                      <a:endParaRPr kumimoji="0" lang="id-ID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</a:t>
                      </a:r>
                      <a:endParaRPr kumimoji="0" lang="id-ID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Lecturer</a:t>
                      </a:r>
                      <a:endParaRPr kumimoji="0" lang="id-ID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alt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id-ID" altLang="en-US" sz="9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  =A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t</a:t>
                      </a:r>
                      <a:r>
                        <a:rPr kumimoji="0" lang="en-US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  =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Z</a:t>
                      </a:r>
                      <a:endParaRPr kumimoji="0" lang="id-ID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  =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676400" y="1663700"/>
          <a:ext cx="331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9" name="Equation" r:id="rId3" imgW="190335" imgH="215713" progId="Equation.3">
                  <p:embed/>
                </p:oleObj>
              </mc:Choice>
              <mc:Fallback>
                <p:oleObj name="Equation" r:id="rId3" imgW="190335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63700"/>
                        <a:ext cx="3317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228975" y="2057400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0" name="Equation" r:id="rId5" imgW="139680" imgH="215640" progId="Equation.3">
                  <p:embed/>
                </p:oleObj>
              </mc:Choice>
              <mc:Fallback>
                <p:oleObj name="Equation" r:id="rId5" imgW="1396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057400"/>
                        <a:ext cx="241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676400" y="2044700"/>
          <a:ext cx="347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1" name="Equation" r:id="rId7" imgW="203024" imgH="215713" progId="Equation.3">
                  <p:embed/>
                </p:oleObj>
              </mc:Choice>
              <mc:Fallback>
                <p:oleObj name="Equation" r:id="rId7" imgW="203024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44700"/>
                        <a:ext cx="3476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208338" y="1676400"/>
          <a:ext cx="2365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2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1676400"/>
                        <a:ext cx="2365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244850" y="2438400"/>
          <a:ext cx="249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3" name="Equation" r:id="rId11" imgW="152280" imgH="228600" progId="Equation.3">
                  <p:embed/>
                </p:oleObj>
              </mc:Choice>
              <mc:Fallback>
                <p:oleObj name="Equation" r:id="rId11" imgW="1522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2438400"/>
                        <a:ext cx="2492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619250" y="1574800"/>
            <a:ext cx="519113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619250" y="1574800"/>
            <a:ext cx="70485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1619250" y="1574800"/>
            <a:ext cx="519113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1619250" y="1574800"/>
            <a:ext cx="70485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1619250" y="1574800"/>
            <a:ext cx="519113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1619250" y="1574800"/>
            <a:ext cx="70485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6374" name="Object 54"/>
          <p:cNvGraphicFramePr>
            <a:graphicFrameLocks noChangeAspect="1"/>
          </p:cNvGraphicFramePr>
          <p:nvPr/>
        </p:nvGraphicFramePr>
        <p:xfrm>
          <a:off x="5500688" y="3048000"/>
          <a:ext cx="846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4" name="Equation" r:id="rId13" imgW="507960" imgH="215640" progId="Equation.3">
                  <p:embed/>
                </p:oleObj>
              </mc:Choice>
              <mc:Fallback>
                <p:oleObj name="Equation" r:id="rId13" imgW="507960" imgH="2156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048000"/>
                        <a:ext cx="8461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6481763" y="3048000"/>
          <a:ext cx="8286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5" name="Equation" r:id="rId15" imgW="520560" imgH="215640" progId="Equation.3">
                  <p:embed/>
                </p:oleObj>
              </mc:Choice>
              <mc:Fallback>
                <p:oleObj name="Equation" r:id="rId15" imgW="520560" imgH="215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3048000"/>
                        <a:ext cx="8286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2" name="Object 52"/>
          <p:cNvGraphicFramePr>
            <a:graphicFrameLocks noChangeAspect="1"/>
          </p:cNvGraphicFramePr>
          <p:nvPr/>
        </p:nvGraphicFramePr>
        <p:xfrm>
          <a:off x="7453313" y="3065463"/>
          <a:ext cx="863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6" name="Equation" r:id="rId17" imgW="520560" imgH="228600" progId="Equation.3">
                  <p:embed/>
                </p:oleObj>
              </mc:Choice>
              <mc:Fallback>
                <p:oleObj name="Equation" r:id="rId17" imgW="52056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3065463"/>
                        <a:ext cx="863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51"/>
          <p:cNvGraphicFramePr>
            <a:graphicFrameLocks noChangeAspect="1"/>
          </p:cNvGraphicFramePr>
          <p:nvPr/>
        </p:nvGraphicFramePr>
        <p:xfrm>
          <a:off x="4572000" y="3429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7" name="Equation" r:id="rId19" imgW="482400" imgH="215640" progId="Equation.3">
                  <p:embed/>
                </p:oleObj>
              </mc:Choice>
              <mc:Fallback>
                <p:oleObj name="Equation" r:id="rId19" imgW="482400" imgH="215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762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0" name="Object 50"/>
          <p:cNvGraphicFramePr>
            <a:graphicFrameLocks noChangeAspect="1"/>
          </p:cNvGraphicFramePr>
          <p:nvPr/>
        </p:nvGraphicFramePr>
        <p:xfrm>
          <a:off x="4581525" y="3776663"/>
          <a:ext cx="742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8" name="Equation" r:id="rId21" imgW="495000" imgH="215640" progId="Equation.3">
                  <p:embed/>
                </p:oleObj>
              </mc:Choice>
              <mc:Fallback>
                <p:oleObj name="Equation" r:id="rId21" imgW="495000" imgH="215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776663"/>
                        <a:ext cx="7429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9" name="Object 49"/>
          <p:cNvGraphicFramePr>
            <a:graphicFrameLocks noChangeAspect="1"/>
          </p:cNvGraphicFramePr>
          <p:nvPr/>
        </p:nvGraphicFramePr>
        <p:xfrm>
          <a:off x="4581525" y="4191000"/>
          <a:ext cx="742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" name="Equation" r:id="rId23" imgW="495000" imgH="215640" progId="Equation.3">
                  <p:embed/>
                </p:oleObj>
              </mc:Choice>
              <mc:Fallback>
                <p:oleObj name="Equation" r:id="rId23" imgW="49500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191000"/>
                        <a:ext cx="7429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48"/>
          <p:cNvGraphicFramePr>
            <a:graphicFrameLocks noChangeAspect="1"/>
          </p:cNvGraphicFramePr>
          <p:nvPr/>
        </p:nvGraphicFramePr>
        <p:xfrm>
          <a:off x="4581525" y="4557713"/>
          <a:ext cx="7429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0" name="Equation" r:id="rId25" imgW="507960" imgH="215640" progId="Equation.3">
                  <p:embed/>
                </p:oleObj>
              </mc:Choice>
              <mc:Fallback>
                <p:oleObj name="Equation" r:id="rId25" imgW="507960" imgH="215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557713"/>
                        <a:ext cx="742950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4581525" y="4876800"/>
          <a:ext cx="742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1" name="Equation" r:id="rId27" imgW="495000" imgH="215640" progId="Equation.3">
                  <p:embed/>
                </p:oleObj>
              </mc:Choice>
              <mc:Fallback>
                <p:oleObj name="Equation" r:id="rId27" imgW="495000" imgH="215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876800"/>
                        <a:ext cx="7429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46"/>
          <p:cNvGraphicFramePr>
            <a:graphicFrameLocks noChangeAspect="1"/>
          </p:cNvGraphicFramePr>
          <p:nvPr/>
        </p:nvGraphicFramePr>
        <p:xfrm>
          <a:off x="4581525" y="5257800"/>
          <a:ext cx="7429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" name="Equation" r:id="rId29" imgW="507960" imgH="215640" progId="Equation.3">
                  <p:embed/>
                </p:oleObj>
              </mc:Choice>
              <mc:Fallback>
                <p:oleObj name="Equation" r:id="rId29" imgW="507960" imgH="215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5257800"/>
                        <a:ext cx="74295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4581525" y="5638800"/>
          <a:ext cx="7429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3" name="Equation" r:id="rId31" imgW="507960" imgH="215640" progId="Equation.3">
                  <p:embed/>
                </p:oleObj>
              </mc:Choice>
              <mc:Fallback>
                <p:oleObj name="Equation" r:id="rId31" imgW="507960" imgH="215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5638800"/>
                        <a:ext cx="74295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4579938" y="6019800"/>
          <a:ext cx="7445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4" name="Equation" r:id="rId33" imgW="520560" imgH="215640" progId="Equation.3">
                  <p:embed/>
                </p:oleObj>
              </mc:Choice>
              <mc:Fallback>
                <p:oleObj name="Equation" r:id="rId33" imgW="520560" imgH="215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6019800"/>
                        <a:ext cx="74453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6" name="Rectangle 56"/>
          <p:cNvSpPr>
            <a:spLocks noChangeArrowheads="1"/>
          </p:cNvSpPr>
          <p:nvPr/>
        </p:nvSpPr>
        <p:spPr bwMode="auto">
          <a:xfrm>
            <a:off x="7277100" y="6248400"/>
            <a:ext cx="769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7277100" y="6248400"/>
            <a:ext cx="8001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7277100" y="6248400"/>
            <a:ext cx="733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87" name="Rectangle 67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97" name="Rectangle 77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402" name="Rectangle 82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407" name="Rectangle 87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412" name="Rectangle 92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417" name="Rectangle 97"/>
          <p:cNvSpPr>
            <a:spLocks noChangeArrowheads="1"/>
          </p:cNvSpPr>
          <p:nvPr/>
        </p:nvSpPr>
        <p:spPr bwMode="auto">
          <a:xfrm>
            <a:off x="7277100" y="6248400"/>
            <a:ext cx="66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6927" name="Object 607"/>
          <p:cNvGraphicFramePr>
            <a:graphicFrameLocks noChangeAspect="1"/>
          </p:cNvGraphicFramePr>
          <p:nvPr/>
        </p:nvGraphicFramePr>
        <p:xfrm>
          <a:off x="5070475" y="1749425"/>
          <a:ext cx="1905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5" name="Equation" r:id="rId35" imgW="114120" imgH="215640" progId="Equation.3">
                  <p:embed/>
                </p:oleObj>
              </mc:Choice>
              <mc:Fallback>
                <p:oleObj name="Equation" r:id="rId35" imgW="114120" imgH="215640" progId="Equation.3">
                  <p:embed/>
                  <p:pic>
                    <p:nvPicPr>
                      <p:cNvPr id="0" name="Object 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749425"/>
                        <a:ext cx="1905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26" name="Object 606"/>
          <p:cNvGraphicFramePr>
            <a:graphicFrameLocks noChangeAspect="1"/>
          </p:cNvGraphicFramePr>
          <p:nvPr/>
        </p:nvGraphicFramePr>
        <p:xfrm>
          <a:off x="5064125" y="2066925"/>
          <a:ext cx="236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6" name="Equation" r:id="rId37" imgW="139680" imgH="215640" progId="Equation.3">
                  <p:embed/>
                </p:oleObj>
              </mc:Choice>
              <mc:Fallback>
                <p:oleObj name="Equation" r:id="rId37" imgW="139680" imgH="215640" progId="Equation.3">
                  <p:embed/>
                  <p:pic>
                    <p:nvPicPr>
                      <p:cNvPr id="0" name="Object 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2066925"/>
                        <a:ext cx="2365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25" name="Object 605"/>
          <p:cNvGraphicFramePr>
            <a:graphicFrameLocks noChangeAspect="1"/>
          </p:cNvGraphicFramePr>
          <p:nvPr/>
        </p:nvGraphicFramePr>
        <p:xfrm>
          <a:off x="5072063" y="2425700"/>
          <a:ext cx="21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7" name="Equation" r:id="rId39" imgW="126720" imgH="228600" progId="Equation.3">
                  <p:embed/>
                </p:oleObj>
              </mc:Choice>
              <mc:Fallback>
                <p:oleObj name="Equation" r:id="rId39" imgW="126720" imgH="228600" progId="Equation.3">
                  <p:embed/>
                  <p:pic>
                    <p:nvPicPr>
                      <p:cNvPr id="0" name="Object 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425700"/>
                        <a:ext cx="215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28" name="Rectangle 608"/>
          <p:cNvSpPr>
            <a:spLocks noChangeArrowheads="1"/>
          </p:cNvSpPr>
          <p:nvPr/>
        </p:nvSpPr>
        <p:spPr bwMode="auto">
          <a:xfrm>
            <a:off x="2744788" y="2487613"/>
            <a:ext cx="6080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930" name="Rectangle 610"/>
          <p:cNvSpPr>
            <a:spLocks noChangeArrowheads="1"/>
          </p:cNvSpPr>
          <p:nvPr/>
        </p:nvSpPr>
        <p:spPr bwMode="auto">
          <a:xfrm>
            <a:off x="2744788" y="2487613"/>
            <a:ext cx="6080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932" name="Rectangle 612"/>
          <p:cNvSpPr>
            <a:spLocks noChangeArrowheads="1"/>
          </p:cNvSpPr>
          <p:nvPr/>
        </p:nvSpPr>
        <p:spPr bwMode="auto">
          <a:xfrm>
            <a:off x="2744788" y="2487613"/>
            <a:ext cx="6080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954" name="Line 1586"/>
          <p:cNvSpPr>
            <a:spLocks noChangeShapeType="1"/>
          </p:cNvSpPr>
          <p:nvPr/>
        </p:nvSpPr>
        <p:spPr bwMode="auto">
          <a:xfrm>
            <a:off x="762000" y="18923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55" name="Line 1587"/>
          <p:cNvSpPr>
            <a:spLocks noChangeShapeType="1"/>
          </p:cNvSpPr>
          <p:nvPr/>
        </p:nvSpPr>
        <p:spPr bwMode="auto">
          <a:xfrm>
            <a:off x="5867400" y="2362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56" name="Line 1588"/>
          <p:cNvSpPr>
            <a:spLocks noChangeShapeType="1"/>
          </p:cNvSpPr>
          <p:nvPr/>
        </p:nvSpPr>
        <p:spPr bwMode="auto">
          <a:xfrm>
            <a:off x="6858000" y="2362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57" name="Line 1589"/>
          <p:cNvSpPr>
            <a:spLocks noChangeShapeType="1"/>
          </p:cNvSpPr>
          <p:nvPr/>
        </p:nvSpPr>
        <p:spPr bwMode="auto">
          <a:xfrm>
            <a:off x="7848600" y="2362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58" name="Line 1590"/>
          <p:cNvSpPr>
            <a:spLocks noChangeShapeType="1"/>
          </p:cNvSpPr>
          <p:nvPr/>
        </p:nvSpPr>
        <p:spPr bwMode="auto">
          <a:xfrm>
            <a:off x="3733800" y="3581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59" name="Line 1591"/>
          <p:cNvSpPr>
            <a:spLocks noChangeShapeType="1"/>
          </p:cNvSpPr>
          <p:nvPr/>
        </p:nvSpPr>
        <p:spPr bwMode="auto">
          <a:xfrm>
            <a:off x="3733800" y="3962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0" name="Line 1592"/>
          <p:cNvSpPr>
            <a:spLocks noChangeShapeType="1"/>
          </p:cNvSpPr>
          <p:nvPr/>
        </p:nvSpPr>
        <p:spPr bwMode="auto">
          <a:xfrm>
            <a:off x="3733800" y="4343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1" name="Line 1593"/>
          <p:cNvSpPr>
            <a:spLocks noChangeShapeType="1"/>
          </p:cNvSpPr>
          <p:nvPr/>
        </p:nvSpPr>
        <p:spPr bwMode="auto">
          <a:xfrm>
            <a:off x="3733800" y="4724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2" name="Line 1594"/>
          <p:cNvSpPr>
            <a:spLocks noChangeShapeType="1"/>
          </p:cNvSpPr>
          <p:nvPr/>
        </p:nvSpPr>
        <p:spPr bwMode="auto">
          <a:xfrm>
            <a:off x="3733800" y="5105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3" name="Line 1595"/>
          <p:cNvSpPr>
            <a:spLocks noChangeShapeType="1"/>
          </p:cNvSpPr>
          <p:nvPr/>
        </p:nvSpPr>
        <p:spPr bwMode="auto">
          <a:xfrm>
            <a:off x="3733800" y="5486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4" name="Line 1596"/>
          <p:cNvSpPr>
            <a:spLocks noChangeShapeType="1"/>
          </p:cNvSpPr>
          <p:nvPr/>
        </p:nvSpPr>
        <p:spPr bwMode="auto">
          <a:xfrm>
            <a:off x="3733800" y="5867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5" name="Line 1597"/>
          <p:cNvSpPr>
            <a:spLocks noChangeShapeType="1"/>
          </p:cNvSpPr>
          <p:nvPr/>
        </p:nvSpPr>
        <p:spPr bwMode="auto">
          <a:xfrm>
            <a:off x="3733800" y="6248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6" name="Line 1598"/>
          <p:cNvSpPr>
            <a:spLocks noChangeShapeType="1"/>
          </p:cNvSpPr>
          <p:nvPr/>
        </p:nvSpPr>
        <p:spPr bwMode="auto">
          <a:xfrm>
            <a:off x="762000" y="22860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67" name="Line 1599"/>
          <p:cNvSpPr>
            <a:spLocks noChangeShapeType="1"/>
          </p:cNvSpPr>
          <p:nvPr/>
        </p:nvSpPr>
        <p:spPr bwMode="auto">
          <a:xfrm>
            <a:off x="762000" y="26670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996" name="Group 1628"/>
          <p:cNvGraphicFramePr>
            <a:graphicFrameLocks noGrp="1"/>
          </p:cNvGraphicFramePr>
          <p:nvPr/>
        </p:nvGraphicFramePr>
        <p:xfrm>
          <a:off x="5410200" y="34290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04" name="Group 1636"/>
          <p:cNvGraphicFramePr>
            <a:graphicFrameLocks noGrp="1"/>
          </p:cNvGraphicFramePr>
          <p:nvPr/>
        </p:nvGraphicFramePr>
        <p:xfrm>
          <a:off x="5410200" y="3749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20" name="Group 1652"/>
          <p:cNvGraphicFramePr>
            <a:graphicFrameLocks noGrp="1"/>
          </p:cNvGraphicFramePr>
          <p:nvPr/>
        </p:nvGraphicFramePr>
        <p:xfrm>
          <a:off x="5410200" y="4876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19" name="Group 1651"/>
          <p:cNvGraphicFramePr>
            <a:graphicFrameLocks noGrp="1"/>
          </p:cNvGraphicFramePr>
          <p:nvPr/>
        </p:nvGraphicFramePr>
        <p:xfrm>
          <a:off x="5486400" y="5257800"/>
          <a:ext cx="838200" cy="3657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21" name="Group 1653"/>
          <p:cNvGraphicFramePr>
            <a:graphicFrameLocks noGrp="1"/>
          </p:cNvGraphicFramePr>
          <p:nvPr/>
        </p:nvGraphicFramePr>
        <p:xfrm>
          <a:off x="7391400" y="34290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27" name="Group 1659"/>
          <p:cNvGraphicFramePr>
            <a:graphicFrameLocks noGrp="1"/>
          </p:cNvGraphicFramePr>
          <p:nvPr/>
        </p:nvGraphicFramePr>
        <p:xfrm>
          <a:off x="7391400" y="3749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33" name="Group 1665"/>
          <p:cNvGraphicFramePr>
            <a:graphicFrameLocks noGrp="1"/>
          </p:cNvGraphicFramePr>
          <p:nvPr/>
        </p:nvGraphicFramePr>
        <p:xfrm>
          <a:off x="7391400" y="4876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45" name="Group 1677"/>
          <p:cNvGraphicFramePr>
            <a:graphicFrameLocks noGrp="1"/>
          </p:cNvGraphicFramePr>
          <p:nvPr/>
        </p:nvGraphicFramePr>
        <p:xfrm>
          <a:off x="7391400" y="5257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46" name="Group 1678"/>
          <p:cNvGraphicFramePr>
            <a:graphicFrameLocks noGrp="1"/>
          </p:cNvGraphicFramePr>
          <p:nvPr/>
        </p:nvGraphicFramePr>
        <p:xfrm>
          <a:off x="54102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52" name="Group 1684"/>
          <p:cNvGraphicFramePr>
            <a:graphicFrameLocks noGrp="1"/>
          </p:cNvGraphicFramePr>
          <p:nvPr/>
        </p:nvGraphicFramePr>
        <p:xfrm>
          <a:off x="5410200" y="4511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70" name="Group 1702"/>
          <p:cNvGraphicFramePr>
            <a:graphicFrameLocks noGrp="1"/>
          </p:cNvGraphicFramePr>
          <p:nvPr/>
        </p:nvGraphicFramePr>
        <p:xfrm>
          <a:off x="5410200" y="5638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64" name="Group 1696"/>
          <p:cNvGraphicFramePr>
            <a:graphicFrameLocks noGrp="1"/>
          </p:cNvGraphicFramePr>
          <p:nvPr/>
        </p:nvGraphicFramePr>
        <p:xfrm>
          <a:off x="5410200" y="59594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71" name="Group 1703"/>
          <p:cNvGraphicFramePr>
            <a:graphicFrameLocks noGrp="1"/>
          </p:cNvGraphicFramePr>
          <p:nvPr/>
        </p:nvGraphicFramePr>
        <p:xfrm>
          <a:off x="73914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77" name="Group 1709"/>
          <p:cNvGraphicFramePr>
            <a:graphicFrameLocks noGrp="1"/>
          </p:cNvGraphicFramePr>
          <p:nvPr/>
        </p:nvGraphicFramePr>
        <p:xfrm>
          <a:off x="7391400" y="4511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83" name="Group 1715"/>
          <p:cNvGraphicFramePr>
            <a:graphicFrameLocks noGrp="1"/>
          </p:cNvGraphicFramePr>
          <p:nvPr/>
        </p:nvGraphicFramePr>
        <p:xfrm>
          <a:off x="7391400" y="5562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89" name="Group 1721"/>
          <p:cNvGraphicFramePr>
            <a:graphicFrameLocks noGrp="1"/>
          </p:cNvGraphicFramePr>
          <p:nvPr/>
        </p:nvGraphicFramePr>
        <p:xfrm>
          <a:off x="7391400" y="59594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95" name="Group 1727"/>
          <p:cNvGraphicFramePr>
            <a:graphicFrameLocks noGrp="1"/>
          </p:cNvGraphicFramePr>
          <p:nvPr/>
        </p:nvGraphicFramePr>
        <p:xfrm>
          <a:off x="6400800" y="34290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01" name="Group 1733"/>
          <p:cNvGraphicFramePr>
            <a:graphicFrameLocks noGrp="1"/>
          </p:cNvGraphicFramePr>
          <p:nvPr/>
        </p:nvGraphicFramePr>
        <p:xfrm>
          <a:off x="6400800" y="3749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07" name="Group 1739"/>
          <p:cNvGraphicFramePr>
            <a:graphicFrameLocks noGrp="1"/>
          </p:cNvGraphicFramePr>
          <p:nvPr/>
        </p:nvGraphicFramePr>
        <p:xfrm>
          <a:off x="64008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13" name="Group 1745"/>
          <p:cNvGraphicFramePr>
            <a:graphicFrameLocks noGrp="1"/>
          </p:cNvGraphicFramePr>
          <p:nvPr/>
        </p:nvGraphicFramePr>
        <p:xfrm>
          <a:off x="6400800" y="4511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19" name="Group 1751"/>
          <p:cNvGraphicFramePr>
            <a:graphicFrameLocks noGrp="1"/>
          </p:cNvGraphicFramePr>
          <p:nvPr/>
        </p:nvGraphicFramePr>
        <p:xfrm>
          <a:off x="6400800" y="4876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25" name="Group 1757"/>
          <p:cNvGraphicFramePr>
            <a:graphicFrameLocks noGrp="1"/>
          </p:cNvGraphicFramePr>
          <p:nvPr/>
        </p:nvGraphicFramePr>
        <p:xfrm>
          <a:off x="6400800" y="5273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31" name="Group 1763"/>
          <p:cNvGraphicFramePr>
            <a:graphicFrameLocks noGrp="1"/>
          </p:cNvGraphicFramePr>
          <p:nvPr/>
        </p:nvGraphicFramePr>
        <p:xfrm>
          <a:off x="6400800" y="5638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37" name="Group 1769"/>
          <p:cNvGraphicFramePr>
            <a:graphicFrameLocks noGrp="1"/>
          </p:cNvGraphicFramePr>
          <p:nvPr/>
        </p:nvGraphicFramePr>
        <p:xfrm>
          <a:off x="6400800" y="59594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143" name="Rectangle 1775"/>
          <p:cNvSpPr>
            <a:spLocks noChangeArrowheads="1"/>
          </p:cNvSpPr>
          <p:nvPr/>
        </p:nvSpPr>
        <p:spPr bwMode="auto">
          <a:xfrm>
            <a:off x="1371600" y="4038600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>
                <a:latin typeface="Times New Roman" pitchFamily="18" charset="0"/>
              </a:rPr>
              <a:t>Counter = 0</a:t>
            </a:r>
          </a:p>
        </p:txBody>
      </p:sp>
      <p:sp>
        <p:nvSpPr>
          <p:cNvPr id="60144" name="Rectangle 1776"/>
          <p:cNvSpPr>
            <a:spLocks noChangeArrowheads="1"/>
          </p:cNvSpPr>
          <p:nvPr/>
        </p:nvSpPr>
        <p:spPr bwMode="auto">
          <a:xfrm>
            <a:off x="1371600" y="3610918"/>
            <a:ext cx="12891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latin typeface="Times New Roman" pitchFamily="18" charset="0"/>
              </a:rPr>
              <a:t>Unit = 2 </a:t>
            </a:r>
          </a:p>
        </p:txBody>
      </p:sp>
      <p:sp>
        <p:nvSpPr>
          <p:cNvPr id="60145" name="Rectangle 1777"/>
          <p:cNvSpPr>
            <a:spLocks noChangeArrowheads="1"/>
          </p:cNvSpPr>
          <p:nvPr/>
        </p:nvSpPr>
        <p:spPr bwMode="auto">
          <a:xfrm>
            <a:off x="1371600" y="4038600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>
                <a:latin typeface="Times New Roman" pitchFamily="18" charset="0"/>
              </a:rPr>
              <a:t>Counter = 1</a:t>
            </a:r>
          </a:p>
        </p:txBody>
      </p:sp>
      <p:sp>
        <p:nvSpPr>
          <p:cNvPr id="60146" name="Rectangle 1778"/>
          <p:cNvSpPr>
            <a:spLocks noChangeArrowheads="1"/>
          </p:cNvSpPr>
          <p:nvPr/>
        </p:nvSpPr>
        <p:spPr bwMode="auto">
          <a:xfrm>
            <a:off x="1371600" y="4038600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>
                <a:latin typeface="Times New Roman" pitchFamily="18" charset="0"/>
              </a:rPr>
              <a:t>Counter = 2</a:t>
            </a:r>
          </a:p>
        </p:txBody>
      </p:sp>
      <p:graphicFrame>
        <p:nvGraphicFramePr>
          <p:cNvPr id="60160" name="Group 1792"/>
          <p:cNvGraphicFramePr>
            <a:graphicFrameLocks noGrp="1"/>
          </p:cNvGraphicFramePr>
          <p:nvPr/>
        </p:nvGraphicFramePr>
        <p:xfrm>
          <a:off x="54102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54" name="Group 1786"/>
          <p:cNvGraphicFramePr>
            <a:graphicFrameLocks noGrp="1"/>
          </p:cNvGraphicFramePr>
          <p:nvPr/>
        </p:nvGraphicFramePr>
        <p:xfrm>
          <a:off x="5410200" y="4495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80" name="Group 1812"/>
          <p:cNvGraphicFramePr>
            <a:graphicFrameLocks noGrp="1"/>
          </p:cNvGraphicFramePr>
          <p:nvPr/>
        </p:nvGraphicFramePr>
        <p:xfrm>
          <a:off x="7391400" y="4495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86" name="Group 1818"/>
          <p:cNvGraphicFramePr>
            <a:graphicFrameLocks noGrp="1"/>
          </p:cNvGraphicFramePr>
          <p:nvPr/>
        </p:nvGraphicFramePr>
        <p:xfrm>
          <a:off x="73914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92" name="Group 1824"/>
          <p:cNvGraphicFramePr>
            <a:graphicFrameLocks noGrp="1"/>
          </p:cNvGraphicFramePr>
          <p:nvPr/>
        </p:nvGraphicFramePr>
        <p:xfrm>
          <a:off x="6400800" y="4495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98" name="Group 1830"/>
          <p:cNvGraphicFramePr>
            <a:graphicFrameLocks noGrp="1"/>
          </p:cNvGraphicFramePr>
          <p:nvPr/>
        </p:nvGraphicFramePr>
        <p:xfrm>
          <a:off x="64008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04" name="Group 1836"/>
          <p:cNvGraphicFramePr>
            <a:graphicFrameLocks noGrp="1"/>
          </p:cNvGraphicFramePr>
          <p:nvPr/>
        </p:nvGraphicFramePr>
        <p:xfrm>
          <a:off x="5410200" y="34290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10" name="Group 1842"/>
          <p:cNvGraphicFramePr>
            <a:graphicFrameLocks noGrp="1"/>
          </p:cNvGraphicFramePr>
          <p:nvPr/>
        </p:nvGraphicFramePr>
        <p:xfrm>
          <a:off x="5410200" y="3733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16" name="Group 1848"/>
          <p:cNvGraphicFramePr>
            <a:graphicFrameLocks noGrp="1"/>
          </p:cNvGraphicFramePr>
          <p:nvPr/>
        </p:nvGraphicFramePr>
        <p:xfrm>
          <a:off x="54102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22" name="Group 1854"/>
          <p:cNvGraphicFramePr>
            <a:graphicFrameLocks noGrp="1"/>
          </p:cNvGraphicFramePr>
          <p:nvPr/>
        </p:nvGraphicFramePr>
        <p:xfrm>
          <a:off x="5410200" y="4495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28" name="Group 1860"/>
          <p:cNvGraphicFramePr>
            <a:graphicFrameLocks noGrp="1"/>
          </p:cNvGraphicFramePr>
          <p:nvPr/>
        </p:nvGraphicFramePr>
        <p:xfrm>
          <a:off x="6400800" y="34290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34" name="Group 1866"/>
          <p:cNvGraphicFramePr>
            <a:graphicFrameLocks noGrp="1"/>
          </p:cNvGraphicFramePr>
          <p:nvPr/>
        </p:nvGraphicFramePr>
        <p:xfrm>
          <a:off x="6400800" y="4876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40" name="Group 1872"/>
          <p:cNvGraphicFramePr>
            <a:graphicFrameLocks noGrp="1"/>
          </p:cNvGraphicFramePr>
          <p:nvPr/>
        </p:nvGraphicFramePr>
        <p:xfrm>
          <a:off x="54102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77" name="Group 1909"/>
          <p:cNvGraphicFramePr>
            <a:graphicFrameLocks noGrp="1"/>
          </p:cNvGraphicFramePr>
          <p:nvPr/>
        </p:nvGraphicFramePr>
        <p:xfrm>
          <a:off x="5410200" y="4495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52" name="Group 1884"/>
          <p:cNvGraphicFramePr>
            <a:graphicFrameLocks noGrp="1"/>
          </p:cNvGraphicFramePr>
          <p:nvPr/>
        </p:nvGraphicFramePr>
        <p:xfrm>
          <a:off x="6400800" y="4495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58" name="Group 1890"/>
          <p:cNvGraphicFramePr>
            <a:graphicFrameLocks noGrp="1"/>
          </p:cNvGraphicFramePr>
          <p:nvPr/>
        </p:nvGraphicFramePr>
        <p:xfrm>
          <a:off x="64008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95" name="Group 2027"/>
          <p:cNvGraphicFramePr>
            <a:graphicFrameLocks noGrp="1"/>
          </p:cNvGraphicFramePr>
          <p:nvPr/>
        </p:nvGraphicFramePr>
        <p:xfrm>
          <a:off x="7391400" y="4114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76" name="Group 1908"/>
          <p:cNvGraphicFramePr>
            <a:graphicFrameLocks noGrp="1"/>
          </p:cNvGraphicFramePr>
          <p:nvPr/>
        </p:nvGraphicFramePr>
        <p:xfrm>
          <a:off x="7391400" y="4495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78" name="Group 1910"/>
          <p:cNvGraphicFramePr>
            <a:graphicFrameLocks noGrp="1"/>
          </p:cNvGraphicFramePr>
          <p:nvPr/>
        </p:nvGraphicFramePr>
        <p:xfrm>
          <a:off x="6400800" y="3749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84" name="Group 1916"/>
          <p:cNvGraphicFramePr>
            <a:graphicFrameLocks noGrp="1"/>
          </p:cNvGraphicFramePr>
          <p:nvPr/>
        </p:nvGraphicFramePr>
        <p:xfrm>
          <a:off x="6400800" y="5273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90" name="Group 1922"/>
          <p:cNvGraphicFramePr>
            <a:graphicFrameLocks noGrp="1"/>
          </p:cNvGraphicFramePr>
          <p:nvPr/>
        </p:nvGraphicFramePr>
        <p:xfrm>
          <a:off x="6400800" y="34290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14" name="Group 1946"/>
          <p:cNvGraphicFramePr>
            <a:graphicFrameLocks noGrp="1"/>
          </p:cNvGraphicFramePr>
          <p:nvPr/>
        </p:nvGraphicFramePr>
        <p:xfrm>
          <a:off x="6400800" y="3733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20" name="Group 1952"/>
          <p:cNvGraphicFramePr>
            <a:graphicFrameLocks noGrp="1"/>
          </p:cNvGraphicFramePr>
          <p:nvPr/>
        </p:nvGraphicFramePr>
        <p:xfrm>
          <a:off x="6400800" y="4876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26" name="Group 1958"/>
          <p:cNvGraphicFramePr>
            <a:graphicFrameLocks noGrp="1"/>
          </p:cNvGraphicFramePr>
          <p:nvPr/>
        </p:nvGraphicFramePr>
        <p:xfrm>
          <a:off x="6400800" y="5273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32" name="Group 1964"/>
          <p:cNvGraphicFramePr>
            <a:graphicFrameLocks noGrp="1"/>
          </p:cNvGraphicFramePr>
          <p:nvPr/>
        </p:nvGraphicFramePr>
        <p:xfrm>
          <a:off x="7391400" y="34290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38" name="Group 1970"/>
          <p:cNvGraphicFramePr>
            <a:graphicFrameLocks noGrp="1"/>
          </p:cNvGraphicFramePr>
          <p:nvPr/>
        </p:nvGraphicFramePr>
        <p:xfrm>
          <a:off x="7391400" y="3733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44" name="Group 1976"/>
          <p:cNvGraphicFramePr>
            <a:graphicFrameLocks noGrp="1"/>
          </p:cNvGraphicFramePr>
          <p:nvPr/>
        </p:nvGraphicFramePr>
        <p:xfrm>
          <a:off x="7391400" y="4892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96" name="Group 2028"/>
          <p:cNvGraphicFramePr>
            <a:graphicFrameLocks noGrp="1"/>
          </p:cNvGraphicFramePr>
          <p:nvPr/>
        </p:nvGraphicFramePr>
        <p:xfrm>
          <a:off x="7391400" y="5257800"/>
          <a:ext cx="914400" cy="3657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68" name="Group 2000"/>
          <p:cNvGraphicFramePr>
            <a:graphicFrameLocks noGrp="1"/>
          </p:cNvGraphicFramePr>
          <p:nvPr/>
        </p:nvGraphicFramePr>
        <p:xfrm>
          <a:off x="5410200" y="4876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62" name="Group 1994"/>
          <p:cNvGraphicFramePr>
            <a:graphicFrameLocks noGrp="1"/>
          </p:cNvGraphicFramePr>
          <p:nvPr/>
        </p:nvGraphicFramePr>
        <p:xfrm>
          <a:off x="5410200" y="52736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75" name="Group 2007"/>
          <p:cNvGraphicFramePr>
            <a:graphicFrameLocks noGrp="1"/>
          </p:cNvGraphicFramePr>
          <p:nvPr/>
        </p:nvGraphicFramePr>
        <p:xfrm>
          <a:off x="6400800" y="5257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76" name="Group 2008"/>
          <p:cNvGraphicFramePr>
            <a:graphicFrameLocks noGrp="1"/>
          </p:cNvGraphicFramePr>
          <p:nvPr/>
        </p:nvGraphicFramePr>
        <p:xfrm>
          <a:off x="6400800" y="4876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82" name="Group 2014"/>
          <p:cNvGraphicFramePr>
            <a:graphicFrameLocks noGrp="1"/>
          </p:cNvGraphicFramePr>
          <p:nvPr/>
        </p:nvGraphicFramePr>
        <p:xfrm>
          <a:off x="6400800" y="3733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88" name="Group 2020"/>
          <p:cNvGraphicFramePr>
            <a:graphicFrameLocks noGrp="1"/>
          </p:cNvGraphicFramePr>
          <p:nvPr/>
        </p:nvGraphicFramePr>
        <p:xfrm>
          <a:off x="6400800" y="34448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03" name="Group 2035"/>
          <p:cNvGraphicFramePr>
            <a:graphicFrameLocks noGrp="1"/>
          </p:cNvGraphicFramePr>
          <p:nvPr/>
        </p:nvGraphicFramePr>
        <p:xfrm>
          <a:off x="7391400" y="5562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04" name="Group 2036"/>
          <p:cNvGraphicFramePr>
            <a:graphicFrameLocks noGrp="1"/>
          </p:cNvGraphicFramePr>
          <p:nvPr/>
        </p:nvGraphicFramePr>
        <p:xfrm>
          <a:off x="7391400" y="59594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10" name="Group 2042"/>
          <p:cNvGraphicFramePr>
            <a:graphicFrameLocks noGrp="1"/>
          </p:cNvGraphicFramePr>
          <p:nvPr/>
        </p:nvGraphicFramePr>
        <p:xfrm>
          <a:off x="7391400" y="5562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488" name="Group 2048"/>
          <p:cNvGraphicFramePr>
            <a:graphicFrameLocks noGrp="1"/>
          </p:cNvGraphicFramePr>
          <p:nvPr/>
        </p:nvGraphicFramePr>
        <p:xfrm>
          <a:off x="7391400" y="5943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18" name="Group 2078"/>
          <p:cNvGraphicFramePr>
            <a:graphicFrameLocks noGrp="1"/>
          </p:cNvGraphicFramePr>
          <p:nvPr/>
        </p:nvGraphicFramePr>
        <p:xfrm>
          <a:off x="5410200" y="5943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00" name="Group 2060"/>
          <p:cNvGraphicFramePr>
            <a:graphicFrameLocks noGrp="1"/>
          </p:cNvGraphicFramePr>
          <p:nvPr/>
        </p:nvGraphicFramePr>
        <p:xfrm>
          <a:off x="6400800" y="59594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06" name="Group 2066"/>
          <p:cNvGraphicFramePr>
            <a:graphicFrameLocks noGrp="1"/>
          </p:cNvGraphicFramePr>
          <p:nvPr/>
        </p:nvGraphicFramePr>
        <p:xfrm>
          <a:off x="6400800" y="5638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12" name="Group 2072"/>
          <p:cNvGraphicFramePr>
            <a:graphicFrameLocks noGrp="1"/>
          </p:cNvGraphicFramePr>
          <p:nvPr/>
        </p:nvGraphicFramePr>
        <p:xfrm>
          <a:off x="5410200" y="5638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22" name="Group 2082"/>
          <p:cNvGraphicFramePr>
            <a:graphicFrameLocks noGrp="1"/>
          </p:cNvGraphicFramePr>
          <p:nvPr/>
        </p:nvGraphicFramePr>
        <p:xfrm>
          <a:off x="7391400" y="5562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28" name="Group 2088"/>
          <p:cNvGraphicFramePr>
            <a:graphicFrameLocks noGrp="1"/>
          </p:cNvGraphicFramePr>
          <p:nvPr/>
        </p:nvGraphicFramePr>
        <p:xfrm>
          <a:off x="7391400" y="5943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34" name="Group 2094"/>
          <p:cNvGraphicFramePr>
            <a:graphicFrameLocks noGrp="1"/>
          </p:cNvGraphicFramePr>
          <p:nvPr/>
        </p:nvGraphicFramePr>
        <p:xfrm>
          <a:off x="5410200" y="59436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40" name="Group 2100"/>
          <p:cNvGraphicFramePr>
            <a:graphicFrameLocks noGrp="1"/>
          </p:cNvGraphicFramePr>
          <p:nvPr/>
        </p:nvGraphicFramePr>
        <p:xfrm>
          <a:off x="6400800" y="5959475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46" name="Group 2106"/>
          <p:cNvGraphicFramePr>
            <a:graphicFrameLocks noGrp="1"/>
          </p:cNvGraphicFramePr>
          <p:nvPr/>
        </p:nvGraphicFramePr>
        <p:xfrm>
          <a:off x="6400800" y="5638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52" name="Group 2112"/>
          <p:cNvGraphicFramePr>
            <a:graphicFrameLocks noGrp="1"/>
          </p:cNvGraphicFramePr>
          <p:nvPr/>
        </p:nvGraphicFramePr>
        <p:xfrm>
          <a:off x="5410200" y="5638800"/>
          <a:ext cx="990600" cy="3657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-1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8" name="Line 2118"/>
          <p:cNvSpPr>
            <a:spLocks noChangeShapeType="1"/>
          </p:cNvSpPr>
          <p:nvPr/>
        </p:nvSpPr>
        <p:spPr bwMode="auto">
          <a:xfrm>
            <a:off x="762000" y="19050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2119"/>
          <p:cNvSpPr>
            <a:spLocks noChangeShapeType="1"/>
          </p:cNvSpPr>
          <p:nvPr/>
        </p:nvSpPr>
        <p:spPr bwMode="auto">
          <a:xfrm>
            <a:off x="762000" y="19050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2120"/>
          <p:cNvSpPr>
            <a:spLocks noChangeShapeType="1"/>
          </p:cNvSpPr>
          <p:nvPr/>
        </p:nvSpPr>
        <p:spPr bwMode="auto">
          <a:xfrm>
            <a:off x="762000" y="22860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Rectangle 2121"/>
          <p:cNvSpPr>
            <a:spLocks noChangeArrowheads="1"/>
          </p:cNvSpPr>
          <p:nvPr/>
        </p:nvSpPr>
        <p:spPr bwMode="auto">
          <a:xfrm>
            <a:off x="1371600" y="4800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>
                <a:latin typeface="Times New Roman" pitchFamily="18" charset="0"/>
              </a:rPr>
              <a:t>Fitness = 0</a:t>
            </a:r>
          </a:p>
        </p:txBody>
      </p:sp>
      <p:sp>
        <p:nvSpPr>
          <p:cNvPr id="63562" name="Rectangle 2122"/>
          <p:cNvSpPr>
            <a:spLocks noChangeArrowheads="1"/>
          </p:cNvSpPr>
          <p:nvPr/>
        </p:nvSpPr>
        <p:spPr bwMode="auto">
          <a:xfrm>
            <a:off x="1371600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>
                <a:latin typeface="Times New Roman" pitchFamily="18" charset="0"/>
              </a:rPr>
              <a:t>Fitness = 0.667</a:t>
            </a:r>
          </a:p>
        </p:txBody>
      </p:sp>
      <p:sp>
        <p:nvSpPr>
          <p:cNvPr id="63563" name="Rectangle 2123"/>
          <p:cNvSpPr>
            <a:spLocks noChangeArrowheads="1"/>
          </p:cNvSpPr>
          <p:nvPr/>
        </p:nvSpPr>
        <p:spPr bwMode="auto">
          <a:xfrm>
            <a:off x="1371600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>
                <a:latin typeface="Times New Roman" pitchFamily="18" charset="0"/>
              </a:rPr>
              <a:t>Fitness = 0.333</a:t>
            </a:r>
          </a:p>
        </p:txBody>
      </p:sp>
      <p:sp>
        <p:nvSpPr>
          <p:cNvPr id="63564" name="Rectangle 2124"/>
          <p:cNvSpPr>
            <a:spLocks noChangeArrowheads="1"/>
          </p:cNvSpPr>
          <p:nvPr/>
        </p:nvSpPr>
        <p:spPr bwMode="auto">
          <a:xfrm>
            <a:off x="1371600" y="4800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>
                <a:latin typeface="Times New Roman" pitchFamily="18" charset="0"/>
              </a:rPr>
              <a:t>Fitness = 1</a:t>
            </a:r>
          </a:p>
        </p:txBody>
      </p:sp>
      <p:graphicFrame>
        <p:nvGraphicFramePr>
          <p:cNvPr id="63568" name="Object 2128"/>
          <p:cNvGraphicFramePr>
            <a:graphicFrameLocks noChangeAspect="1"/>
          </p:cNvGraphicFramePr>
          <p:nvPr/>
        </p:nvGraphicFramePr>
        <p:xfrm>
          <a:off x="1676400" y="2438400"/>
          <a:ext cx="331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8" name="Equation" r:id="rId41" imgW="190335" imgH="215713" progId="Equation.3">
                  <p:embed/>
                </p:oleObj>
              </mc:Choice>
              <mc:Fallback>
                <p:oleObj name="Equation" r:id="rId41" imgW="190335" imgH="215713" progId="Equation.3">
                  <p:embed/>
                  <p:pic>
                    <p:nvPicPr>
                      <p:cNvPr id="0" name="Object 2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3317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74" name="Text Box 2134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42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5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5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5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5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5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5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0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5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6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6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500"/>
                                        <p:tgtEl>
                                          <p:spTgt spid="6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6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6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6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6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6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6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6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2" dur="500"/>
                                        <p:tgtEl>
                                          <p:spTgt spid="6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6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8" dur="500"/>
                                        <p:tgtEl>
                                          <p:spTgt spid="6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1" dur="500"/>
                                        <p:tgtEl>
                                          <p:spTgt spid="6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4" dur="500"/>
                                        <p:tgtEl>
                                          <p:spTgt spid="6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7" dur="500"/>
                                        <p:tgtEl>
                                          <p:spTgt spid="6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0" dur="500"/>
                                        <p:tgtEl>
                                          <p:spTgt spid="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3" dur="500"/>
                                        <p:tgtEl>
                                          <p:spTgt spid="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6" dur="500"/>
                                        <p:tgtEl>
                                          <p:spTgt spid="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9" dur="500"/>
                                        <p:tgtEl>
                                          <p:spTgt spid="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2" dur="500"/>
                                        <p:tgtEl>
                                          <p:spTgt spid="6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5" dur="500"/>
                                        <p:tgtEl>
                                          <p:spTgt spid="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8" dur="500"/>
                                        <p:tgtEl>
                                          <p:spTgt spid="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9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4" dur="500"/>
                                        <p:tgtEl>
                                          <p:spTgt spid="5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6" dur="500"/>
                                        <p:tgtEl>
                                          <p:spTgt spid="5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8" dur="500"/>
                                        <p:tgtEl>
                                          <p:spTgt spid="5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6" dur="500"/>
                                        <p:tgtEl>
                                          <p:spTgt spid="5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9" dur="500"/>
                                        <p:tgtEl>
                                          <p:spTgt spid="5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59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5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5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7" dur="500"/>
                                        <p:tgtEl>
                                          <p:spTgt spid="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5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5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4" dur="500"/>
                                        <p:tgtEl>
                                          <p:spTgt spid="5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5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5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8" dur="500"/>
                                        <p:tgtEl>
                                          <p:spTgt spid="5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5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5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3" dur="500"/>
                                        <p:tgtEl>
                                          <p:spTgt spid="5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5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5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4" dur="500"/>
                                        <p:tgtEl>
                                          <p:spTgt spid="5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5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9" dur="500"/>
                                        <p:tgtEl>
                                          <p:spTgt spid="5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59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5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5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8" dur="500"/>
                                        <p:tgtEl>
                                          <p:spTgt spid="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 nodeType="clickPar">
                      <p:stCondLst>
                        <p:cond delay="indefinite"/>
                      </p:stCondLst>
                      <p:childTnLst>
                        <p:par>
                          <p:cTn id="5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6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6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5" dur="500"/>
                                        <p:tgtEl>
                                          <p:spTgt spid="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 nodeType="clickPar">
                      <p:stCondLst>
                        <p:cond delay="indefinite"/>
                      </p:stCondLst>
                      <p:childTnLst>
                        <p:par>
                          <p:cTn id="5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5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5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4" dur="500"/>
                                        <p:tgtEl>
                                          <p:spTgt spid="5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 nodeType="clickPar">
                      <p:stCondLst>
                        <p:cond delay="indefinite"/>
                      </p:stCondLst>
                      <p:childTnLst>
                        <p:par>
                          <p:cTn id="5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4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5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5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8" dur="500"/>
                                        <p:tgtEl>
                                          <p:spTgt spid="5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 nodeType="clickPar">
                      <p:stCondLst>
                        <p:cond delay="indefinite"/>
                      </p:stCondLst>
                      <p:childTnLst>
                        <p:par>
                          <p:cTn id="5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2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500" fill="hold"/>
                                        <p:tgtEl>
                                          <p:spTgt spid="5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5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6" dur="500"/>
                                        <p:tgtEl>
                                          <p:spTgt spid="5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5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5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4" dur="500"/>
                                        <p:tgtEl>
                                          <p:spTgt spid="5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 nodeType="clickPar">
                      <p:stCondLst>
                        <p:cond delay="indefinite"/>
                      </p:stCondLst>
                      <p:childTnLst>
                        <p:par>
                          <p:cTn id="6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5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5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6" dur="500"/>
                                        <p:tgtEl>
                                          <p:spTgt spid="5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 nodeType="clickPar">
                      <p:stCondLst>
                        <p:cond delay="indefinite"/>
                      </p:stCondLst>
                      <p:childTnLst>
                        <p:par>
                          <p:cTn id="6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 nodeType="clickPar">
                      <p:stCondLst>
                        <p:cond delay="indefinite"/>
                      </p:stCondLst>
                      <p:childTnLst>
                        <p:par>
                          <p:cTn id="6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 nodeType="clickPar">
                      <p:stCondLst>
                        <p:cond delay="indefinite"/>
                      </p:stCondLst>
                      <p:childTnLst>
                        <p:par>
                          <p:cTn id="6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 nodeType="clickPar">
                      <p:stCondLst>
                        <p:cond delay="indefinite"/>
                      </p:stCondLst>
                      <p:childTnLst>
                        <p:par>
                          <p:cTn id="6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 animBg="1"/>
      <p:bldP spid="56332" grpId="0" animBg="1"/>
      <p:bldP spid="56333" grpId="0" animBg="1"/>
      <p:bldP spid="56334" grpId="0" animBg="1"/>
      <p:bldP spid="56335" grpId="0" animBg="1"/>
      <p:bldP spid="56336" grpId="0" animBg="1"/>
      <p:bldP spid="56928" grpId="0" animBg="1"/>
      <p:bldP spid="56930" grpId="0" animBg="1"/>
      <p:bldP spid="56932" grpId="0" animBg="1"/>
      <p:bldP spid="59954" grpId="0" animBg="1"/>
      <p:bldP spid="59954" grpId="1" animBg="1"/>
      <p:bldP spid="59955" grpId="0" animBg="1"/>
      <p:bldP spid="59955" grpId="1" animBg="1"/>
      <p:bldP spid="59956" grpId="0" animBg="1"/>
      <p:bldP spid="59956" grpId="1" animBg="1"/>
      <p:bldP spid="59957" grpId="0" animBg="1"/>
      <p:bldP spid="59957" grpId="1" animBg="1"/>
      <p:bldP spid="59958" grpId="0" animBg="1"/>
      <p:bldP spid="59958" grpId="1" animBg="1"/>
      <p:bldP spid="59958" grpId="2" animBg="1"/>
      <p:bldP spid="59958" grpId="3" animBg="1"/>
      <p:bldP spid="59959" grpId="0" animBg="1"/>
      <p:bldP spid="59959" grpId="1" animBg="1"/>
      <p:bldP spid="59959" grpId="2" animBg="1"/>
      <p:bldP spid="59959" grpId="3" animBg="1"/>
      <p:bldP spid="59960" grpId="0" animBg="1"/>
      <p:bldP spid="59960" grpId="1" animBg="1"/>
      <p:bldP spid="59961" grpId="0" animBg="1"/>
      <p:bldP spid="59961" grpId="1" animBg="1"/>
      <p:bldP spid="59961" grpId="2" animBg="1"/>
      <p:bldP spid="59962" grpId="0" animBg="1"/>
      <p:bldP spid="59962" grpId="1" animBg="1"/>
      <p:bldP spid="59962" grpId="2" animBg="1"/>
      <p:bldP spid="59962" grpId="3" animBg="1"/>
      <p:bldP spid="59963" grpId="0" animBg="1"/>
      <p:bldP spid="59963" grpId="1" animBg="1"/>
      <p:bldP spid="59963" grpId="2" animBg="1"/>
      <p:bldP spid="59963" grpId="3" animBg="1"/>
      <p:bldP spid="59964" grpId="0" animBg="1"/>
      <p:bldP spid="59964" grpId="1" animBg="1"/>
      <p:bldP spid="59965" grpId="0" animBg="1"/>
      <p:bldP spid="59965" grpId="1" animBg="1"/>
      <p:bldP spid="59966" grpId="0" animBg="1"/>
      <p:bldP spid="59966" grpId="1" animBg="1"/>
      <p:bldP spid="59967" grpId="0" animBg="1"/>
      <p:bldP spid="59967" grpId="1" animBg="1"/>
      <p:bldP spid="60143" grpId="0" build="allAtOnce"/>
      <p:bldP spid="60143" grpId="1" build="allAtOnce"/>
      <p:bldP spid="60143" grpId="2" build="allAtOnce"/>
      <p:bldP spid="60143" grpId="3" uiExpand="1" build="allAtOnce"/>
      <p:bldP spid="60144" grpId="0" build="allAtOnce"/>
      <p:bldP spid="60144" grpId="1" build="allAtOnce"/>
      <p:bldP spid="60144" grpId="2" build="allAtOnce"/>
      <p:bldP spid="60144" grpId="3" build="allAtOnce"/>
      <p:bldP spid="60144" grpId="4" build="allAtOnce"/>
      <p:bldP spid="60145" grpId="0"/>
      <p:bldP spid="60145" grpId="1"/>
      <p:bldP spid="60145" grpId="2"/>
      <p:bldP spid="60145" grpId="3"/>
      <p:bldP spid="60145" grpId="4" uiExpand="1"/>
      <p:bldP spid="60145" grpId="5"/>
      <p:bldP spid="60146" grpId="0"/>
      <p:bldP spid="60146" grpId="1"/>
      <p:bldP spid="60146" grpId="2"/>
      <p:bldP spid="60146" grpId="3"/>
      <p:bldP spid="60146" grpId="4"/>
      <p:bldP spid="60146" grpId="5"/>
      <p:bldP spid="63558" grpId="0" animBg="1"/>
      <p:bldP spid="63558" grpId="1" animBg="1"/>
      <p:bldP spid="63559" grpId="0" animBg="1"/>
      <p:bldP spid="63559" grpId="1" animBg="1"/>
      <p:bldP spid="63560" grpId="0" animBg="1"/>
      <p:bldP spid="63560" grpId="1" animBg="1"/>
      <p:bldP spid="63561" grpId="0"/>
      <p:bldP spid="63561" grpId="1"/>
      <p:bldP spid="63562" grpId="0"/>
      <p:bldP spid="63562" grpId="1"/>
      <p:bldP spid="63563" grpId="0"/>
      <p:bldP spid="63563" grpId="1"/>
      <p:bldP spid="635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 sz="3200">
                <a:latin typeface="Times New Roman" pitchFamily="18" charset="0"/>
              </a:rPr>
              <a:t>Scheduling Process</a:t>
            </a:r>
            <a:endParaRPr lang="id-ID" altLang="en-US" sz="3200">
              <a:latin typeface="Times New Roman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1713" y="1600200"/>
            <a:ext cx="6884987" cy="4343400"/>
          </a:xfrm>
        </p:spPr>
        <p:txBody>
          <a:bodyPr/>
          <a:lstStyle/>
          <a:p>
            <a:r>
              <a:rPr lang="en-US" altLang="en-US" sz="2800">
                <a:latin typeface="Times New Roman" pitchFamily="18" charset="0"/>
              </a:rPr>
              <a:t>Scheduling is divided by four groups of semester</a:t>
            </a:r>
            <a:endParaRPr lang="id-ID" altLang="en-US" sz="2800">
              <a:latin typeface="Times New Roman" pitchFamily="18" charset="0"/>
            </a:endParaRPr>
          </a:p>
        </p:txBody>
      </p:sp>
      <p:graphicFrame>
        <p:nvGraphicFramePr>
          <p:cNvPr id="65635" name="Group 99"/>
          <p:cNvGraphicFramePr>
            <a:graphicFrameLocks noGrp="1"/>
          </p:cNvGraphicFramePr>
          <p:nvPr>
            <p:ph sz="half" idx="2"/>
          </p:nvPr>
        </p:nvGraphicFramePr>
        <p:xfrm>
          <a:off x="1828800" y="2590800"/>
          <a:ext cx="32004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Group of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semester</a:t>
                      </a:r>
                      <a:endParaRPr kumimoji="0" lang="id-ID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Semester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 </a:t>
                      </a: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 </a:t>
                      </a: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 </a:t>
                      </a: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 </a:t>
                      </a: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  <a:r>
                        <a:rPr kumimoji="0" lang="id-ID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627" name="Text Box 9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Next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/>
              <a:t>Implementation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38275"/>
            <a:ext cx="6715125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3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/>
              <a:t>Subject Scheduled Form</a:t>
            </a:r>
          </a:p>
        </p:txBody>
      </p:sp>
      <p:pic>
        <p:nvPicPr>
          <p:cNvPr id="983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24000"/>
            <a:ext cx="6535738" cy="4735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3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/>
              <a:t>Scheduling Form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0"/>
          <a:stretch>
            <a:fillRect/>
          </a:stretch>
        </p:blipFill>
        <p:spPr bwMode="auto">
          <a:xfrm>
            <a:off x="1524000" y="1524000"/>
            <a:ext cx="66294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3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Scheduled Result Form</a:t>
            </a:r>
          </a:p>
        </p:txBody>
      </p:sp>
      <p:pic>
        <p:nvPicPr>
          <p:cNvPr id="1003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6781800" cy="4914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3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/>
              <a:t>Experiment Result</a:t>
            </a:r>
          </a:p>
        </p:txBody>
      </p:sp>
      <p:pic>
        <p:nvPicPr>
          <p:cNvPr id="1013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524000"/>
            <a:ext cx="7315200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315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4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latin typeface="Times New Roman" pitchFamily="18" charset="0"/>
              </a:rPr>
              <a:t>Conclusion</a:t>
            </a:r>
            <a:endParaRPr lang="id-ID" altLang="en-US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4953000"/>
          </a:xfrm>
        </p:spPr>
        <p:txBody>
          <a:bodyPr/>
          <a:lstStyle/>
          <a:p>
            <a:pPr marL="350838" indent="-350838"/>
            <a:r>
              <a:rPr lang="en-US" altLang="en-US" sz="3300">
                <a:latin typeface="Times New Roman" pitchFamily="18" charset="0"/>
              </a:rPr>
              <a:t>G</a:t>
            </a:r>
            <a:r>
              <a:rPr lang="id-ID" altLang="en-US" sz="3300">
                <a:latin typeface="Times New Roman" pitchFamily="18" charset="0"/>
              </a:rPr>
              <a:t>eneti</a:t>
            </a:r>
            <a:r>
              <a:rPr lang="en-US" altLang="en-US" sz="3300">
                <a:latin typeface="Times New Roman" pitchFamily="18" charset="0"/>
              </a:rPr>
              <a:t>c algorithm and </a:t>
            </a:r>
            <a:r>
              <a:rPr lang="id-ID" altLang="en-US" sz="3300">
                <a:latin typeface="Times New Roman" pitchFamily="18" charset="0"/>
              </a:rPr>
              <a:t>heuristi</a:t>
            </a:r>
            <a:r>
              <a:rPr lang="en-US" altLang="en-US" sz="3300">
                <a:latin typeface="Times New Roman" pitchFamily="18" charset="0"/>
              </a:rPr>
              <a:t>c search can solve timetable problem. </a:t>
            </a:r>
            <a:endParaRPr lang="id-ID" altLang="en-US" sz="3300">
              <a:latin typeface="Times New Roman" pitchFamily="18" charset="0"/>
            </a:endParaRPr>
          </a:p>
          <a:p>
            <a:pPr marL="350838" indent="-350838"/>
            <a:r>
              <a:rPr lang="en-US" altLang="en-US" sz="3300">
                <a:latin typeface="Times New Roman" pitchFamily="18" charset="0"/>
              </a:rPr>
              <a:t>System can find the schedule with less number of chromosome in population accurately. </a:t>
            </a:r>
          </a:p>
          <a:p>
            <a:pPr marL="350838" indent="-350838"/>
            <a:r>
              <a:rPr lang="en-US" altLang="en-US" sz="3300">
                <a:latin typeface="Times New Roman" pitchFamily="18" charset="0"/>
              </a:rPr>
              <a:t>The</a:t>
            </a:r>
            <a:r>
              <a:rPr lang="id-ID" altLang="en-US" sz="3300">
                <a:latin typeface="Times New Roman" pitchFamily="18" charset="0"/>
              </a:rPr>
              <a:t> </a:t>
            </a:r>
            <a:r>
              <a:rPr lang="id-ID" altLang="en-US" sz="3300" i="1">
                <a:latin typeface="Times New Roman" pitchFamily="18" charset="0"/>
              </a:rPr>
              <a:t>fitness</a:t>
            </a:r>
            <a:r>
              <a:rPr lang="id-ID" altLang="en-US" sz="3300">
                <a:latin typeface="Times New Roman" pitchFamily="18" charset="0"/>
              </a:rPr>
              <a:t> </a:t>
            </a:r>
            <a:r>
              <a:rPr lang="en-US" altLang="en-US" sz="3300">
                <a:latin typeface="Times New Roman" pitchFamily="18" charset="0"/>
              </a:rPr>
              <a:t>depends on two major factor. They are lecturer time availability and the sequence of gene in chromosome.</a:t>
            </a:r>
            <a:endParaRPr lang="id-ID" altLang="en-US" sz="3300">
              <a:latin typeface="Times New Roman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2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 </a:t>
            </a:r>
            <a:endParaRPr lang="id-ID" altLang="en-US"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048000"/>
            <a:ext cx="8074025" cy="7620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600">
                <a:latin typeface="Times New Roman" pitchFamily="18" charset="0"/>
              </a:rPr>
              <a:t>Thank You</a:t>
            </a:r>
            <a:endParaRPr lang="id-ID" altLang="en-US" sz="4600">
              <a:latin typeface="Times New Roman" pitchFamily="18" charset="0"/>
            </a:endParaRPr>
          </a:p>
        </p:txBody>
      </p: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0" y="6019800"/>
            <a:ext cx="9144000" cy="569913"/>
            <a:chOff x="0" y="3792"/>
            <a:chExt cx="5760" cy="359"/>
          </a:xfrm>
        </p:grpSpPr>
        <p:pic>
          <p:nvPicPr>
            <p:cNvPr id="23556" name="Picture 4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57" name="Picture 5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58" name="Picture 6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59" name="Picture 7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0" name="Picture 8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1" name="Picture 9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2" name="Picture 10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3" name="Picture 11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4" name="Picture 12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5" name="Picture 13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6" name="Picture 14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7" name="Picture 15" descr="dn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792"/>
              <a:ext cx="480" cy="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1143000" y="1447800"/>
            <a:ext cx="7008813" cy="3962400"/>
            <a:chOff x="3888" y="240"/>
            <a:chExt cx="1727" cy="2064"/>
          </a:xfrm>
        </p:grpSpPr>
        <p:pic>
          <p:nvPicPr>
            <p:cNvPr id="23568" name="Picture 16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576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70" name="Picture 18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912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71" name="Picture 19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240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72" name="Picture 20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624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73" name="Picture 21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392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74" name="Picture 22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960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75" name="Picture 23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728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76" name="Picture 24" descr="chromosome_3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1344"/>
              <a:ext cx="383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Agenda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hlinkClick r:id="rId2" action="ppaction://hlinksldjump"/>
              </a:rPr>
              <a:t>Introduction</a:t>
            </a:r>
            <a:endParaRPr lang="en-US" altLang="en-US"/>
          </a:p>
          <a:p>
            <a:r>
              <a:rPr lang="en-US" altLang="en-US">
                <a:hlinkClick r:id="rId3" action="ppaction://hlinksldjump"/>
              </a:rPr>
              <a:t>Proposed Method</a:t>
            </a:r>
            <a:endParaRPr lang="en-US" altLang="en-US"/>
          </a:p>
          <a:p>
            <a:r>
              <a:rPr lang="en-US" altLang="en-US">
                <a:hlinkClick r:id="rId4" action="ppaction://hlinksldjump"/>
              </a:rPr>
              <a:t>Basic Concept</a:t>
            </a:r>
            <a:endParaRPr lang="en-US" altLang="en-US"/>
          </a:p>
          <a:p>
            <a:r>
              <a:rPr lang="en-US" altLang="en-US">
                <a:hlinkClick r:id="rId5" action="ppaction://hlinksldjump"/>
              </a:rPr>
              <a:t>Scheduling Process</a:t>
            </a:r>
            <a:endParaRPr lang="en-US" altLang="en-US"/>
          </a:p>
          <a:p>
            <a:r>
              <a:rPr lang="en-US" altLang="en-US">
                <a:hlinkClick r:id="rId6" action="ppaction://hlinksldjump"/>
              </a:rPr>
              <a:t>Implementation</a:t>
            </a:r>
            <a:endParaRPr lang="en-US" altLang="en-US"/>
          </a:p>
          <a:p>
            <a:r>
              <a:rPr lang="en-US" altLang="en-US">
                <a:hlinkClick r:id="rId7" action="ppaction://hlinksldjump"/>
              </a:rPr>
              <a:t>Experiment Result</a:t>
            </a:r>
            <a:endParaRPr lang="en-US" altLang="en-US"/>
          </a:p>
          <a:p>
            <a:r>
              <a:rPr lang="en-US" altLang="en-US">
                <a:hlinkClick r:id="rId8" action="ppaction://hlinksldjump"/>
              </a:rPr>
              <a:t>Conclusion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300038"/>
            <a:ext cx="7319962" cy="817562"/>
          </a:xfrm>
        </p:spPr>
        <p:txBody>
          <a:bodyPr/>
          <a:lstStyle/>
          <a:p>
            <a:pPr algn="r"/>
            <a:r>
              <a:rPr lang="en-US" altLang="en-US" b="1">
                <a:latin typeface="Times New Roman" pitchFamily="18" charset="0"/>
              </a:rPr>
              <a:t>Introduction</a:t>
            </a:r>
            <a:endParaRPr lang="id-ID" altLang="en-US" b="1">
              <a:latin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Scheduling problem is a model of complex problem</a:t>
            </a:r>
            <a:r>
              <a:rPr lang="id-ID" altLang="en-US">
                <a:latin typeface="Times New Roman" pitchFamily="18" charset="0"/>
              </a:rPr>
              <a:t>.</a:t>
            </a:r>
          </a:p>
          <a:p>
            <a:r>
              <a:rPr lang="en-US" altLang="en-US">
                <a:latin typeface="Times New Roman" pitchFamily="18" charset="0"/>
              </a:rPr>
              <a:t>Many constrains should be considered in solving time table problem</a:t>
            </a:r>
            <a:r>
              <a:rPr lang="id-ID" altLang="en-US">
                <a:latin typeface="Times New Roman" pitchFamily="18" charset="0"/>
              </a:rPr>
              <a:t>.</a:t>
            </a:r>
          </a:p>
          <a:p>
            <a:r>
              <a:rPr lang="en-US" altLang="en-US">
                <a:latin typeface="Times New Roman" pitchFamily="18" charset="0"/>
              </a:rPr>
              <a:t>Showing the powerfulness of genetics algorithms combined with heuristics search</a:t>
            </a:r>
            <a:r>
              <a:rPr lang="id-ID" altLang="en-US">
                <a:latin typeface="Times New Roman" pitchFamily="18" charset="0"/>
              </a:rPr>
              <a:t>.</a:t>
            </a:r>
          </a:p>
        </p:txBody>
      </p:sp>
      <p:sp>
        <p:nvSpPr>
          <p:cNvPr id="10248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3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842962"/>
          </a:xfrm>
        </p:spPr>
        <p:txBody>
          <a:bodyPr/>
          <a:lstStyle/>
          <a:p>
            <a:pPr algn="r"/>
            <a:r>
              <a:rPr lang="en-US" altLang="en-US" b="1">
                <a:latin typeface="Times New Roman" pitchFamily="18" charset="0"/>
              </a:rPr>
              <a:t>Proposed Method</a:t>
            </a:r>
            <a:endParaRPr lang="id-ID" altLang="en-US" b="1">
              <a:latin typeface="Times New Roman" pitchFamily="18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981200" y="1371600"/>
          <a:ext cx="5562600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Visio" r:id="rId3" imgW="3561588" imgH="4019398" progId="Visio.Drawing.11">
                  <p:embed/>
                </p:oleObj>
              </mc:Choice>
              <mc:Fallback>
                <p:oleObj name="Visio" r:id="rId3" imgW="3561588" imgH="401939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5562600" cy="516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5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 b="1">
                <a:latin typeface="Times New Roman" pitchFamily="18" charset="0"/>
              </a:rPr>
              <a:t>Basic Concept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hlinkClick r:id="rId2" action="ppaction://hlinksldjump"/>
              </a:rPr>
              <a:t>Permutation Encoding </a:t>
            </a:r>
            <a:endParaRPr lang="en-US" altLang="en-US"/>
          </a:p>
          <a:p>
            <a:r>
              <a:rPr lang="en-US" altLang="en-US">
                <a:hlinkClick r:id="rId3" action="ppaction://hlinksldjump"/>
              </a:rPr>
              <a:t>Truncation Selection</a:t>
            </a:r>
            <a:endParaRPr lang="en-US" altLang="en-US"/>
          </a:p>
          <a:p>
            <a:r>
              <a:rPr lang="en-US" altLang="en-US">
                <a:hlinkClick r:id="rId4" action="ppaction://hlinksldjump"/>
              </a:rPr>
              <a:t>Cycle Crossover</a:t>
            </a:r>
            <a:endParaRPr lang="en-US" altLang="en-US"/>
          </a:p>
          <a:p>
            <a:r>
              <a:rPr lang="en-US" altLang="en-US">
                <a:hlinkClick r:id="rId5" action="ppaction://hlinksldjump"/>
              </a:rPr>
              <a:t>Reciprocal Exchange Mutation</a:t>
            </a:r>
            <a:endParaRPr lang="en-US" altLang="en-US"/>
          </a:p>
          <a:p>
            <a:r>
              <a:rPr lang="en-US" altLang="en-US">
                <a:hlinkClick r:id="rId6" action="ppaction://hlinksldjump"/>
              </a:rPr>
              <a:t>Fitness</a:t>
            </a:r>
            <a:endParaRPr lang="en-US" altLang="en-US"/>
          </a:p>
          <a:p>
            <a:r>
              <a:rPr lang="en-US" altLang="en-US">
                <a:hlinkClick r:id="rId7" action="ppaction://hlinksldjump"/>
              </a:rPr>
              <a:t>Heuristic Search</a:t>
            </a:r>
            <a:endParaRPr lang="en-US" altLang="en-US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8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/>
              <a:t>Permutation Encoding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Chromosome is composed by a sequence of integers</a:t>
            </a:r>
          </a:p>
          <a:p>
            <a:r>
              <a:rPr lang="en-US" altLang="en-US"/>
              <a:t>Each integer represents a course being scheduled in one semester</a:t>
            </a:r>
          </a:p>
          <a:p>
            <a:r>
              <a:rPr lang="en-US" altLang="en-US"/>
              <a:t>There is no same gene in one chromosome</a:t>
            </a:r>
          </a:p>
          <a:p>
            <a:r>
              <a:rPr lang="en-US" altLang="en-US"/>
              <a:t>Each chromosome represents one possible schedule in the semester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2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Truncation Selection</a:t>
            </a:r>
          </a:p>
        </p:txBody>
      </p:sp>
      <p:sp>
        <p:nvSpPr>
          <p:cNvPr id="91178" name="Rectangle 4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1179" name="Rectangle 4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463550" indent="0">
              <a:buFontTx/>
              <a:buNone/>
              <a:tabLst>
                <a:tab pos="914400" algn="l"/>
                <a:tab pos="1377950" algn="l"/>
                <a:tab pos="1828800" algn="l"/>
                <a:tab pos="2292350" algn="l"/>
              </a:tabLst>
            </a:pPr>
            <a:endParaRPr lang="en-US" altLang="en-US"/>
          </a:p>
          <a:p>
            <a:pPr marL="463550" indent="0">
              <a:buFontTx/>
              <a:buNone/>
              <a:tabLst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altLang="en-US"/>
              <a:t>1 	4	3	5	2</a:t>
            </a:r>
          </a:p>
          <a:p>
            <a:pPr marL="463550" indent="0">
              <a:tabLst>
                <a:tab pos="914400" algn="l"/>
                <a:tab pos="1377950" algn="l"/>
                <a:tab pos="1828800" algn="l"/>
                <a:tab pos="2292350" algn="l"/>
              </a:tabLst>
            </a:pPr>
            <a:endParaRPr lang="en-US" altLang="en-US"/>
          </a:p>
          <a:p>
            <a:pPr marL="463550" indent="0">
              <a:buFontTx/>
              <a:buNone/>
              <a:tabLst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altLang="en-US"/>
              <a:t>2 	5 	3 	4 	1</a:t>
            </a:r>
          </a:p>
          <a:p>
            <a:pPr marL="463550" indent="0">
              <a:tabLst>
                <a:tab pos="914400" algn="l"/>
                <a:tab pos="1377950" algn="l"/>
                <a:tab pos="1828800" algn="l"/>
                <a:tab pos="2292350" algn="l"/>
              </a:tabLst>
            </a:pPr>
            <a:endParaRPr lang="en-US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1600200"/>
            <a:ext cx="3613150" cy="4343400"/>
          </a:xfrm>
        </p:spPr>
        <p:txBody>
          <a:bodyPr/>
          <a:lstStyle/>
          <a:p>
            <a:pPr marL="533400" indent="-533400">
              <a:buFontTx/>
              <a:buNone/>
              <a:tabLst>
                <a:tab pos="509588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altLang="en-US" sz="2800"/>
              <a:t>	Population</a:t>
            </a:r>
          </a:p>
          <a:p>
            <a:pPr marL="533400" indent="-533400">
              <a:buFontTx/>
              <a:buNone/>
              <a:tabLst>
                <a:tab pos="509588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altLang="en-US" sz="2800"/>
              <a:t>	5	2	3	1 	4</a:t>
            </a:r>
          </a:p>
          <a:p>
            <a:pPr marL="533400" indent="-533400">
              <a:buFontTx/>
              <a:buNone/>
              <a:tabLst>
                <a:tab pos="509588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altLang="en-US" sz="2800"/>
              <a:t>	3  	1  	5  	4  	2</a:t>
            </a:r>
          </a:p>
          <a:p>
            <a:pPr marL="533400" indent="-533400">
              <a:buFontTx/>
              <a:buNone/>
              <a:tabLst>
                <a:tab pos="509588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altLang="en-US" sz="2800"/>
              <a:t>	2  	4  	1  	3  	5</a:t>
            </a:r>
          </a:p>
          <a:p>
            <a:pPr marL="533400" indent="-533400">
              <a:buFontTx/>
              <a:buNone/>
              <a:tabLst>
                <a:tab pos="509588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altLang="en-US" sz="2800"/>
              <a:t>	1  	4  	3  	5  	2</a:t>
            </a:r>
          </a:p>
        </p:txBody>
      </p:sp>
      <p:sp>
        <p:nvSpPr>
          <p:cNvPr id="91175" name="Line 39"/>
          <p:cNvSpPr>
            <a:spLocks noChangeShapeType="1"/>
          </p:cNvSpPr>
          <p:nvPr/>
        </p:nvSpPr>
        <p:spPr bwMode="auto">
          <a:xfrm>
            <a:off x="914400" y="3962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1566863" y="363537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  5	3  4</a:t>
            </a:r>
            <a:r>
              <a:rPr lang="en-US" altLang="en-US"/>
              <a:t>	</a:t>
            </a:r>
            <a:r>
              <a:rPr lang="en-US" altLang="en-US" sz="2800"/>
              <a:t>1</a:t>
            </a:r>
          </a:p>
        </p:txBody>
      </p: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1371600" y="4953000"/>
            <a:ext cx="7010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Population with four chromosomes in a generation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25 % truncation selection is applied</a:t>
            </a:r>
          </a:p>
        </p:txBody>
      </p:sp>
      <p:sp>
        <p:nvSpPr>
          <p:cNvPr id="91182" name="Line 46"/>
          <p:cNvSpPr>
            <a:spLocks noChangeShapeType="1"/>
          </p:cNvSpPr>
          <p:nvPr/>
        </p:nvSpPr>
        <p:spPr bwMode="auto">
          <a:xfrm>
            <a:off x="45720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3" name="Line 47"/>
          <p:cNvSpPr>
            <a:spLocks noChangeShapeType="1"/>
          </p:cNvSpPr>
          <p:nvPr/>
        </p:nvSpPr>
        <p:spPr bwMode="auto">
          <a:xfrm>
            <a:off x="3962400" y="3886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4" name="Text Box 48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2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5" grpId="0" animBg="1"/>
      <p:bldP spid="91175" grpId="1" animBg="1"/>
      <p:bldP spid="91180" grpId="0"/>
      <p:bldP spid="91181" grpId="0"/>
      <p:bldP spid="91182" grpId="0" animBg="1"/>
      <p:bldP spid="91182" grpId="1" animBg="1"/>
      <p:bldP spid="91183" grpId="0" animBg="1"/>
      <p:bldP spid="911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7380287" cy="944562"/>
          </a:xfrm>
        </p:spPr>
        <p:txBody>
          <a:bodyPr/>
          <a:lstStyle/>
          <a:p>
            <a:pPr algn="r"/>
            <a:r>
              <a:rPr lang="en-US" altLang="en-US"/>
              <a:t>Cycle Crossover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Parent 1 : </a:t>
            </a:r>
          </a:p>
          <a:p>
            <a:r>
              <a:rPr lang="en-US" altLang="en-US"/>
              <a:t>Parent 2 :</a:t>
            </a:r>
          </a:p>
          <a:p>
            <a:endParaRPr lang="en-US" altLang="en-US"/>
          </a:p>
          <a:p>
            <a:r>
              <a:rPr lang="en-US" altLang="en-US"/>
              <a:t>Child 1 :</a:t>
            </a:r>
          </a:p>
          <a:p>
            <a:r>
              <a:rPr lang="en-US" altLang="en-US"/>
              <a:t>Child 2 :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352800" y="163036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10000" y="163036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5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267200" y="163036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4648200" y="163036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4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029200" y="16398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3352800" y="21986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810000" y="21986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4</a:t>
            </a: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4267200" y="21986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</a:t>
            </a: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4648200" y="21986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5</a:t>
            </a: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5029200" y="22082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3429000" y="3352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3886200" y="3352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4</a:t>
            </a: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343400" y="3352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4724400" y="3352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5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5105400" y="3362325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3429000" y="40386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3886200" y="40386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5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4343400" y="40386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</a:t>
            </a: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4724400" y="40386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4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5105400" y="4048125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2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  <p:bldP spid="95239" grpId="0"/>
      <p:bldP spid="95240" grpId="0"/>
      <p:bldP spid="95241" grpId="0"/>
      <p:bldP spid="95243" grpId="0"/>
      <p:bldP spid="95248" grpId="0"/>
      <p:bldP spid="95249" grpId="0"/>
      <p:bldP spid="95250" grpId="0"/>
      <p:bldP spid="95251" grpId="0"/>
      <p:bldP spid="95252" grpId="0"/>
      <p:bldP spid="95253" grpId="0"/>
      <p:bldP spid="95254" grpId="0"/>
      <p:bldP spid="95255" grpId="0"/>
      <p:bldP spid="95256" grpId="0"/>
      <p:bldP spid="95257" grpId="0"/>
      <p:bldP spid="95258" grpId="0"/>
      <p:bldP spid="95259" grpId="0"/>
      <p:bldP spid="95260" grpId="0"/>
      <p:bldP spid="95261" grpId="0"/>
      <p:bldP spid="952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200"/>
              <a:t>Reciprocal Exchange Mutation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Old chromosome   New Chromosome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  <a:p>
            <a:pPr>
              <a:buFontTx/>
              <a:buNone/>
            </a:pPr>
            <a:r>
              <a:rPr lang="en-US" altLang="en-US" sz="6000"/>
              <a:t>	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3581400" y="2819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2286000" y="2819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1403350" y="3548063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3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2590800" y="3546475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5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257550" y="3557588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4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756025" y="3567113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1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1970088" y="3557588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2</a:t>
            </a: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5072063" y="3536950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3</a:t>
            </a: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6259513" y="3546475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5</a:t>
            </a: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6926263" y="3557588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2</a:t>
            </a:r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7391400" y="3556000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1</a:t>
            </a:r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5638800" y="3557588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/>
              <a:t>4</a:t>
            </a: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513715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63246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7489825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7696200" y="6324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hlinkClick r:id="rId2" action="ppaction://hlinksldjump"/>
              </a:rPr>
              <a:t>Next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96262" grpId="0" animBg="1"/>
      <p:bldP spid="96264" grpId="0"/>
      <p:bldP spid="96266" grpId="0"/>
      <p:bldP spid="96267" grpId="0"/>
      <p:bldP spid="96268" grpId="0"/>
      <p:bldP spid="96270" grpId="0"/>
      <p:bldP spid="96275" grpId="1"/>
      <p:bldP spid="96276" grpId="1"/>
      <p:bldP spid="96277" grpId="1"/>
      <p:bldP spid="96278" grpId="1"/>
      <p:bldP spid="96279" grpId="1"/>
      <p:bldP spid="96280" grpId="0" animBg="1"/>
      <p:bldP spid="96280" grpId="1" animBg="1"/>
      <p:bldP spid="96281" grpId="0" animBg="1"/>
      <p:bldP spid="96281" grpId="1" animBg="1"/>
      <p:bldP spid="96282" grpId="0" animBg="1"/>
      <p:bldP spid="9628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ind_0442_slide">
  <a:themeElements>
    <a:clrScheme name="ind_0442_slide 2">
      <a:dk1>
        <a:srgbClr val="000000"/>
      </a:dk1>
      <a:lt1>
        <a:srgbClr val="00BFFF"/>
      </a:lt1>
      <a:dk2>
        <a:srgbClr val="000000"/>
      </a:dk2>
      <a:lt2>
        <a:srgbClr val="BACACA"/>
      </a:lt2>
      <a:accent1>
        <a:srgbClr val="BBE0E3"/>
      </a:accent1>
      <a:accent2>
        <a:srgbClr val="92C90C"/>
      </a:accent2>
      <a:accent3>
        <a:srgbClr val="AADCFF"/>
      </a:accent3>
      <a:accent4>
        <a:srgbClr val="000000"/>
      </a:accent4>
      <a:accent5>
        <a:srgbClr val="DAEDEF"/>
      </a:accent5>
      <a:accent6>
        <a:srgbClr val="84B60A"/>
      </a:accent6>
      <a:hlink>
        <a:srgbClr val="0D3AEC"/>
      </a:hlink>
      <a:folHlink>
        <a:srgbClr val="500DEC"/>
      </a:folHlink>
    </a:clrScheme>
    <a:fontScheme name="ind_0442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0442_slide 1">
        <a:dk1>
          <a:srgbClr val="000000"/>
        </a:dk1>
        <a:lt1>
          <a:srgbClr val="00BFFF"/>
        </a:lt1>
        <a:dk2>
          <a:srgbClr val="000000"/>
        </a:dk2>
        <a:lt2>
          <a:srgbClr val="BACACA"/>
        </a:lt2>
        <a:accent1>
          <a:srgbClr val="B5DBE7"/>
        </a:accent1>
        <a:accent2>
          <a:srgbClr val="DBE6F3"/>
        </a:accent2>
        <a:accent3>
          <a:srgbClr val="AADCFF"/>
        </a:accent3>
        <a:accent4>
          <a:srgbClr val="000000"/>
        </a:accent4>
        <a:accent5>
          <a:srgbClr val="D7EAF1"/>
        </a:accent5>
        <a:accent6>
          <a:srgbClr val="C6D0DC"/>
        </a:accent6>
        <a:hlink>
          <a:srgbClr val="500DEC"/>
        </a:hlink>
        <a:folHlink>
          <a:srgbClr val="0A2C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442_slide 2">
        <a:dk1>
          <a:srgbClr val="000000"/>
        </a:dk1>
        <a:lt1>
          <a:srgbClr val="00BFFF"/>
        </a:lt1>
        <a:dk2>
          <a:srgbClr val="000000"/>
        </a:dk2>
        <a:lt2>
          <a:srgbClr val="BACACA"/>
        </a:lt2>
        <a:accent1>
          <a:srgbClr val="BBE0E3"/>
        </a:accent1>
        <a:accent2>
          <a:srgbClr val="92C90C"/>
        </a:accent2>
        <a:accent3>
          <a:srgbClr val="AADCFF"/>
        </a:accent3>
        <a:accent4>
          <a:srgbClr val="000000"/>
        </a:accent4>
        <a:accent5>
          <a:srgbClr val="DAEDEF"/>
        </a:accent5>
        <a:accent6>
          <a:srgbClr val="84B60A"/>
        </a:accent6>
        <a:hlink>
          <a:srgbClr val="0D3AEC"/>
        </a:hlink>
        <a:folHlink>
          <a:srgbClr val="500D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442_slide 3">
        <a:dk1>
          <a:srgbClr val="000000"/>
        </a:dk1>
        <a:lt1>
          <a:srgbClr val="00BFFF"/>
        </a:lt1>
        <a:dk2>
          <a:srgbClr val="000000"/>
        </a:dk2>
        <a:lt2>
          <a:srgbClr val="BACACA"/>
        </a:lt2>
        <a:accent1>
          <a:srgbClr val="0CC98F"/>
        </a:accent1>
        <a:accent2>
          <a:srgbClr val="F9AC00"/>
        </a:accent2>
        <a:accent3>
          <a:srgbClr val="AADCFF"/>
        </a:accent3>
        <a:accent4>
          <a:srgbClr val="000000"/>
        </a:accent4>
        <a:accent5>
          <a:srgbClr val="AAE1C6"/>
        </a:accent5>
        <a:accent6>
          <a:srgbClr val="E29B00"/>
        </a:accent6>
        <a:hlink>
          <a:srgbClr val="500DEC"/>
        </a:hlink>
        <a:folHlink>
          <a:srgbClr val="F9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442_slide 4">
        <a:dk1>
          <a:srgbClr val="000000"/>
        </a:dk1>
        <a:lt1>
          <a:srgbClr val="00BFFF"/>
        </a:lt1>
        <a:dk2>
          <a:srgbClr val="000000"/>
        </a:dk2>
        <a:lt2>
          <a:srgbClr val="BACACA"/>
        </a:lt2>
        <a:accent1>
          <a:srgbClr val="92C90C"/>
        </a:accent1>
        <a:accent2>
          <a:srgbClr val="500DEC"/>
        </a:accent2>
        <a:accent3>
          <a:srgbClr val="AADCFF"/>
        </a:accent3>
        <a:accent4>
          <a:srgbClr val="000000"/>
        </a:accent4>
        <a:accent5>
          <a:srgbClr val="C7E1AA"/>
        </a:accent5>
        <a:accent6>
          <a:srgbClr val="480BD6"/>
        </a:accent6>
        <a:hlink>
          <a:srgbClr val="F9AC00"/>
        </a:hlink>
        <a:folHlink>
          <a:srgbClr val="BCA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442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5DBE7"/>
        </a:accent1>
        <a:accent2>
          <a:srgbClr val="DBE6F3"/>
        </a:accent2>
        <a:accent3>
          <a:srgbClr val="FFFFFF"/>
        </a:accent3>
        <a:accent4>
          <a:srgbClr val="000000"/>
        </a:accent4>
        <a:accent5>
          <a:srgbClr val="D7EAF1"/>
        </a:accent5>
        <a:accent6>
          <a:srgbClr val="C6D0DC"/>
        </a:accent6>
        <a:hlink>
          <a:srgbClr val="500DEC"/>
        </a:hlink>
        <a:folHlink>
          <a:srgbClr val="0A2C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442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BE0E3"/>
        </a:accent1>
        <a:accent2>
          <a:srgbClr val="92C90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84B60A"/>
        </a:accent6>
        <a:hlink>
          <a:srgbClr val="0D3AEC"/>
        </a:hlink>
        <a:folHlink>
          <a:srgbClr val="500D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442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CC98F"/>
        </a:accent1>
        <a:accent2>
          <a:srgbClr val="F9AC00"/>
        </a:accent2>
        <a:accent3>
          <a:srgbClr val="FFFFFF"/>
        </a:accent3>
        <a:accent4>
          <a:srgbClr val="000000"/>
        </a:accent4>
        <a:accent5>
          <a:srgbClr val="AAE1C6"/>
        </a:accent5>
        <a:accent6>
          <a:srgbClr val="E29B00"/>
        </a:accent6>
        <a:hlink>
          <a:srgbClr val="500DEC"/>
        </a:hlink>
        <a:folHlink>
          <a:srgbClr val="F9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442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2C90C"/>
        </a:accent1>
        <a:accent2>
          <a:srgbClr val="500DEC"/>
        </a:accent2>
        <a:accent3>
          <a:srgbClr val="FFFFFF"/>
        </a:accent3>
        <a:accent4>
          <a:srgbClr val="000000"/>
        </a:accent4>
        <a:accent5>
          <a:srgbClr val="C7E1AA"/>
        </a:accent5>
        <a:accent6>
          <a:srgbClr val="480BD6"/>
        </a:accent6>
        <a:hlink>
          <a:srgbClr val="F9AC00"/>
        </a:hlink>
        <a:folHlink>
          <a:srgbClr val="BCA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ind_0442_slide</Template>
  <TotalTime>4979</TotalTime>
  <Words>468</Words>
  <Application>Microsoft Office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BatangChe</vt:lpstr>
      <vt:lpstr>Arial</vt:lpstr>
      <vt:lpstr>Times New Roman</vt:lpstr>
      <vt:lpstr>ind_0442_slide</vt:lpstr>
      <vt:lpstr>Visio</vt:lpstr>
      <vt:lpstr>Equation</vt:lpstr>
      <vt:lpstr>Genetic Algorithm and Heuristic Search For Solving Timetable Problem Case Study : Universitas Pelita Harapan </vt:lpstr>
      <vt:lpstr>Agenda</vt:lpstr>
      <vt:lpstr>Introduction</vt:lpstr>
      <vt:lpstr>Proposed Method</vt:lpstr>
      <vt:lpstr>Basic Concept</vt:lpstr>
      <vt:lpstr>Permutation Encoding</vt:lpstr>
      <vt:lpstr>Truncation Selection</vt:lpstr>
      <vt:lpstr>Cycle Crossover</vt:lpstr>
      <vt:lpstr>Reciprocal Exchange Mutation</vt:lpstr>
      <vt:lpstr>Fitness</vt:lpstr>
      <vt:lpstr>Heuristic search</vt:lpstr>
      <vt:lpstr>Scheduling Process</vt:lpstr>
      <vt:lpstr>Implementation</vt:lpstr>
      <vt:lpstr>Subject Scheduled Form</vt:lpstr>
      <vt:lpstr>Scheduling Form</vt:lpstr>
      <vt:lpstr>Scheduled Result Form</vt:lpstr>
      <vt:lpstr>Experiment Result</vt:lpstr>
      <vt:lpstr>Conclusion</vt:lpstr>
      <vt:lpstr> </vt:lpstr>
    </vt:vector>
  </TitlesOfParts>
  <Company>UPH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Milyandreana</dc:creator>
  <cp:lastModifiedBy>lab-tif3</cp:lastModifiedBy>
  <cp:revision>646</cp:revision>
  <dcterms:created xsi:type="dcterms:W3CDTF">2008-06-06T10:32:29Z</dcterms:created>
  <dcterms:modified xsi:type="dcterms:W3CDTF">2017-11-03T02:29:39Z</dcterms:modified>
</cp:coreProperties>
</file>