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84" r:id="rId7"/>
    <p:sldId id="259" r:id="rId8"/>
    <p:sldId id="285" r:id="rId9"/>
    <p:sldId id="262" r:id="rId10"/>
    <p:sldId id="263" r:id="rId11"/>
    <p:sldId id="277" r:id="rId12"/>
    <p:sldId id="264" r:id="rId13"/>
    <p:sldId id="265" r:id="rId14"/>
    <p:sldId id="275" r:id="rId15"/>
    <p:sldId id="266" r:id="rId16"/>
    <p:sldId id="267" r:id="rId17"/>
    <p:sldId id="279" r:id="rId18"/>
    <p:sldId id="282" r:id="rId19"/>
    <p:sldId id="274" r:id="rId20"/>
    <p:sldId id="278" r:id="rId21"/>
    <p:sldId id="280" r:id="rId22"/>
    <p:sldId id="281" r:id="rId23"/>
    <p:sldId id="276" r:id="rId24"/>
    <p:sldId id="271" r:id="rId25"/>
    <p:sldId id="272" r:id="rId26"/>
    <p:sldId id="273" r:id="rId27"/>
    <p:sldId id="283" r:id="rId28"/>
    <p:sldId id="286" r:id="rId29"/>
    <p:sldId id="268" r:id="rId30"/>
    <p:sldId id="269" r:id="rId31"/>
    <p:sldId id="270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8B65C-89FB-4A62-8EF9-33A363F063D4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EC06-3FFF-4261-8F61-483742A6BD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EC06-3FFF-4261-8F61-483742A6BD4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EC06-3FFF-4261-8F61-483742A6BD4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4935-1F44-4804-B08C-7073C55223E6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7BB5-B4D8-4C82-BB80-EDDE60CFD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95400"/>
            <a:ext cx="815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 smtClean="0"/>
              <a:t>Pertemuan</a:t>
            </a:r>
            <a:r>
              <a:rPr lang="en-US" sz="4500" b="1" dirty="0" smtClean="0"/>
              <a:t> 1</a:t>
            </a:r>
            <a:endParaRPr lang="en-US" sz="4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6670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Ide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Gambaran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Besar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Komputer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ve_classic_computer_compon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0782"/>
            <a:ext cx="7400925" cy="5886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/>
              <a:t>Perhatikan</a:t>
            </a:r>
            <a:r>
              <a:rPr lang="en-US" sz="5000" dirty="0" smtClean="0"/>
              <a:t> bit-bit </a:t>
            </a:r>
            <a:r>
              <a:rPr lang="en-US" sz="5000" dirty="0" err="1" smtClean="0"/>
              <a:t>di</a:t>
            </a:r>
            <a:r>
              <a:rPr lang="en-US" sz="5000" dirty="0" smtClean="0"/>
              <a:t> </a:t>
            </a:r>
            <a:r>
              <a:rPr lang="en-US" sz="5000" dirty="0" err="1" smtClean="0"/>
              <a:t>bawah</a:t>
            </a:r>
            <a:r>
              <a:rPr lang="en-US" sz="5000" dirty="0" smtClean="0"/>
              <a:t> </a:t>
            </a:r>
            <a:r>
              <a:rPr lang="en-US" sz="5000" dirty="0" err="1" smtClean="0"/>
              <a:t>ini</a:t>
            </a:r>
            <a:r>
              <a:rPr lang="en-US" sz="5000" dirty="0" smtClean="0"/>
              <a:t>,</a:t>
            </a:r>
          </a:p>
          <a:p>
            <a:pPr algn="ctr"/>
            <a:r>
              <a:rPr lang="en-US" sz="5000" dirty="0" err="1" smtClean="0"/>
              <a:t>Anda</a:t>
            </a:r>
            <a:r>
              <a:rPr lang="en-US" sz="5000" dirty="0" smtClean="0"/>
              <a:t> </a:t>
            </a:r>
            <a:r>
              <a:rPr lang="en-US" sz="5000" dirty="0" err="1" smtClean="0"/>
              <a:t>mengerti</a:t>
            </a:r>
            <a:r>
              <a:rPr lang="en-US" sz="5000" dirty="0" smtClean="0"/>
              <a:t> </a:t>
            </a:r>
            <a:r>
              <a:rPr lang="en-US" sz="5000" dirty="0" err="1" smtClean="0"/>
              <a:t>ini</a:t>
            </a:r>
            <a:r>
              <a:rPr lang="en-US" sz="50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8153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101101000000100110111010000000000000001011001101001000011100110100100000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Perhatikan</a:t>
            </a:r>
            <a:r>
              <a:rPr lang="en-US" sz="3000" dirty="0" smtClean="0"/>
              <a:t> bit-bit </a:t>
            </a:r>
            <a:r>
              <a:rPr lang="en-US" sz="3000" dirty="0" err="1" smtClean="0"/>
              <a:t>di</a:t>
            </a:r>
            <a:r>
              <a:rPr lang="en-US" sz="3000" dirty="0" smtClean="0"/>
              <a:t> </a:t>
            </a:r>
            <a:r>
              <a:rPr lang="en-US" sz="3000" dirty="0" err="1" smtClean="0"/>
              <a:t>bawah</a:t>
            </a:r>
            <a:r>
              <a:rPr lang="en-US" sz="3000" dirty="0" smtClean="0"/>
              <a:t> </a:t>
            </a:r>
            <a:r>
              <a:rPr lang="en-US" sz="3000" dirty="0" err="1" smtClean="0"/>
              <a:t>ini</a:t>
            </a:r>
            <a:endParaRPr lang="en-US" sz="3000" dirty="0" smtClean="0"/>
          </a:p>
          <a:p>
            <a:pPr algn="ctr"/>
            <a:r>
              <a:rPr lang="en-US" sz="3000" dirty="0" err="1" smtClean="0"/>
              <a:t>Apa</a:t>
            </a:r>
            <a:r>
              <a:rPr lang="en-US" sz="3000" dirty="0" smtClean="0"/>
              <a:t> </a:t>
            </a:r>
            <a:r>
              <a:rPr lang="en-US" sz="3000" dirty="0" err="1" smtClean="0"/>
              <a:t>maknanya</a:t>
            </a:r>
            <a:r>
              <a:rPr lang="en-US" sz="3000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198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10110100</a:t>
            </a:r>
          </a:p>
          <a:p>
            <a:r>
              <a:rPr lang="en-US" sz="3000" dirty="0" smtClean="0"/>
              <a:t>00001001</a:t>
            </a:r>
          </a:p>
          <a:p>
            <a:r>
              <a:rPr lang="en-US" sz="3000" dirty="0" smtClean="0"/>
              <a:t>10111010</a:t>
            </a:r>
          </a:p>
          <a:p>
            <a:r>
              <a:rPr lang="en-US" sz="3000" dirty="0" smtClean="0"/>
              <a:t>00000000</a:t>
            </a:r>
          </a:p>
          <a:p>
            <a:r>
              <a:rPr lang="en-US" sz="3000" dirty="0" smtClean="0"/>
              <a:t>00000010</a:t>
            </a:r>
          </a:p>
          <a:p>
            <a:r>
              <a:rPr lang="en-US" sz="3000" dirty="0" smtClean="0"/>
              <a:t>11001101</a:t>
            </a:r>
          </a:p>
          <a:p>
            <a:r>
              <a:rPr lang="en-US" sz="3000" dirty="0" smtClean="0"/>
              <a:t>00100001</a:t>
            </a:r>
          </a:p>
          <a:p>
            <a:r>
              <a:rPr lang="en-US" sz="3000" dirty="0" smtClean="0"/>
              <a:t>11001101</a:t>
            </a:r>
          </a:p>
          <a:p>
            <a:r>
              <a:rPr lang="en-US" sz="3000" dirty="0" smtClean="0"/>
              <a:t>00100000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1676400"/>
            <a:ext cx="487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10110100 00001001</a:t>
            </a:r>
          </a:p>
          <a:p>
            <a:endParaRPr lang="en-US" sz="3000" dirty="0" smtClean="0"/>
          </a:p>
          <a:p>
            <a:r>
              <a:rPr lang="en-US" sz="3000" dirty="0" smtClean="0"/>
              <a:t>101110100000000000000010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1100110100100001</a:t>
            </a:r>
          </a:p>
          <a:p>
            <a:endParaRPr lang="en-US" sz="3000" dirty="0" smtClean="0"/>
          </a:p>
          <a:p>
            <a:r>
              <a:rPr lang="en-US" sz="3000" dirty="0" smtClean="0"/>
              <a:t>1100110100100000</a:t>
            </a:r>
            <a:endParaRPr lang="en-US" sz="30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52400" y="3581400"/>
            <a:ext cx="47244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48768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 smtClean="0"/>
              <a:t>10110100 00001001</a:t>
            </a:r>
          </a:p>
          <a:p>
            <a:r>
              <a:rPr lang="en-US" sz="2900" dirty="0" smtClean="0"/>
              <a:t>B409 </a:t>
            </a:r>
          </a:p>
          <a:p>
            <a:r>
              <a:rPr lang="en-US" sz="2900" dirty="0" smtClean="0">
                <a:solidFill>
                  <a:srgbClr val="C00000"/>
                </a:solidFill>
              </a:rPr>
              <a:t>MOV AH,09</a:t>
            </a:r>
          </a:p>
          <a:p>
            <a:endParaRPr lang="en-US" sz="2900" dirty="0" smtClean="0"/>
          </a:p>
          <a:p>
            <a:r>
              <a:rPr lang="en-US" sz="2900" dirty="0" smtClean="0"/>
              <a:t>101110100000000000000010</a:t>
            </a:r>
          </a:p>
          <a:p>
            <a:r>
              <a:rPr lang="en-US" sz="2900" dirty="0" smtClean="0"/>
              <a:t>BA0002</a:t>
            </a:r>
          </a:p>
          <a:p>
            <a:r>
              <a:rPr lang="en-US" sz="2900" dirty="0" smtClean="0">
                <a:solidFill>
                  <a:srgbClr val="C00000"/>
                </a:solidFill>
              </a:rPr>
              <a:t>MOV DX,200</a:t>
            </a:r>
          </a:p>
          <a:p>
            <a:endParaRPr lang="en-US" sz="2900" dirty="0" smtClean="0"/>
          </a:p>
          <a:p>
            <a:r>
              <a:rPr lang="en-US" sz="2900" dirty="0" smtClean="0"/>
              <a:t>1100110100020001</a:t>
            </a:r>
          </a:p>
          <a:p>
            <a:r>
              <a:rPr lang="en-US" sz="2900" dirty="0" smtClean="0"/>
              <a:t>CD21</a:t>
            </a:r>
          </a:p>
          <a:p>
            <a:r>
              <a:rPr lang="en-US" sz="2900" dirty="0" smtClean="0">
                <a:solidFill>
                  <a:srgbClr val="C00000"/>
                </a:solidFill>
              </a:rPr>
              <a:t>INT 21</a:t>
            </a:r>
          </a:p>
          <a:p>
            <a:r>
              <a:rPr lang="en-US" sz="2900" dirty="0" smtClean="0"/>
              <a:t>1100110100020000</a:t>
            </a:r>
          </a:p>
          <a:p>
            <a:r>
              <a:rPr lang="en-US" sz="2900" dirty="0" smtClean="0"/>
              <a:t>CD20</a:t>
            </a:r>
          </a:p>
          <a:p>
            <a:r>
              <a:rPr lang="en-US" sz="2900" dirty="0" smtClean="0">
                <a:solidFill>
                  <a:srgbClr val="C00000"/>
                </a:solidFill>
              </a:rPr>
              <a:t>INT 20</a:t>
            </a:r>
            <a:endParaRPr lang="en-US" sz="29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685800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C/C++:</a:t>
            </a:r>
          </a:p>
          <a:p>
            <a:r>
              <a:rPr lang="en-US" sz="3200" dirty="0" err="1" smtClean="0"/>
              <a:t>printf</a:t>
            </a:r>
            <a:r>
              <a:rPr lang="en-US" sz="3200" dirty="0" smtClean="0"/>
              <a:t>(“Halo”);</a:t>
            </a:r>
          </a:p>
          <a:p>
            <a:endParaRPr lang="en-US" sz="3200" dirty="0" smtClean="0"/>
          </a:p>
          <a:p>
            <a:r>
              <a:rPr lang="en-US" sz="3200" dirty="0" smtClean="0"/>
              <a:t>Java:</a:t>
            </a:r>
          </a:p>
          <a:p>
            <a:r>
              <a:rPr lang="en-US" sz="3200" dirty="0" err="1" smtClean="0"/>
              <a:t>System.out.print</a:t>
            </a:r>
            <a:r>
              <a:rPr lang="en-US" sz="3200" dirty="0" smtClean="0"/>
              <a:t>(“Halo”);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01094" y="3313906"/>
            <a:ext cx="6172200" cy="1588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0070C0"/>
                </a:solidFill>
              </a:rPr>
              <a:t>Isi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Memori</a:t>
            </a:r>
            <a:r>
              <a:rPr lang="en-US" sz="4000" b="1" dirty="0" smtClean="0">
                <a:solidFill>
                  <a:srgbClr val="0070C0"/>
                </a:solidFill>
              </a:rPr>
              <a:t> Program </a:t>
            </a:r>
            <a:r>
              <a:rPr lang="en-US" sz="4000" dirty="0" smtClean="0"/>
              <a:t>print “</a:t>
            </a:r>
            <a:r>
              <a:rPr lang="en-US" sz="4000" dirty="0" smtClean="0">
                <a:solidFill>
                  <a:srgbClr val="C00000"/>
                </a:solidFill>
              </a:rPr>
              <a:t>Halo</a:t>
            </a:r>
            <a:r>
              <a:rPr lang="en-US" sz="4000" dirty="0" smtClean="0"/>
              <a:t>” </a:t>
            </a:r>
            <a:endParaRPr lang="en-US" sz="4000" dirty="0"/>
          </a:p>
        </p:txBody>
      </p:sp>
      <p:pic>
        <p:nvPicPr>
          <p:cNvPr id="5" name="Picture 4" descr="display_memory_print_ha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3945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C00000"/>
                </a:solidFill>
              </a:rPr>
              <a:t>Issues</a:t>
            </a:r>
            <a:endParaRPr lang="en-US" sz="45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Performance: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mengukur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mengukur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err="1" smtClean="0"/>
              <a:t>Upaya</a:t>
            </a:r>
            <a:r>
              <a:rPr lang="en-US" sz="3200" dirty="0" smtClean="0"/>
              <a:t>: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menambah</a:t>
            </a:r>
            <a:r>
              <a:rPr lang="en-US" sz="3200" dirty="0" smtClean="0"/>
              <a:t> </a:t>
            </a:r>
            <a:r>
              <a:rPr lang="en-US" sz="3200" dirty="0" err="1" smtClean="0"/>
              <a:t>kapasitas</a:t>
            </a:r>
            <a:r>
              <a:rPr lang="en-US" sz="3200" dirty="0" smtClean="0"/>
              <a:t>/</a:t>
            </a:r>
            <a:r>
              <a:rPr lang="en-US" sz="3200" dirty="0" err="1" smtClean="0"/>
              <a:t>kemampuan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paralelisasi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tingkatan</a:t>
            </a:r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endParaRPr lang="en-US" sz="3200" dirty="0" smtClean="0"/>
          </a:p>
          <a:p>
            <a:pPr algn="ctr"/>
            <a:r>
              <a:rPr lang="en-US" sz="3200" dirty="0" err="1" smtClean="0"/>
              <a:t>Kendala</a:t>
            </a:r>
            <a:r>
              <a:rPr lang="en-US" sz="3200" dirty="0" smtClean="0"/>
              <a:t>: size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Arsitektur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Komputer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Perspektif</a:t>
            </a:r>
            <a:r>
              <a:rPr lang="en-US" sz="3600" dirty="0" smtClean="0"/>
              <a:t> system programmer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Designer: OS, database, compiler</a:t>
            </a:r>
          </a:p>
          <a:p>
            <a:endParaRPr lang="en-US" sz="3600" dirty="0" smtClean="0"/>
          </a:p>
          <a:p>
            <a:r>
              <a:rPr lang="en-US" sz="3600" b="1" dirty="0" err="1" smtClean="0">
                <a:solidFill>
                  <a:srgbClr val="C00000"/>
                </a:solidFill>
              </a:rPr>
              <a:t>Organisasi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Komputer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Fungsi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hardware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Perspektif</a:t>
            </a:r>
            <a:r>
              <a:rPr lang="en-US" sz="3600" dirty="0" smtClean="0"/>
              <a:t> </a:t>
            </a:r>
            <a:r>
              <a:rPr lang="en-US" sz="3600" dirty="0" err="1" smtClean="0"/>
              <a:t>pendesain</a:t>
            </a:r>
            <a:r>
              <a:rPr lang="en-US" sz="3600" dirty="0" smtClean="0"/>
              <a:t> hardware</a:t>
            </a:r>
          </a:p>
          <a:p>
            <a:endParaRPr lang="en-US" sz="3600" dirty="0" smtClean="0"/>
          </a:p>
          <a:p>
            <a:r>
              <a:rPr lang="en-US" sz="3600" b="1" dirty="0" err="1" smtClean="0">
                <a:solidFill>
                  <a:srgbClr val="0000CC"/>
                </a:solidFill>
              </a:rPr>
              <a:t>Industri</a:t>
            </a:r>
            <a:r>
              <a:rPr lang="en-US" sz="3600" dirty="0" smtClean="0"/>
              <a:t>: </a:t>
            </a:r>
            <a:r>
              <a:rPr lang="en-US" sz="3600" dirty="0" err="1" smtClean="0"/>
              <a:t>beragam</a:t>
            </a:r>
            <a:r>
              <a:rPr lang="en-US" sz="3600" dirty="0" smtClean="0"/>
              <a:t> </a:t>
            </a:r>
            <a:r>
              <a:rPr lang="en-US" sz="3600" dirty="0" err="1" smtClean="0"/>
              <a:t>arsitektur</a:t>
            </a:r>
            <a:r>
              <a:rPr lang="en-US" sz="3600" dirty="0" smtClean="0"/>
              <a:t> </a:t>
            </a:r>
            <a:r>
              <a:rPr lang="en-US" sz="3600" dirty="0" err="1" smtClean="0"/>
              <a:t>sesuai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budget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Compiler</a:t>
            </a:r>
            <a:r>
              <a:rPr lang="en-US" sz="3400" dirty="0" smtClean="0"/>
              <a:t> 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Mengalihkan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 (source program, .</a:t>
            </a:r>
            <a:r>
              <a:rPr lang="en-US" sz="2800" dirty="0" err="1" smtClean="0"/>
              <a:t>cpp</a:t>
            </a:r>
            <a:r>
              <a:rPr lang="en-US" sz="2800" dirty="0" smtClean="0"/>
              <a:t>) 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r>
              <a:rPr lang="en-US" sz="2800" dirty="0" smtClean="0"/>
              <a:t> yang executable (exe),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438400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 (C/C++):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(“Halo”);</a:t>
            </a:r>
          </a:p>
          <a:p>
            <a:r>
              <a:rPr lang="en-US" sz="2400" dirty="0" smtClean="0"/>
              <a:t>    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2057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Parsing: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743200"/>
            <a:ext cx="121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</a:t>
            </a:r>
          </a:p>
          <a:p>
            <a:r>
              <a:rPr lang="en-US" sz="2400" dirty="0" smtClean="0"/>
              <a:t>Include</a:t>
            </a:r>
          </a:p>
          <a:p>
            <a:r>
              <a:rPr lang="en-US" sz="2400" dirty="0" smtClean="0"/>
              <a:t>&lt;</a:t>
            </a:r>
          </a:p>
          <a:p>
            <a:r>
              <a:rPr lang="en-US" sz="2400" dirty="0" err="1" smtClean="0"/>
              <a:t>stdio</a:t>
            </a:r>
            <a:endParaRPr lang="en-US" sz="2400" dirty="0" smtClean="0"/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h</a:t>
            </a:r>
          </a:p>
          <a:p>
            <a:r>
              <a:rPr lang="en-US" sz="2400" dirty="0" smtClean="0"/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819400"/>
            <a:ext cx="99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CC"/>
                </a:solidFill>
              </a:rPr>
              <a:t>int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smtClean="0">
                <a:solidFill>
                  <a:srgbClr val="0000CC"/>
                </a:solidFill>
              </a:rPr>
              <a:t>main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(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{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2743200"/>
            <a:ext cx="121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printf</a:t>
            </a:r>
            <a:endParaRPr lang="en-US" sz="2400" dirty="0" smtClean="0"/>
          </a:p>
          <a:p>
            <a:r>
              <a:rPr lang="en-US" sz="2400" dirty="0" smtClean="0"/>
              <a:t>(</a:t>
            </a:r>
          </a:p>
          <a:p>
            <a:r>
              <a:rPr lang="en-US" sz="2400" dirty="0" smtClean="0"/>
              <a:t>“</a:t>
            </a:r>
          </a:p>
          <a:p>
            <a:r>
              <a:rPr lang="en-US" sz="2400" dirty="0" smtClean="0"/>
              <a:t>Halo</a:t>
            </a:r>
          </a:p>
          <a:p>
            <a:r>
              <a:rPr lang="en-US" sz="2400" dirty="0" smtClean="0"/>
              <a:t>“</a:t>
            </a:r>
          </a:p>
          <a:p>
            <a:r>
              <a:rPr lang="en-US" sz="2400" dirty="0" smtClean="0"/>
              <a:t>)</a:t>
            </a:r>
          </a:p>
          <a:p>
            <a:r>
              <a:rPr lang="en-US" sz="2400" dirty="0" smtClean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7600" y="2895600"/>
            <a:ext cx="121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return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0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95600" y="2590800"/>
            <a:ext cx="5715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62000" y="4191000"/>
            <a:ext cx="39624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Compiler</a:t>
            </a:r>
            <a:r>
              <a:rPr lang="en-US" sz="3400" dirty="0" smtClean="0"/>
              <a:t> 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61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Syntax Analysis</a:t>
            </a:r>
            <a:r>
              <a:rPr lang="en-US" sz="2800" dirty="0" smtClean="0"/>
              <a:t>: verify </a:t>
            </a:r>
            <a:r>
              <a:rPr lang="en-US" sz="2800" dirty="0" err="1" smtClean="0"/>
              <a:t>kesesuain</a:t>
            </a:r>
            <a:r>
              <a:rPr lang="en-US" sz="2800" dirty="0" smtClean="0"/>
              <a:t> pattern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selection (pattern): </a:t>
            </a:r>
            <a:r>
              <a:rPr lang="en-US" sz="2800" dirty="0" smtClean="0">
                <a:solidFill>
                  <a:srgbClr val="C00000"/>
                </a:solidFill>
              </a:rPr>
              <a:t>if </a:t>
            </a:r>
            <a:r>
              <a:rPr lang="en-US" sz="2800" dirty="0" err="1" smtClean="0">
                <a:solidFill>
                  <a:srgbClr val="C00000"/>
                </a:solidFill>
              </a:rPr>
              <a:t>expr</a:t>
            </a:r>
            <a:r>
              <a:rPr lang="en-US" sz="2800" dirty="0" smtClean="0">
                <a:solidFill>
                  <a:srgbClr val="C00000"/>
                </a:solidFill>
              </a:rPr>
              <a:t> statement s [else statements]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repetition while: </a:t>
            </a:r>
            <a:r>
              <a:rPr lang="en-US" sz="2800" dirty="0" smtClean="0">
                <a:solidFill>
                  <a:srgbClr val="C00000"/>
                </a:solidFill>
              </a:rPr>
              <a:t>while  condition statements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dirty="0" smtClean="0"/>
              <a:t>Code Generation: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assembly code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MOV AH,09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MOV DX,[BX]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INT 21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INT 20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symbol table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dirty="0" smtClean="0"/>
              <a:t>Code Optimization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28194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Keterkaitan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Struktur</a:t>
            </a:r>
            <a:r>
              <a:rPr lang="en-US" sz="2800" dirty="0" smtClean="0">
                <a:solidFill>
                  <a:srgbClr val="0070C0"/>
                </a:solidFill>
              </a:rPr>
              <a:t>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Teori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Bahasa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dan</a:t>
            </a:r>
            <a:r>
              <a:rPr lang="en-US" sz="2800" dirty="0" smtClean="0">
                <a:solidFill>
                  <a:srgbClr val="0070C0"/>
                </a:solidFill>
              </a:rPr>
              <a:t> Automata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Teknik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Kompilasi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Tahapan</a:t>
            </a:r>
            <a:r>
              <a:rPr lang="en-US" sz="3600" dirty="0" smtClean="0"/>
              <a:t> </a:t>
            </a:r>
            <a:r>
              <a:rPr lang="en-US" sz="3600" dirty="0" err="1" smtClean="0"/>
              <a:t>Kompilasi</a:t>
            </a:r>
            <a:endParaRPr lang="en-US" sz="3600" dirty="0"/>
          </a:p>
        </p:txBody>
      </p:sp>
      <p:pic>
        <p:nvPicPr>
          <p:cNvPr id="4" name="Picture 3" descr="tahapan_kompilasi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" y="990600"/>
            <a:ext cx="8663803" cy="559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696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Hardware </a:t>
            </a:r>
            <a:r>
              <a:rPr lang="en-US" sz="4000" b="1" dirty="0" err="1" smtClean="0"/>
              <a:t>komputer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terus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berkembang</a:t>
            </a:r>
            <a:endParaRPr lang="en-US" sz="4000" b="1" dirty="0" smtClean="0"/>
          </a:p>
          <a:p>
            <a:pPr algn="ctr"/>
            <a:endParaRPr lang="en-US" sz="3000" dirty="0"/>
          </a:p>
          <a:p>
            <a:pPr algn="ctr"/>
            <a:r>
              <a:rPr lang="en-US" sz="3000" dirty="0" err="1" smtClean="0"/>
              <a:t>Prosesor</a:t>
            </a:r>
            <a:endParaRPr lang="en-US" sz="3000" dirty="0" smtClean="0"/>
          </a:p>
          <a:p>
            <a:pPr algn="ctr"/>
            <a:r>
              <a:rPr lang="en-US" sz="3000" dirty="0" err="1" smtClean="0"/>
              <a:t>Memori</a:t>
            </a:r>
            <a:endParaRPr lang="en-US" sz="3000" dirty="0" smtClean="0"/>
          </a:p>
          <a:p>
            <a:pPr algn="ctr"/>
            <a:r>
              <a:rPr lang="en-US" sz="3000" dirty="0" smtClean="0"/>
              <a:t>I/O, Storage</a:t>
            </a:r>
          </a:p>
          <a:p>
            <a:pPr algn="ctr"/>
            <a:r>
              <a:rPr lang="en-US" sz="3000" dirty="0" smtClean="0"/>
              <a:t>GPU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i="1" dirty="0" err="1" smtClean="0">
                <a:solidFill>
                  <a:srgbClr val="C00000"/>
                </a:solidFill>
              </a:rPr>
              <a:t>Paralelisasi</a:t>
            </a:r>
            <a:endParaRPr lang="en-US" sz="3000" i="1" dirty="0" smtClean="0">
              <a:solidFill>
                <a:srgbClr val="C00000"/>
              </a:solidFill>
            </a:endParaRPr>
          </a:p>
          <a:p>
            <a:pPr algn="ctr"/>
            <a:endParaRPr lang="en-US" sz="3000" dirty="0" smtClean="0"/>
          </a:p>
          <a:p>
            <a:pPr algn="ctr"/>
            <a:r>
              <a:rPr lang="en-US" sz="3600" b="1" dirty="0" err="1" smtClean="0">
                <a:solidFill>
                  <a:srgbClr val="0000CC"/>
                </a:solidFill>
              </a:rPr>
              <a:t>Mengapa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perlu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berkembang</a:t>
            </a:r>
            <a:r>
              <a:rPr lang="en-US" sz="3600" b="1" dirty="0" smtClean="0">
                <a:solidFill>
                  <a:srgbClr val="0000CC"/>
                </a:solidFill>
              </a:rPr>
              <a:t>?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hapan_kompilasi_deskrips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262187"/>
            <a:ext cx="9115425" cy="2843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61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Database (DBMS)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Database: engine (technology), </a:t>
            </a:r>
            <a:r>
              <a:rPr lang="en-US" sz="2800" dirty="0" err="1" smtClean="0"/>
              <a:t>dan</a:t>
            </a:r>
            <a:r>
              <a:rPr lang="en-US" sz="2800" dirty="0" smtClean="0"/>
              <a:t> application</a:t>
            </a:r>
          </a:p>
          <a:p>
            <a:r>
              <a:rPr lang="en-US" sz="2800" dirty="0" smtClean="0"/>
              <a:t>Database engine: DBMS (database </a:t>
            </a:r>
            <a:r>
              <a:rPr lang="en-US" sz="2800" dirty="0" err="1" smtClean="0"/>
              <a:t>mangement</a:t>
            </a:r>
            <a:r>
              <a:rPr lang="en-US" sz="2800" dirty="0" smtClean="0"/>
              <a:t> system)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Mengorganisasikan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lapisan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atasnya</a:t>
            </a:r>
            <a:r>
              <a:rPr lang="en-US" sz="2800" dirty="0" smtClean="0"/>
              <a:t> (interface), </a:t>
            </a:r>
            <a:r>
              <a:rPr lang="en-US" sz="2800" dirty="0" err="1" smtClean="0"/>
              <a:t>disesuaikan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model database yang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(</a:t>
            </a:r>
            <a:r>
              <a:rPr lang="en-US" sz="2800" dirty="0" err="1" smtClean="0"/>
              <a:t>misal</a:t>
            </a:r>
            <a:r>
              <a:rPr lang="en-US" sz="2800" dirty="0" smtClean="0"/>
              <a:t>: relational, object-relational, object-oriented, graph, spatial)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029200"/>
            <a:ext cx="8534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C00000"/>
                </a:solidFill>
              </a:rPr>
              <a:t>Keterkaitan</a:t>
            </a:r>
            <a:r>
              <a:rPr lang="en-US" sz="26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Struktur</a:t>
            </a:r>
            <a:r>
              <a:rPr lang="en-US" sz="2600" dirty="0" smtClean="0">
                <a:solidFill>
                  <a:srgbClr val="C00000"/>
                </a:solidFill>
              </a:rPr>
              <a:t> Data,  </a:t>
            </a:r>
            <a:r>
              <a:rPr lang="en-US" sz="2600" dirty="0" err="1" smtClean="0">
                <a:solidFill>
                  <a:srgbClr val="C00000"/>
                </a:solidFill>
              </a:rPr>
              <a:t>Teori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Bahasa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dan</a:t>
            </a:r>
            <a:r>
              <a:rPr lang="en-US" sz="2600" dirty="0" smtClean="0">
                <a:solidFill>
                  <a:srgbClr val="C00000"/>
                </a:solidFill>
              </a:rPr>
              <a:t> Automata,  </a:t>
            </a:r>
            <a:r>
              <a:rPr lang="en-US" sz="2600" dirty="0" err="1" smtClean="0">
                <a:solidFill>
                  <a:srgbClr val="C00000"/>
                </a:solidFill>
              </a:rPr>
              <a:t>Teknik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Kompilasi</a:t>
            </a:r>
            <a:r>
              <a:rPr lang="en-US" sz="2600" dirty="0" smtClean="0">
                <a:solidFill>
                  <a:srgbClr val="C00000"/>
                </a:solidFill>
              </a:rPr>
              <a:t>, </a:t>
            </a:r>
            <a:r>
              <a:rPr lang="en-US" sz="2600" dirty="0" err="1" smtClean="0">
                <a:solidFill>
                  <a:srgbClr val="C00000"/>
                </a:solidFill>
              </a:rPr>
              <a:t>Matematika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Diskrit</a:t>
            </a:r>
            <a:r>
              <a:rPr lang="en-US" sz="2600" dirty="0" smtClean="0">
                <a:solidFill>
                  <a:srgbClr val="C00000"/>
                </a:solidFill>
              </a:rPr>
              <a:t>, </a:t>
            </a:r>
            <a:r>
              <a:rPr lang="en-US" sz="2600" dirty="0" err="1" smtClean="0">
                <a:solidFill>
                  <a:srgbClr val="C00000"/>
                </a:solidFill>
              </a:rPr>
              <a:t>Sistem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Operasi</a:t>
            </a:r>
            <a:r>
              <a:rPr lang="en-US" sz="2600" dirty="0" smtClean="0">
                <a:solidFill>
                  <a:srgbClr val="C00000"/>
                </a:solidFill>
              </a:rPr>
              <a:t>, </a:t>
            </a:r>
            <a:r>
              <a:rPr lang="en-US" sz="2600" dirty="0" err="1" smtClean="0">
                <a:solidFill>
                  <a:srgbClr val="C00000"/>
                </a:solidFill>
              </a:rPr>
              <a:t>Algoritma</a:t>
            </a:r>
            <a:r>
              <a:rPr lang="en-US" sz="2600" dirty="0" smtClean="0">
                <a:solidFill>
                  <a:srgbClr val="C00000"/>
                </a:solidFill>
              </a:rPr>
              <a:t>, </a:t>
            </a:r>
            <a:r>
              <a:rPr lang="en-US" sz="2600" dirty="0" err="1" smtClean="0">
                <a:solidFill>
                  <a:srgbClr val="C00000"/>
                </a:solidFill>
              </a:rPr>
              <a:t>dan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lainnya</a:t>
            </a:r>
            <a:r>
              <a:rPr lang="en-US" sz="2600" dirty="0" smtClean="0">
                <a:solidFill>
                  <a:srgbClr val="C00000"/>
                </a:solidFill>
              </a:rPr>
              <a:t>.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Operating System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Mengelola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(CPU- </a:t>
            </a:r>
            <a:r>
              <a:rPr lang="en-US" sz="2800" dirty="0" err="1" smtClean="0"/>
              <a:t>proses</a:t>
            </a:r>
            <a:r>
              <a:rPr lang="en-US" sz="2800" dirty="0" smtClean="0"/>
              <a:t>, memory,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, I/O).</a:t>
            </a:r>
          </a:p>
          <a:p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muka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user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berinteraksi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endParaRPr lang="en-US" sz="2800" dirty="0" smtClean="0"/>
          </a:p>
          <a:p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pengayaan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mendasar</a:t>
            </a:r>
            <a:r>
              <a:rPr lang="en-US" sz="2800" dirty="0" smtClean="0"/>
              <a:t>, 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antaranya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(</a:t>
            </a:r>
            <a:r>
              <a:rPr lang="en-US" sz="2800" dirty="0" err="1" smtClean="0"/>
              <a:t>misal</a:t>
            </a:r>
            <a:r>
              <a:rPr lang="en-US" sz="2800" dirty="0" smtClean="0"/>
              <a:t>: </a:t>
            </a:r>
            <a:r>
              <a:rPr lang="en-US" sz="2800" dirty="0" err="1" smtClean="0"/>
              <a:t>pada</a:t>
            </a:r>
            <a:r>
              <a:rPr lang="en-US" sz="2800" dirty="0" smtClean="0"/>
              <a:t> mobile computer).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1148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Keterkaitan</a:t>
            </a:r>
            <a:r>
              <a:rPr lang="en-US" sz="28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Struktur</a:t>
            </a:r>
            <a:r>
              <a:rPr lang="en-US" sz="2800" dirty="0" smtClean="0">
                <a:solidFill>
                  <a:srgbClr val="C00000"/>
                </a:solidFill>
              </a:rPr>
              <a:t> Data, </a:t>
            </a:r>
            <a:r>
              <a:rPr lang="en-US" sz="2800" dirty="0" err="1" smtClean="0">
                <a:solidFill>
                  <a:srgbClr val="C00000"/>
                </a:solidFill>
              </a:rPr>
              <a:t>Matematika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Diskrit</a:t>
            </a:r>
            <a:r>
              <a:rPr lang="en-US" sz="2800" dirty="0" smtClean="0">
                <a:solidFill>
                  <a:srgbClr val="C00000"/>
                </a:solidFill>
              </a:rPr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Algoritma</a:t>
            </a:r>
            <a:r>
              <a:rPr lang="en-US" sz="2800" dirty="0" smtClean="0">
                <a:solidFill>
                  <a:srgbClr val="C00000"/>
                </a:solidFill>
              </a:rPr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bahasa</a:t>
            </a:r>
            <a:r>
              <a:rPr lang="en-US" sz="2800" dirty="0" smtClean="0">
                <a:solidFill>
                  <a:srgbClr val="C00000"/>
                </a:solidFill>
              </a:rPr>
              <a:t> assembly, </a:t>
            </a:r>
            <a:r>
              <a:rPr lang="en-US" sz="2800" dirty="0" err="1" smtClean="0">
                <a:solidFill>
                  <a:srgbClr val="C00000"/>
                </a:solidFill>
              </a:rPr>
              <a:t>dan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lainnya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Komputer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 Desktop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Server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Supercomputer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Internet datacenter, cloud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Mobile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Embedded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Prosesor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Material </a:t>
            </a:r>
            <a:r>
              <a:rPr lang="en-US" sz="3000" dirty="0" err="1" smtClean="0"/>
              <a:t>dasar</a:t>
            </a:r>
            <a:r>
              <a:rPr lang="en-US" sz="3000" dirty="0" smtClean="0"/>
              <a:t>, </a:t>
            </a:r>
            <a:r>
              <a:rPr lang="en-US" sz="3000" dirty="0" err="1" smtClean="0"/>
              <a:t>elektronika</a:t>
            </a:r>
            <a:r>
              <a:rPr lang="en-US" sz="3000" dirty="0" smtClean="0"/>
              <a:t> digital: logic gate, flip-flop</a:t>
            </a:r>
          </a:p>
          <a:p>
            <a:r>
              <a:rPr lang="en-US" sz="3000" dirty="0" err="1" smtClean="0"/>
              <a:t>Jenis</a:t>
            </a:r>
            <a:r>
              <a:rPr lang="en-US" sz="3000" dirty="0" smtClean="0"/>
              <a:t>: integer, FPU, </a:t>
            </a:r>
            <a:r>
              <a:rPr lang="en-US" sz="3000" dirty="0" err="1" smtClean="0"/>
              <a:t>dan</a:t>
            </a:r>
            <a:r>
              <a:rPr lang="en-US" sz="3000" dirty="0" smtClean="0"/>
              <a:t> GPU</a:t>
            </a:r>
          </a:p>
          <a:p>
            <a:r>
              <a:rPr lang="en-US" sz="3000" dirty="0" err="1" smtClean="0"/>
              <a:t>Pemakaian</a:t>
            </a:r>
            <a:r>
              <a:rPr lang="en-US" sz="3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General purpose: Intel, AMD, Alpha, Power PC, HP, IBM </a:t>
            </a:r>
            <a:r>
              <a:rPr lang="en-US" sz="3000" dirty="0" err="1" smtClean="0"/>
              <a:t>RSxxx</a:t>
            </a:r>
            <a:r>
              <a:rPr lang="en-US" sz="3000" dirty="0" smtClean="0"/>
              <a:t>, VAX, Motorola, </a:t>
            </a:r>
            <a:r>
              <a:rPr lang="en-US" sz="3000" dirty="0" err="1" smtClean="0"/>
              <a:t>dan</a:t>
            </a:r>
            <a:r>
              <a:rPr lang="en-US" sz="3000" dirty="0" smtClean="0"/>
              <a:t> lain-lain.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Mobile: ARM, Intel, </a:t>
            </a:r>
            <a:r>
              <a:rPr lang="en-US" sz="3000" dirty="0" err="1" smtClean="0"/>
              <a:t>dan</a:t>
            </a:r>
            <a:r>
              <a:rPr lang="en-US" sz="3000" dirty="0" smtClean="0"/>
              <a:t> lain-lain.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Embedded: ARM, Intel, </a:t>
            </a:r>
            <a:r>
              <a:rPr lang="en-US" sz="3000" dirty="0" err="1" smtClean="0"/>
              <a:t>Atmega</a:t>
            </a:r>
            <a:r>
              <a:rPr lang="en-US" sz="3000" dirty="0" smtClean="0"/>
              <a:t>, </a:t>
            </a:r>
            <a:r>
              <a:rPr lang="en-US" sz="3000" dirty="0" err="1" smtClean="0"/>
              <a:t>Zilog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lain-lain.</a:t>
            </a:r>
          </a:p>
          <a:p>
            <a:r>
              <a:rPr lang="en-US" sz="3000" dirty="0" err="1" smtClean="0"/>
              <a:t>Fasilitas</a:t>
            </a:r>
            <a:r>
              <a:rPr lang="en-US" sz="3000" dirty="0" smtClean="0"/>
              <a:t> </a:t>
            </a:r>
            <a:r>
              <a:rPr lang="en-US" sz="3000" dirty="0" err="1" smtClean="0"/>
              <a:t>teknologi</a:t>
            </a:r>
            <a:r>
              <a:rPr lang="en-US" sz="3000" dirty="0" smtClean="0"/>
              <a:t>: single core, </a:t>
            </a:r>
            <a:r>
              <a:rPr lang="en-US" sz="3000" dirty="0" err="1" smtClean="0"/>
              <a:t>multicore</a:t>
            </a:r>
            <a:r>
              <a:rPr lang="en-US" sz="3000" dirty="0" smtClean="0"/>
              <a:t>, </a:t>
            </a:r>
            <a:r>
              <a:rPr lang="en-US" sz="3000" dirty="0" err="1" smtClean="0"/>
              <a:t>hypertreading</a:t>
            </a:r>
            <a:r>
              <a:rPr lang="en-US" sz="3000" dirty="0" smtClean="0"/>
              <a:t>, scalar,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Von Neumann memory format</a:t>
            </a:r>
          </a:p>
          <a:p>
            <a:pPr algn="ctr"/>
            <a:r>
              <a:rPr lang="en-US" sz="4000" b="1" dirty="0" smtClean="0"/>
              <a:t>Word = 40 bits, 1000 </a:t>
            </a:r>
            <a:r>
              <a:rPr lang="en-US" sz="4000" b="1" dirty="0" err="1" smtClean="0"/>
              <a:t>lokasi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2362200"/>
            <a:ext cx="8001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724694" y="2705100"/>
            <a:ext cx="6850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905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905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1828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39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33400" y="4953000"/>
            <a:ext cx="8001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3048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 bit</a:t>
            </a:r>
            <a:endParaRPr lang="en-US" sz="2400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914400" y="2819400"/>
            <a:ext cx="381000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24200" y="3200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Number word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5791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Instruction word</a:t>
            </a:r>
            <a:endParaRPr lang="en-US" sz="2400" dirty="0">
              <a:solidFill>
                <a:srgbClr val="0000CC"/>
              </a:solidFill>
            </a:endParaRPr>
          </a:p>
        </p:txBody>
      </p:sp>
      <p:cxnSp>
        <p:nvCxnSpPr>
          <p:cNvPr id="19" name="Straight Connector 18"/>
          <p:cNvCxnSpPr>
            <a:stCxn id="11" idx="0"/>
            <a:endCxn id="11" idx="2"/>
          </p:cNvCxnSpPr>
          <p:nvPr/>
        </p:nvCxnSpPr>
        <p:spPr>
          <a:xfrm rot="16200000" flipH="1">
            <a:off x="4191000" y="5295900"/>
            <a:ext cx="685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1000" y="449580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4495800" y="449580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5562600" y="449580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28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41960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1257300" y="5295900"/>
            <a:ext cx="6858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296694" y="5295106"/>
            <a:ext cx="6858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53400" y="4495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39</a:t>
            </a:r>
            <a:endParaRPr lang="en-US" sz="2800" dirty="0"/>
          </a:p>
        </p:txBody>
      </p:sp>
      <p:sp>
        <p:nvSpPr>
          <p:cNvPr id="33" name="Left Brace 32"/>
          <p:cNvSpPr/>
          <p:nvPr/>
        </p:nvSpPr>
        <p:spPr>
          <a:xfrm rot="5400000">
            <a:off x="2324100" y="2400300"/>
            <a:ext cx="457200" cy="388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3962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left instruction</a:t>
            </a:r>
            <a:endParaRPr lang="en-US" sz="2400" dirty="0"/>
          </a:p>
        </p:txBody>
      </p:sp>
      <p:sp>
        <p:nvSpPr>
          <p:cNvPr id="35" name="Left Brace 34"/>
          <p:cNvSpPr/>
          <p:nvPr/>
        </p:nvSpPr>
        <p:spPr>
          <a:xfrm rot="5400000">
            <a:off x="6324600" y="2514600"/>
            <a:ext cx="457200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629400" y="3886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 instruction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50292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Opcode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5105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Opcode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9800" y="5105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Address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6400800" y="51054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Address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as_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838200"/>
            <a:ext cx="396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AC – Accumulator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MQ – Multiplier quotient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DR/MBR – Memory buffer register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IBR – Instruction buffer register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IR – Instruction register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PC – Program Counter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AR/MAR – Memory address register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as_machine_ope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24" y="0"/>
            <a:ext cx="673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ce_regist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579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Eksekusi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efek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register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Performance</a:t>
            </a:r>
            <a:endParaRPr lang="en-US" sz="4000" b="1" dirty="0"/>
          </a:p>
        </p:txBody>
      </p:sp>
      <p:pic>
        <p:nvPicPr>
          <p:cNvPr id="3" name="Picture 2" descr="program_perform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624440" cy="4150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Von Neumann Machine</a:t>
            </a:r>
          </a:p>
          <a:p>
            <a:pPr algn="ctr"/>
            <a:r>
              <a:rPr lang="en-US" sz="4000" b="1" dirty="0" smtClean="0"/>
              <a:t>(IAS Computer)</a:t>
            </a:r>
          </a:p>
          <a:p>
            <a:pPr algn="ctr"/>
            <a:r>
              <a:rPr lang="en-US" sz="4000" b="1" dirty="0" smtClean="0"/>
              <a:t>Stored-program computer</a:t>
            </a:r>
            <a:endParaRPr lang="en-US" sz="4000" b="1" dirty="0"/>
          </a:p>
        </p:txBody>
      </p:sp>
      <p:pic>
        <p:nvPicPr>
          <p:cNvPr id="3" name="Picture 2" descr="330px-Von_Neumann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6998"/>
            <a:ext cx="6553200" cy="379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Performance</a:t>
            </a:r>
            <a:endParaRPr lang="en-US" sz="4000" b="1" dirty="0"/>
          </a:p>
        </p:txBody>
      </p:sp>
      <p:pic>
        <p:nvPicPr>
          <p:cNvPr id="3" name="Picture 2" descr="performance_compon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88379"/>
            <a:ext cx="8153400" cy="5588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Performance</a:t>
            </a:r>
            <a:endParaRPr lang="en-US" sz="4000" b="1" dirty="0"/>
          </a:p>
        </p:txBody>
      </p:sp>
      <p:pic>
        <p:nvPicPr>
          <p:cNvPr id="3" name="Picture 2" descr="measuring_perform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668420" cy="2376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848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Paralelisasi</a:t>
            </a:r>
            <a:endParaRPr lang="en-US" sz="32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:  distributed system, multicomputer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: </a:t>
            </a:r>
            <a:r>
              <a:rPr lang="en-US" sz="2800" dirty="0" err="1" smtClean="0"/>
              <a:t>multicores</a:t>
            </a:r>
            <a:r>
              <a:rPr lang="en-US" sz="2800" dirty="0" smtClean="0"/>
              <a:t>, </a:t>
            </a:r>
            <a:r>
              <a:rPr lang="en-US" sz="2800" dirty="0" err="1" smtClean="0"/>
              <a:t>multiprocesors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: pipeline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: superscalar, </a:t>
            </a:r>
            <a:r>
              <a:rPr lang="en-US" sz="2800" dirty="0" err="1" smtClean="0"/>
              <a:t>dan</a:t>
            </a:r>
            <a:r>
              <a:rPr lang="en-US" sz="2800" dirty="0" smtClean="0"/>
              <a:t> multithreading</a:t>
            </a:r>
          </a:p>
          <a:p>
            <a:r>
              <a:rPr lang="en-US" sz="3200" b="1" dirty="0" err="1" smtClean="0"/>
              <a:t>Virtualisasi</a:t>
            </a:r>
            <a:endParaRPr lang="en-US" sz="32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Taxonomy Flynn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SISD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SIMD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MISD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MIMD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Performance</a:t>
            </a:r>
            <a:endParaRPr lang="en-US" sz="40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/>
              <a:t>Demo Performance: </a:t>
            </a:r>
          </a:p>
          <a:p>
            <a:pPr algn="ctr"/>
            <a:r>
              <a:rPr lang="en-US" sz="4500" b="1" dirty="0" err="1" smtClean="0"/>
              <a:t>Akses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memori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vs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akses</a:t>
            </a:r>
            <a:r>
              <a:rPr lang="en-US" sz="4500" b="1" dirty="0" smtClean="0"/>
              <a:t> register</a:t>
            </a:r>
            <a:endParaRPr lang="en-US" sz="4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895600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Program: </a:t>
            </a:r>
            <a:r>
              <a:rPr lang="en-US" sz="3000" i="1" dirty="0" smtClean="0">
                <a:solidFill>
                  <a:srgbClr val="C00000"/>
                </a:solidFill>
              </a:rPr>
              <a:t>pswap.cpp</a:t>
            </a:r>
            <a:endParaRPr lang="en-US" sz="30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de_lap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600"/>
            <a:ext cx="5467350" cy="563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Bagian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Notebook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IAC_co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3400"/>
            <a:ext cx="9143999" cy="5953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storical_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68787" cy="543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de_cpu_AM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845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Kompleksitas</a:t>
            </a:r>
            <a:r>
              <a:rPr lang="en-US" sz="3600" dirty="0" smtClean="0"/>
              <a:t> </a:t>
            </a:r>
            <a:r>
              <a:rPr lang="en-US" sz="3600" dirty="0" err="1" smtClean="0"/>
              <a:t>Komputer</a:t>
            </a:r>
            <a:r>
              <a:rPr lang="en-US" sz="3600" dirty="0" smtClean="0"/>
              <a:t>: </a:t>
            </a:r>
            <a:r>
              <a:rPr lang="en-US" sz="3600" dirty="0" err="1" smtClean="0"/>
              <a:t>multicore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ip_manufacturing_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85725"/>
            <a:ext cx="9020175" cy="668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dware_software_lay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0"/>
            <a:ext cx="6324600" cy="571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669</Words>
  <Application>Microsoft Office PowerPoint</Application>
  <PresentationFormat>On-screen Show (4:3)</PresentationFormat>
  <Paragraphs>211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mypenelitian</dc:creator>
  <cp:lastModifiedBy>mypenelitian</cp:lastModifiedBy>
  <cp:revision>82</cp:revision>
  <dcterms:created xsi:type="dcterms:W3CDTF">2016-08-18T07:20:12Z</dcterms:created>
  <dcterms:modified xsi:type="dcterms:W3CDTF">2016-08-26T02:32:11Z</dcterms:modified>
</cp:coreProperties>
</file>